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2" r:id="rId3"/>
    <p:sldId id="263" r:id="rId4"/>
    <p:sldId id="265" r:id="rId5"/>
    <p:sldId id="273" r:id="rId6"/>
    <p:sldId id="271" r:id="rId7"/>
    <p:sldId id="272" r:id="rId8"/>
    <p:sldId id="275" r:id="rId9"/>
    <p:sldId id="276" r:id="rId10"/>
    <p:sldId id="277" r:id="rId11"/>
    <p:sldId id="283" r:id="rId12"/>
    <p:sldId id="274" r:id="rId13"/>
    <p:sldId id="281" r:id="rId14"/>
    <p:sldId id="291" r:id="rId15"/>
    <p:sldId id="292" r:id="rId16"/>
    <p:sldId id="290" r:id="rId1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92FD03"/>
    <a:srgbClr val="6EEEEB"/>
    <a:srgbClr val="F3DE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96" autoAdjust="0"/>
    <p:restoredTop sz="94660"/>
  </p:normalViewPr>
  <p:slideViewPr>
    <p:cSldViewPr>
      <p:cViewPr>
        <p:scale>
          <a:sx n="64" d="100"/>
          <a:sy n="64" d="100"/>
        </p:scale>
        <p:origin x="-82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ctrTitle"/>
          </p:nvPr>
        </p:nvSpPr>
        <p:spPr>
          <a:xfrm>
            <a:off x="685800" y="2130423"/>
            <a:ext cx="7772400" cy="147002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Podnadpis 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3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EB979AF-DDE6-4754-9352-C2C2555B2A49}" type="datetime1">
              <a:rPr lang="cs-CZ"/>
              <a:pPr lvl="0"/>
              <a:t>17. 4. 2014</a:t>
            </a:fld>
            <a:endParaRPr lang="cs-CZ" dirty="0"/>
          </a:p>
        </p:txBody>
      </p:sp>
      <p:sp>
        <p:nvSpPr>
          <p:cNvPr id="5" name="Zástupný symbol pro zápatí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 dirty="0"/>
          </a:p>
        </p:txBody>
      </p:sp>
      <p:sp>
        <p:nvSpPr>
          <p:cNvPr id="6" name="Zástupný symbol pro číslo snímk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FD25A60-F329-4A03-8674-3B104D051619}" type="slidenum"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8832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447BD80-F913-45C3-84D3-B3A8ED66E2C0}" type="datetime1">
              <a:rPr lang="cs-CZ"/>
              <a:pPr lvl="0"/>
              <a:t>17. 4. 2014</a:t>
            </a:fld>
            <a:endParaRPr lang="cs-CZ" dirty="0"/>
          </a:p>
        </p:txBody>
      </p:sp>
      <p:sp>
        <p:nvSpPr>
          <p:cNvPr id="5" name="Zástupný symbol pro zápatí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 dirty="0"/>
          </a:p>
        </p:txBody>
      </p:sp>
      <p:sp>
        <p:nvSpPr>
          <p:cNvPr id="6" name="Zástupný symbol pro číslo snímk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5A44D96-CF14-47BB-B491-711CCD405818}" type="slidenum"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1576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 txBox="1"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 txBox="1">
            <a:spLocks noGrp="1"/>
          </p:cNvSpPr>
          <p:nvPr>
            <p:ph type="body" orient="vert" idx="1"/>
          </p:nvPr>
        </p:nvSpPr>
        <p:spPr>
          <a:xfrm>
            <a:off x="457200" y="274640"/>
            <a:ext cx="6019796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1CC0666-B175-42E7-8482-F7AD2987BE68}" type="datetime1">
              <a:rPr lang="cs-CZ"/>
              <a:pPr lvl="0"/>
              <a:t>17. 4. 2014</a:t>
            </a:fld>
            <a:endParaRPr lang="cs-CZ" dirty="0"/>
          </a:p>
        </p:txBody>
      </p:sp>
      <p:sp>
        <p:nvSpPr>
          <p:cNvPr id="5" name="Zástupný symbol pro zápatí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 dirty="0"/>
          </a:p>
        </p:txBody>
      </p:sp>
      <p:sp>
        <p:nvSpPr>
          <p:cNvPr id="6" name="Zástupný symbol pro číslo snímk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CD4F369-5661-48DE-9864-FB2A8FE5BDEB}" type="slidenum"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4105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26065AB-A1D8-4ECF-88E2-47DF35F7A646}" type="datetime1">
              <a:rPr lang="cs-CZ"/>
              <a:pPr lvl="0"/>
              <a:t>17. 4. 2014</a:t>
            </a:fld>
            <a:endParaRPr lang="cs-CZ" dirty="0"/>
          </a:p>
        </p:txBody>
      </p:sp>
      <p:sp>
        <p:nvSpPr>
          <p:cNvPr id="5" name="Zástupný symbol pro zápatí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 dirty="0"/>
          </a:p>
        </p:txBody>
      </p:sp>
      <p:sp>
        <p:nvSpPr>
          <p:cNvPr id="6" name="Zástupný symbol pro číslo snímk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C017878-AB09-4AAF-A1FE-5CB8F3FAC495}" type="slidenum"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5274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722311" y="4406895"/>
            <a:ext cx="7772400" cy="1362071"/>
          </a:xfrm>
        </p:spPr>
        <p:txBody>
          <a:bodyPr anchor="t" anchorCtr="0"/>
          <a:lstStyle>
            <a:lvl1pPr algn="l">
              <a:defRPr sz="4000" b="1" cap="all"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1"/>
          </p:nvPr>
        </p:nvSpPr>
        <p:spPr>
          <a:xfrm>
            <a:off x="722311" y="2906713"/>
            <a:ext cx="7772400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A01FDF6-A477-432C-8935-8E371A93CC11}" type="datetime1">
              <a:rPr lang="cs-CZ"/>
              <a:pPr lvl="0"/>
              <a:t>17. 4. 2014</a:t>
            </a:fld>
            <a:endParaRPr lang="cs-CZ" dirty="0"/>
          </a:p>
        </p:txBody>
      </p:sp>
      <p:sp>
        <p:nvSpPr>
          <p:cNvPr id="5" name="Zástupný symbol pro zápatí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 dirty="0"/>
          </a:p>
        </p:txBody>
      </p:sp>
      <p:sp>
        <p:nvSpPr>
          <p:cNvPr id="6" name="Zástupný symbol pro číslo snímk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55CCDA4-AB99-4142-91F5-EC32988457C2}" type="slidenum"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9734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 txBox="1">
            <a:spLocks noGrp="1"/>
          </p:cNvSpPr>
          <p:nvPr>
            <p:ph idx="2"/>
          </p:nvPr>
        </p:nvSpPr>
        <p:spPr>
          <a:xfrm>
            <a:off x="4648196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BFF0229-7265-4ABE-848A-0F342D254963}" type="datetime1">
              <a:rPr lang="cs-CZ"/>
              <a:pPr lvl="0"/>
              <a:t>17. 4. 2014</a:t>
            </a:fld>
            <a:endParaRPr lang="cs-CZ" dirty="0"/>
          </a:p>
        </p:txBody>
      </p:sp>
      <p:sp>
        <p:nvSpPr>
          <p:cNvPr id="6" name="Zástupný symbol pro zápatí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 dirty="0"/>
          </a:p>
        </p:txBody>
      </p:sp>
      <p:sp>
        <p:nvSpPr>
          <p:cNvPr id="7" name="Zástupný symbol pro číslo snímku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90421C4-88A7-4530-99CE-11AA3BF4A342}" type="slidenum"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2626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4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 txBox="1">
            <a:spLocks noGrp="1"/>
          </p:cNvSpPr>
          <p:nvPr>
            <p:ph idx="2"/>
          </p:nvPr>
        </p:nvSpPr>
        <p:spPr>
          <a:xfrm>
            <a:off x="457200" y="2174872"/>
            <a:ext cx="4040184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 txBox="1">
            <a:spLocks noGrp="1"/>
          </p:cNvSpPr>
          <p:nvPr>
            <p:ph type="body" idx="3"/>
          </p:nvPr>
        </p:nvSpPr>
        <p:spPr>
          <a:xfrm>
            <a:off x="4645023" y="1535113"/>
            <a:ext cx="4041776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 txBox="1">
            <a:spLocks noGrp="1"/>
          </p:cNvSpPr>
          <p:nvPr>
            <p:ph idx="4"/>
          </p:nvPr>
        </p:nvSpPr>
        <p:spPr>
          <a:xfrm>
            <a:off x="4645023" y="2174872"/>
            <a:ext cx="4041776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294B292-D8EE-4A86-B57A-85FD02EC1542}" type="datetime1">
              <a:rPr lang="cs-CZ"/>
              <a:pPr lvl="0"/>
              <a:t>17. 4. 2014</a:t>
            </a:fld>
            <a:endParaRPr lang="cs-CZ" dirty="0"/>
          </a:p>
        </p:txBody>
      </p:sp>
      <p:sp>
        <p:nvSpPr>
          <p:cNvPr id="8" name="Zástupný symbol pro zápatí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 dirty="0"/>
          </a:p>
        </p:txBody>
      </p:sp>
      <p:sp>
        <p:nvSpPr>
          <p:cNvPr id="9" name="Zástupný symbol pro číslo snímku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C5D2BEC-E9C1-452D-B824-BADB1926BBB4}" type="slidenum"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7504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006C55E-D2BF-4A3C-9856-ACD83F7E85E4}" type="datetime1">
              <a:rPr lang="cs-CZ"/>
              <a:pPr lvl="0"/>
              <a:t>17. 4. 2014</a:t>
            </a:fld>
            <a:endParaRPr lang="cs-CZ" dirty="0"/>
          </a:p>
        </p:txBody>
      </p:sp>
      <p:sp>
        <p:nvSpPr>
          <p:cNvPr id="4" name="Zástupný symbol pro zápatí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 dirty="0"/>
          </a:p>
        </p:txBody>
      </p:sp>
      <p:sp>
        <p:nvSpPr>
          <p:cNvPr id="5" name="Zástupný symbol pro číslo snímku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10031F9-9BD0-436D-8CED-D21A18C93906}" type="slidenum"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6692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EA088A0-4CCC-492C-ABB0-B1757D4D7999}" type="datetime1">
              <a:rPr lang="cs-CZ"/>
              <a:pPr lvl="0"/>
              <a:t>17. 4. 2014</a:t>
            </a:fld>
            <a:endParaRPr lang="cs-CZ" dirty="0"/>
          </a:p>
        </p:txBody>
      </p:sp>
      <p:sp>
        <p:nvSpPr>
          <p:cNvPr id="3" name="Zástupný symbol pro zápatí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 dirty="0"/>
          </a:p>
        </p:txBody>
      </p:sp>
      <p:sp>
        <p:nvSpPr>
          <p:cNvPr id="4" name="Zástupný symbol pro číslo snímku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70D6376-CF3E-471F-8871-854CDE4403AE}" type="slidenum"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35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457200" y="273048"/>
            <a:ext cx="3008311" cy="1162046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 txBox="1">
            <a:spLocks noGrp="1"/>
          </p:cNvSpPr>
          <p:nvPr>
            <p:ph idx="1"/>
          </p:nvPr>
        </p:nvSpPr>
        <p:spPr>
          <a:xfrm>
            <a:off x="3575047" y="273048"/>
            <a:ext cx="5111752" cy="58531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 txBox="1">
            <a:spLocks noGrp="1"/>
          </p:cNvSpPr>
          <p:nvPr>
            <p:ph type="body" idx="2"/>
          </p:nvPr>
        </p:nvSpPr>
        <p:spPr>
          <a:xfrm>
            <a:off x="457200" y="1435095"/>
            <a:ext cx="3008311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308A0DF-79DA-47A7-B7B7-E0E89378BBF5}" type="datetime1">
              <a:rPr lang="cs-CZ"/>
              <a:pPr lvl="0"/>
              <a:t>17. 4. 2014</a:t>
            </a:fld>
            <a:endParaRPr lang="cs-CZ" dirty="0"/>
          </a:p>
        </p:txBody>
      </p:sp>
      <p:sp>
        <p:nvSpPr>
          <p:cNvPr id="6" name="Zástupný symbol pro zápatí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 dirty="0"/>
          </a:p>
        </p:txBody>
      </p:sp>
      <p:sp>
        <p:nvSpPr>
          <p:cNvPr id="7" name="Zástupný symbol pro číslo snímku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2854EE8-D8A4-46C2-8D00-023108E4C804}" type="slidenum"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6784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5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 txBox="1"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cs-CZ" dirty="0"/>
          </a:p>
        </p:txBody>
      </p:sp>
      <p:sp>
        <p:nvSpPr>
          <p:cNvPr id="4" name="Zástupný symbol pro text 3"/>
          <p:cNvSpPr txBox="1">
            <a:spLocks noGrp="1"/>
          </p:cNvSpPr>
          <p:nvPr>
            <p:ph type="body" idx="2"/>
          </p:nvPr>
        </p:nvSpPr>
        <p:spPr>
          <a:xfrm>
            <a:off x="1792288" y="5367335"/>
            <a:ext cx="54864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2F163CB-D441-4076-8C6E-627FD5594A21}" type="datetime1">
              <a:rPr lang="cs-CZ"/>
              <a:pPr lvl="0"/>
              <a:t>17. 4. 2014</a:t>
            </a:fld>
            <a:endParaRPr lang="cs-CZ" dirty="0"/>
          </a:p>
        </p:txBody>
      </p:sp>
      <p:sp>
        <p:nvSpPr>
          <p:cNvPr id="6" name="Zástupný symbol pro zápatí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 dirty="0"/>
          </a:p>
        </p:txBody>
      </p:sp>
      <p:sp>
        <p:nvSpPr>
          <p:cNvPr id="7" name="Zástupný symbol pro číslo snímku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C15CD18-9741-4FAA-BEAC-B52359BA5401}" type="slidenum"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5873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/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 txBox="1">
            <a:spLocks noGrp="1"/>
          </p:cNvSpPr>
          <p:nvPr>
            <p:ph type="dt" sz="half" idx="2"/>
          </p:nvPr>
        </p:nvSpPr>
        <p:spPr>
          <a:xfrm>
            <a:off x="457200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ABB67498-CF6F-4920-922D-0D24ED7E6AEE}" type="datetime1">
              <a:rPr lang="cs-CZ"/>
              <a:pPr lvl="0"/>
              <a:t>17. 4. 2014</a:t>
            </a:fld>
            <a:endParaRPr lang="cs-CZ" dirty="0"/>
          </a:p>
        </p:txBody>
      </p:sp>
      <p:sp>
        <p:nvSpPr>
          <p:cNvPr id="5" name="Zástupný symbol pro zápatí 4"/>
          <p:cNvSpPr txBox="1">
            <a:spLocks noGrp="1"/>
          </p:cNvSpPr>
          <p:nvPr>
            <p:ph type="ftr" sz="quarter" idx="3"/>
          </p:nvPr>
        </p:nvSpPr>
        <p:spPr>
          <a:xfrm>
            <a:off x="3124203" y="6356351"/>
            <a:ext cx="2895603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6" name="Zástupný symbol pro číslo snímku 5"/>
          <p:cNvSpPr txBox="1">
            <a:spLocks noGrp="1"/>
          </p:cNvSpPr>
          <p:nvPr>
            <p:ph type="sldNum" sz="quarter" idx="4"/>
          </p:nvPr>
        </p:nvSpPr>
        <p:spPr>
          <a:xfrm>
            <a:off x="6553203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ADA2E395-0DDC-4926-8583-4F67D1F85C64}" type="slidenum"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marL="0" marR="0" lvl="0" indent="0" algn="ctr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cs-CZ" sz="44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</p:titleStyle>
    <p:bodyStyle>
      <a:lvl1pPr marL="342900" marR="0" lvl="0" indent="-342900" algn="l" defTabSz="914400" rtl="0" fontAlgn="auto" hangingPunct="1">
        <a:lnSpc>
          <a:spcPct val="100000"/>
        </a:lnSpc>
        <a:spcBef>
          <a:spcPts val="800"/>
        </a:spcBef>
        <a:spcAft>
          <a:spcPts val="0"/>
        </a:spcAft>
        <a:buSzPct val="100000"/>
        <a:buFont typeface="Arial" pitchFamily="34"/>
        <a:buChar char="•"/>
        <a:tabLst/>
        <a:defRPr lang="cs-CZ" sz="32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742950" marR="0" lvl="1" indent="-285750" algn="l" defTabSz="914400" rtl="0" fontAlgn="auto" hangingPunct="1">
        <a:lnSpc>
          <a:spcPct val="100000"/>
        </a:lnSpc>
        <a:spcBef>
          <a:spcPts val="700"/>
        </a:spcBef>
        <a:spcAft>
          <a:spcPts val="0"/>
        </a:spcAft>
        <a:buSzPct val="100000"/>
        <a:buFont typeface="Arial" pitchFamily="34"/>
        <a:buChar char="–"/>
        <a:tabLst/>
        <a:defRPr lang="cs-CZ" sz="28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100000"/>
        </a:lnSpc>
        <a:spcBef>
          <a:spcPts val="600"/>
        </a:spcBef>
        <a:spcAft>
          <a:spcPts val="0"/>
        </a:spcAft>
        <a:buSzPct val="100000"/>
        <a:buFont typeface="Arial" pitchFamily="34"/>
        <a:buChar char="•"/>
        <a:tabLst/>
        <a:defRPr lang="cs-CZ" sz="24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–"/>
        <a:tabLst/>
        <a:defRPr lang="cs-CZ" sz="20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»"/>
        <a:tabLst/>
        <a:defRPr lang="cs-CZ" sz="20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5814"/>
            <a:ext cx="8928991" cy="6326370"/>
          </a:xfrm>
          <a:solidFill>
            <a:srgbClr val="F4F9AD"/>
          </a:solidFill>
        </p:spPr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>
          <a:xfrm>
            <a:off x="755576" y="404664"/>
            <a:ext cx="7560840" cy="5616624"/>
          </a:xfrm>
        </p:spPr>
        <p:txBody>
          <a:bodyPr>
            <a:noAutofit/>
          </a:bodyPr>
          <a:lstStyle/>
          <a:p>
            <a:r>
              <a:rPr lang="cs-CZ" sz="3200" b="1" dirty="0" smtClean="0">
                <a:solidFill>
                  <a:srgbClr val="FFFF00"/>
                </a:solidFill>
              </a:rPr>
              <a:t>                   </a:t>
            </a:r>
            <a:endParaRPr lang="cs-CZ" sz="7200" b="1" dirty="0">
              <a:solidFill>
                <a:srgbClr val="002060"/>
              </a:solidFill>
            </a:endParaRPr>
          </a:p>
          <a:p>
            <a:r>
              <a:rPr lang="cs-CZ" sz="4800" b="1" dirty="0">
                <a:solidFill>
                  <a:srgbClr val="002060"/>
                </a:solidFill>
              </a:rPr>
              <a:t> </a:t>
            </a:r>
            <a:r>
              <a:rPr lang="cs-CZ" sz="4800" b="1" dirty="0" smtClean="0">
                <a:solidFill>
                  <a:srgbClr val="002060"/>
                </a:solidFill>
              </a:rPr>
              <a:t>   </a:t>
            </a:r>
            <a:r>
              <a:rPr lang="cs-CZ" sz="5400" b="1" dirty="0" smtClean="0">
                <a:solidFill>
                  <a:srgbClr val="002060"/>
                </a:solidFill>
              </a:rPr>
              <a:t>    </a:t>
            </a:r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7895833"/>
              </p:ext>
            </p:extLst>
          </p:nvPr>
        </p:nvGraphicFramePr>
        <p:xfrm>
          <a:off x="724449" y="980728"/>
          <a:ext cx="7713973" cy="38811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44584"/>
                <a:gridCol w="1870784"/>
                <a:gridCol w="820898"/>
                <a:gridCol w="237628"/>
                <a:gridCol w="129311"/>
                <a:gridCol w="993718"/>
                <a:gridCol w="1058525"/>
                <a:gridCol w="1058525"/>
              </a:tblGrid>
              <a:tr h="1093746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200" dirty="0">
                        <a:solidFill>
                          <a:srgbClr val="00B05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Obchodní </a:t>
                      </a: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akademie a Střední odborná škola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gen. F. Fajtla, Louny, 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p. o Osvoboditelů </a:t>
                      </a: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380, Louny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376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Číslo projektu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CZ.1.07/1.5.00/34.0052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Číslo sady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 </a:t>
                      </a:r>
                      <a:r>
                        <a:rPr lang="cs-CZ" sz="11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27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effectLst/>
                        </a:rPr>
                        <a:t>Číslo DUM</a:t>
                      </a:r>
                      <a:endParaRPr lang="cs-CZ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dirty="0" smtClean="0">
                          <a:effectLst/>
                          <a:latin typeface="Calibri"/>
                        </a:rPr>
                        <a:t>3.2._27_02</a:t>
                      </a:r>
                      <a:endParaRPr lang="cs-CZ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2528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Předmět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Odborné kreslení</a:t>
                      </a:r>
                      <a:endParaRPr lang="cs-CZ" sz="1100" b="1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376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Tematický okruh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Techniky </a:t>
                      </a:r>
                      <a:r>
                        <a:rPr lang="cs-CZ" sz="110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kresby a malby </a:t>
                      </a:r>
                      <a:r>
                        <a:rPr lang="cs-CZ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- Kreslířské</a:t>
                      </a:r>
                      <a:r>
                        <a:rPr lang="cs-CZ" sz="1100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a malířské potřeby - 1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376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Název materiálu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Odborné</a:t>
                      </a:r>
                      <a:r>
                        <a:rPr lang="cs-CZ" sz="1100" b="1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kreslení</a:t>
                      </a:r>
                      <a:endParaRPr lang="cs-CZ" sz="1100" b="1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376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Autor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Zuzana Koděrová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3039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Datum tvorby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10.</a:t>
                      </a:r>
                      <a:r>
                        <a:rPr lang="cs-CZ" sz="1100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9. 2013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Ročník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ARR 1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777083">
                <a:tc gridSpan="8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Anotace</a:t>
                      </a:r>
                    </a:p>
                    <a:p>
                      <a:pPr marL="0" marR="0" indent="0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Žáci jsou v prezentaci  seznámeni s technikami kresby a malby, s materiály a výtvarnými potřebami, s  odborným názvoslovím předmětu Odborné kreslení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kumimoji="0" lang="cs-CZ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37611">
                <a:tc gridSpan="8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Metodický pokyn:</a:t>
                      </a:r>
                      <a:r>
                        <a:rPr lang="cs-CZ" sz="11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              </a:t>
                      </a:r>
                      <a:r>
                        <a:rPr kumimoji="0" 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prezentace, výklad s pracovním listem pro žáky                     cílová skupina žáků: 16 – 19 let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0" name="Obrázek 2" descr="http://mail.centrum.cz/download.php?bid=000058f52b655bb40200d5c9&amp;idx=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15" y="1196752"/>
            <a:ext cx="3275496" cy="81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Obrázek 1" descr="http://mail.centrum.cz/download.php?bid=000058f52b655bb40200d5c9&amp;idx=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015" y="1196752"/>
            <a:ext cx="805474" cy="81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724449" y="5157190"/>
            <a:ext cx="7735983" cy="69249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300" b="1" i="1" dirty="0" smtClean="0"/>
              <a:t> Autorem </a:t>
            </a:r>
            <a:r>
              <a:rPr lang="cs-CZ" sz="1300" b="1" i="1" dirty="0"/>
              <a:t>materiálu a všech jeho </a:t>
            </a:r>
            <a:r>
              <a:rPr lang="cs-CZ" sz="1300" b="1" i="1" dirty="0" smtClean="0"/>
              <a:t>částí, není-li uvedeno jinak, je Zuzana Koděrová.      </a:t>
            </a:r>
          </a:p>
          <a:p>
            <a:r>
              <a:rPr lang="cs-CZ" sz="1300" b="1" i="1" dirty="0" smtClean="0"/>
              <a:t>Dostupné </a:t>
            </a:r>
            <a:r>
              <a:rPr lang="cs-CZ" sz="1300" b="1" i="1" dirty="0"/>
              <a:t>z Metodického portálu www.rvp.cz, ISSN: 1802-4785. Provozuje Národní ústav pro vzdělávání, </a:t>
            </a:r>
            <a:r>
              <a:rPr lang="cs-CZ" sz="1300" b="1" i="1" dirty="0" smtClean="0"/>
              <a:t>      školské </a:t>
            </a:r>
            <a:r>
              <a:rPr lang="cs-CZ" sz="1300" b="1" i="1" dirty="0"/>
              <a:t>poradenské zařízení a zařízení pro další vzdělávání pedagogických </a:t>
            </a:r>
            <a:r>
              <a:rPr lang="cs-CZ" sz="1300" b="1" i="1" dirty="0" smtClean="0"/>
              <a:t>pracovníků (NÚV</a:t>
            </a:r>
            <a:r>
              <a:rPr lang="cs-CZ" sz="1300" b="1" i="1" dirty="0"/>
              <a:t>).“ </a:t>
            </a:r>
          </a:p>
        </p:txBody>
      </p:sp>
      <p:sp>
        <p:nvSpPr>
          <p:cNvPr id="9" name="Obdélník 9"/>
          <p:cNvSpPr>
            <a:spLocks noChangeArrowheads="1"/>
          </p:cNvSpPr>
          <p:nvPr/>
        </p:nvSpPr>
        <p:spPr bwMode="auto">
          <a:xfrm>
            <a:off x="8694738" y="6529388"/>
            <a:ext cx="341312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300" dirty="0"/>
              <a:t>©c.zuk</a:t>
            </a:r>
          </a:p>
        </p:txBody>
      </p:sp>
    </p:spTree>
    <p:extLst>
      <p:ext uri="{BB962C8B-B14F-4D97-AF65-F5344CB8AC3E}">
        <p14:creationId xmlns:p14="http://schemas.microsoft.com/office/powerpoint/2010/main" val="180597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8" name="Obdélník 7"/>
          <p:cNvSpPr/>
          <p:nvPr/>
        </p:nvSpPr>
        <p:spPr>
          <a:xfrm>
            <a:off x="316632" y="171128"/>
            <a:ext cx="8676456" cy="659735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Obdélník 9"/>
          <p:cNvSpPr>
            <a:spLocks noChangeArrowheads="1"/>
          </p:cNvSpPr>
          <p:nvPr/>
        </p:nvSpPr>
        <p:spPr bwMode="auto">
          <a:xfrm>
            <a:off x="8694738" y="6529388"/>
            <a:ext cx="341312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300" dirty="0"/>
              <a:t>©c.zuk</a:t>
            </a:r>
          </a:p>
        </p:txBody>
      </p:sp>
      <p:pic>
        <p:nvPicPr>
          <p:cNvPr id="8194" name="Picture 2" descr="C:\Users\Koděrová\Desktop\dum pracovní\ODK\Fotografie27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09" y="357188"/>
            <a:ext cx="4681537" cy="624205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ovéPole 13"/>
          <p:cNvSpPr txBox="1"/>
          <p:nvPr/>
        </p:nvSpPr>
        <p:spPr>
          <a:xfrm>
            <a:off x="600408" y="540537"/>
            <a:ext cx="3341465" cy="954107"/>
          </a:xfrm>
          <a:prstGeom prst="rect">
            <a:avLst/>
          </a:prstGeom>
          <a:solidFill>
            <a:srgbClr val="92FD03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   Umělecké značkové     </a:t>
            </a:r>
          </a:p>
          <a:p>
            <a:pPr algn="ctr"/>
            <a:r>
              <a:rPr lang="cs-CZ" sz="2800" b="1" dirty="0" smtClean="0"/>
              <a:t>pastelky   </a:t>
            </a:r>
            <a:endParaRPr lang="cs-CZ" sz="2800" b="1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3491880" y="5949280"/>
            <a:ext cx="9308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Archiv autora</a:t>
            </a:r>
            <a:endParaRPr lang="cs-CZ" sz="10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4422763" y="663647"/>
            <a:ext cx="3877580" cy="830997"/>
          </a:xfrm>
          <a:prstGeom prst="rect">
            <a:avLst/>
          </a:prstGeom>
          <a:solidFill>
            <a:srgbClr val="6EEEEB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sz="2400" b="1" dirty="0" smtClean="0"/>
              <a:t>Prodávají se značkové </a:t>
            </a:r>
            <a:r>
              <a:rPr lang="cs-CZ" sz="2400" b="1" dirty="0"/>
              <a:t>sety a sady</a:t>
            </a:r>
          </a:p>
        </p:txBody>
      </p:sp>
      <p:pic>
        <p:nvPicPr>
          <p:cNvPr id="2051" name="Picture 3" descr="C:\Users\Koděrová\Desktop\dum pracovní\ODK\0c1 (10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956" y="1441486"/>
            <a:ext cx="6320171" cy="493892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ovéPole 15"/>
          <p:cNvSpPr txBox="1"/>
          <p:nvPr/>
        </p:nvSpPr>
        <p:spPr>
          <a:xfrm>
            <a:off x="7369460" y="6132674"/>
            <a:ext cx="9308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Archiv autora</a:t>
            </a:r>
            <a:endParaRPr lang="cs-CZ" sz="1000" dirty="0"/>
          </a:p>
        </p:txBody>
      </p:sp>
      <p:pic>
        <p:nvPicPr>
          <p:cNvPr id="2052" name="Picture 4" descr="C:\Users\Koděrová\Desktop\dum pracovní\ODK\0c1 (9)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51" y="1494644"/>
            <a:ext cx="6519657" cy="519817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693711" y="1757201"/>
            <a:ext cx="5822506" cy="206210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0070C0"/>
                </a:solidFill>
              </a:rPr>
              <a:t>Pastelky mají různé značky </a:t>
            </a:r>
            <a:r>
              <a:rPr lang="cs-CZ" sz="2000" b="1" dirty="0"/>
              <a:t>- </a:t>
            </a:r>
            <a:r>
              <a:rPr lang="cs-CZ" sz="2000" b="1" dirty="0" smtClean="0"/>
              <a:t>KOH-I-NOOR  </a:t>
            </a:r>
          </a:p>
          <a:p>
            <a:r>
              <a:rPr lang="cs-CZ" sz="2000" b="1" dirty="0"/>
              <a:t> </a:t>
            </a:r>
            <a:r>
              <a:rPr lang="cs-CZ" sz="2000" b="1" dirty="0" smtClean="0"/>
              <a:t>    HARDTMUTH(nejznámější </a:t>
            </a:r>
            <a:r>
              <a:rPr lang="cs-CZ" sz="2000" b="1" dirty="0"/>
              <a:t>česká firma),</a:t>
            </a:r>
          </a:p>
          <a:p>
            <a:r>
              <a:rPr lang="cs-CZ" sz="2000" b="1" dirty="0"/>
              <a:t>     dále značky u nás velmi prodávané – Diesel, </a:t>
            </a:r>
          </a:p>
          <a:p>
            <a:r>
              <a:rPr lang="cs-CZ" sz="2000" b="1" dirty="0"/>
              <a:t>     Gioconda, Rembrandt, Leonardo da </a:t>
            </a:r>
            <a:r>
              <a:rPr lang="cs-CZ" sz="2000" b="1" dirty="0" smtClean="0"/>
              <a:t>Vinci, Rubens</a:t>
            </a:r>
            <a:r>
              <a:rPr lang="cs-CZ" sz="2000" b="1" dirty="0"/>
              <a:t>, </a:t>
            </a:r>
            <a:r>
              <a:rPr lang="cs-CZ" sz="2000" b="1" dirty="0" smtClean="0"/>
              <a:t> </a:t>
            </a:r>
          </a:p>
          <a:p>
            <a:r>
              <a:rPr lang="cs-CZ" sz="2000" b="1" dirty="0"/>
              <a:t> </a:t>
            </a:r>
            <a:r>
              <a:rPr lang="cs-CZ" sz="2000" b="1" dirty="0" smtClean="0"/>
              <a:t>    Mánes </a:t>
            </a:r>
            <a:r>
              <a:rPr lang="cs-CZ" sz="2000" b="1" dirty="0"/>
              <a:t>a další (</a:t>
            </a:r>
            <a:r>
              <a:rPr lang="cs-CZ" sz="2000" b="1" dirty="0" smtClean="0"/>
              <a:t>většinou pojmenované jmény </a:t>
            </a:r>
          </a:p>
          <a:p>
            <a:r>
              <a:rPr lang="cs-CZ" sz="2000" b="1" dirty="0"/>
              <a:t> </a:t>
            </a:r>
            <a:r>
              <a:rPr lang="cs-CZ" sz="2000" b="1" dirty="0" smtClean="0"/>
              <a:t>    slavných malířů).</a:t>
            </a:r>
            <a:endParaRPr lang="cs-CZ" sz="2000" b="1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5656076" y="6170406"/>
            <a:ext cx="9308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Archiv autora</a:t>
            </a:r>
            <a:endParaRPr lang="cs-CZ" sz="10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358600" y="4940136"/>
            <a:ext cx="8336138" cy="135421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sz="2800" b="1" dirty="0">
                <a:solidFill>
                  <a:srgbClr val="002060"/>
                </a:solidFill>
              </a:rPr>
              <a:t>Výborné pastelky jsou tříd: </a:t>
            </a:r>
            <a:r>
              <a:rPr lang="cs-CZ" b="1" dirty="0"/>
              <a:t>KOH-I-NOOR HARDMUTH – </a:t>
            </a:r>
            <a:r>
              <a:rPr lang="cs-CZ" b="1" dirty="0" smtClean="0"/>
              <a:t>Astra (neonové), </a:t>
            </a:r>
            <a:r>
              <a:rPr lang="cs-CZ" b="1" dirty="0"/>
              <a:t>Jolly - Austria, Color Peps </a:t>
            </a:r>
            <a:r>
              <a:rPr lang="cs-CZ" b="1" dirty="0" smtClean="0"/>
              <a:t>– Maped Staedtler </a:t>
            </a:r>
            <a:r>
              <a:rPr lang="cs-CZ" b="1" dirty="0"/>
              <a:t>(</a:t>
            </a:r>
            <a:r>
              <a:rPr lang="cs-CZ" b="1" dirty="0" smtClean="0"/>
              <a:t>Triplus – trojhranné - </a:t>
            </a:r>
          </a:p>
          <a:p>
            <a:r>
              <a:rPr lang="cs-CZ" b="1" dirty="0"/>
              <a:t> </a:t>
            </a:r>
            <a:r>
              <a:rPr lang="cs-CZ" b="1" dirty="0" smtClean="0"/>
              <a:t>     - </a:t>
            </a:r>
            <a:r>
              <a:rPr lang="cs-CZ" b="1" dirty="0"/>
              <a:t>NSR), </a:t>
            </a:r>
            <a:r>
              <a:rPr lang="cs-CZ" b="1" dirty="0" smtClean="0"/>
              <a:t>Derwent  </a:t>
            </a:r>
            <a:r>
              <a:rPr lang="cs-CZ" b="1" dirty="0"/>
              <a:t>anglické, TOISON </a:t>
            </a:r>
            <a:r>
              <a:rPr lang="cs-CZ" b="1" dirty="0" smtClean="0"/>
              <a:t>D´OR Colorama</a:t>
            </a:r>
            <a:r>
              <a:rPr lang="cs-CZ" b="1" dirty="0"/>
              <a:t>, Bruynzeel Holand, Noell, </a:t>
            </a:r>
            <a:endParaRPr lang="cs-CZ" b="1" dirty="0" smtClean="0"/>
          </a:p>
          <a:p>
            <a:r>
              <a:rPr lang="cs-CZ" b="1" dirty="0"/>
              <a:t> </a:t>
            </a:r>
            <a:r>
              <a:rPr lang="cs-CZ" b="1" dirty="0" smtClean="0"/>
              <a:t>     Bohemia </a:t>
            </a:r>
            <a:r>
              <a:rPr lang="cs-CZ" b="1" dirty="0"/>
              <a:t>Works – </a:t>
            </a:r>
            <a:r>
              <a:rPr lang="cs-CZ" b="1" dirty="0" smtClean="0"/>
              <a:t>Omnicolor</a:t>
            </a:r>
            <a:r>
              <a:rPr lang="cs-CZ" b="1" dirty="0"/>
              <a:t>, Casti </a:t>
            </a:r>
            <a:r>
              <a:rPr lang="cs-CZ" b="1" dirty="0" smtClean="0"/>
              <a:t>– France – Francie apod.</a:t>
            </a:r>
            <a:endParaRPr lang="cs-CZ" b="1" dirty="0"/>
          </a:p>
        </p:txBody>
      </p:sp>
      <p:pic>
        <p:nvPicPr>
          <p:cNvPr id="2053" name="Picture 5" descr="C:\Users\Koděrová\Desktop\dum pracovní\ODK\0c1 (11)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71" y="201388"/>
            <a:ext cx="8777317" cy="655365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ovéPole 21"/>
          <p:cNvSpPr txBox="1"/>
          <p:nvPr/>
        </p:nvSpPr>
        <p:spPr>
          <a:xfrm>
            <a:off x="7524328" y="5871785"/>
            <a:ext cx="9308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Archiv autora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163046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" grpId="0" animBg="1"/>
      <p:bldP spid="16" grpId="0"/>
      <p:bldP spid="7" grpId="0" animBg="1"/>
      <p:bldP spid="19" grpId="0"/>
      <p:bldP spid="9" grpId="0" animBg="1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6" y="44352"/>
            <a:ext cx="8928992" cy="6624736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8" name="Obdélník 7"/>
          <p:cNvSpPr/>
          <p:nvPr/>
        </p:nvSpPr>
        <p:spPr>
          <a:xfrm>
            <a:off x="316632" y="171128"/>
            <a:ext cx="8676456" cy="659735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Obdélník 9"/>
          <p:cNvSpPr>
            <a:spLocks noChangeArrowheads="1"/>
          </p:cNvSpPr>
          <p:nvPr/>
        </p:nvSpPr>
        <p:spPr bwMode="auto">
          <a:xfrm>
            <a:off x="8694738" y="6529388"/>
            <a:ext cx="341312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300" dirty="0"/>
              <a:t>©c.zuk</a:t>
            </a:r>
          </a:p>
        </p:txBody>
      </p:sp>
      <p:pic>
        <p:nvPicPr>
          <p:cNvPr id="2050" name="Picture 2" descr="C:\Users\Koděrová\Desktop\dum pracovní\ODK\100_85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98" y="215993"/>
            <a:ext cx="8398248" cy="631052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313136" y="391500"/>
            <a:ext cx="3456384" cy="584775"/>
          </a:xfrm>
          <a:prstGeom prst="rect">
            <a:avLst/>
          </a:prstGeom>
          <a:solidFill>
            <a:srgbClr val="92FD03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3200" dirty="0" smtClean="0"/>
              <a:t> Speciální pastelky:</a:t>
            </a:r>
            <a:endParaRPr lang="cs-CZ" sz="32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316632" y="1558623"/>
            <a:ext cx="4464496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V dnešní době máme možnost zakoupit pastelky se speciálními vlastnostmi tuhy.</a:t>
            </a:r>
            <a:endParaRPr lang="cs-CZ" sz="2000" b="1" dirty="0"/>
          </a:p>
        </p:txBody>
      </p:sp>
      <p:pic>
        <p:nvPicPr>
          <p:cNvPr id="3074" name="Picture 2" descr="C:\Users\Koděrová\Desktop\dum pracovní\ODK\101KZ650\101_00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62" y="590295"/>
            <a:ext cx="8089848" cy="6078793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Koděrová\Desktop\dum pracovní\ODK\101KZ650\101_00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2" y="842570"/>
            <a:ext cx="8830584" cy="601543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517661" y="4221088"/>
            <a:ext cx="6503718" cy="1446550"/>
          </a:xfrm>
          <a:prstGeom prst="rect">
            <a:avLst/>
          </a:prstGeom>
          <a:solidFill>
            <a:srgbClr val="6EEEEB"/>
          </a:solidFill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accent2">
                    <a:lumMod val="50000"/>
                  </a:schemeClr>
                </a:solidFill>
              </a:rPr>
              <a:t>Transférová tužka </a:t>
            </a:r>
            <a:r>
              <a:rPr lang="cs-CZ" sz="2000" b="1" dirty="0" smtClean="0"/>
              <a:t>pro přenášení motivů – motiv se kreslí na papír a ten se pak zažehlením přenáší na textil nebo kůži, je dražší a tuha má fialovou nebo hnědou barvu, po vyprání </a:t>
            </a:r>
            <a:r>
              <a:rPr lang="cs-CZ" sz="2000" b="1" smtClean="0"/>
              <a:t>se z </a:t>
            </a:r>
            <a:r>
              <a:rPr lang="cs-CZ" sz="2000" b="1" dirty="0" smtClean="0"/>
              <a:t>textilie ztrácí.</a:t>
            </a:r>
            <a:endParaRPr lang="cs-CZ" sz="2000" b="1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7020272" y="1100644"/>
            <a:ext cx="9308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Archiv autora</a:t>
            </a:r>
            <a:endParaRPr lang="cs-CZ" sz="10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4654860" y="1889781"/>
            <a:ext cx="2016224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b="1" dirty="0" smtClean="0"/>
              <a:t>Tužka na přenášení motivů – na textil</a:t>
            </a:r>
            <a:endParaRPr lang="cs-CZ" b="1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7485713" y="5383442"/>
            <a:ext cx="9308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Archiv autora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185347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9" grpId="0"/>
      <p:bldP spid="2" grpId="0" animBg="1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8" name="Obdélník 7"/>
          <p:cNvSpPr/>
          <p:nvPr/>
        </p:nvSpPr>
        <p:spPr>
          <a:xfrm>
            <a:off x="207605" y="171128"/>
            <a:ext cx="8676456" cy="659735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Obdélník 9"/>
          <p:cNvSpPr>
            <a:spLocks noChangeArrowheads="1"/>
          </p:cNvSpPr>
          <p:nvPr/>
        </p:nvSpPr>
        <p:spPr bwMode="auto">
          <a:xfrm>
            <a:off x="8694738" y="6529388"/>
            <a:ext cx="341312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300" dirty="0"/>
              <a:t>©c.zuk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539552" y="543276"/>
            <a:ext cx="3240360" cy="830997"/>
          </a:xfrm>
          <a:prstGeom prst="rect">
            <a:avLst/>
          </a:prstGeom>
          <a:solidFill>
            <a:srgbClr val="92FD03"/>
          </a:solidFill>
        </p:spPr>
        <p:txBody>
          <a:bodyPr wrap="square" rtlCol="0">
            <a:spAutoFit/>
          </a:bodyPr>
          <a:lstStyle/>
          <a:p>
            <a:r>
              <a:rPr lang="cs-CZ" sz="2400" b="1" dirty="0"/>
              <a:t>R</a:t>
            </a:r>
            <a:r>
              <a:rPr lang="cs-CZ" sz="2400" b="1" dirty="0" smtClean="0"/>
              <a:t>ozmazávací </a:t>
            </a:r>
            <a:r>
              <a:rPr lang="cs-CZ" sz="2400" b="1" dirty="0"/>
              <a:t>tužky </a:t>
            </a:r>
            <a:endParaRPr lang="cs-CZ" sz="2400" b="1" dirty="0" smtClean="0"/>
          </a:p>
          <a:p>
            <a:r>
              <a:rPr lang="cs-CZ" sz="2400" b="1" dirty="0" smtClean="0"/>
              <a:t>na </a:t>
            </a:r>
            <a:r>
              <a:rPr lang="cs-CZ" sz="2400" b="1" dirty="0"/>
              <a:t>pastely a </a:t>
            </a:r>
            <a:r>
              <a:rPr lang="cs-CZ" sz="2400" b="1" dirty="0" smtClean="0"/>
              <a:t>uhly</a:t>
            </a:r>
            <a:endParaRPr lang="cs-CZ" sz="2400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4139951" y="595383"/>
            <a:ext cx="40272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b="1" dirty="0" smtClean="0"/>
              <a:t>Tužky s gumou místo klasické tuhy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b="1" dirty="0" smtClean="0"/>
              <a:t>Odlišné jsou měkkostí gumovací tuhy – číslované jako tužky klasické</a:t>
            </a:r>
            <a:endParaRPr lang="cs-CZ" b="1" dirty="0"/>
          </a:p>
        </p:txBody>
      </p:sp>
      <p:pic>
        <p:nvPicPr>
          <p:cNvPr id="4098" name="Picture 2" descr="C:\Users\Koděrová\Desktop\dum pracovní\ODK\0c1 (5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26" y="234354"/>
            <a:ext cx="8371211" cy="629021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504149" y="575541"/>
            <a:ext cx="4248472" cy="830997"/>
          </a:xfrm>
          <a:prstGeom prst="rect">
            <a:avLst/>
          </a:prstGeom>
          <a:solidFill>
            <a:srgbClr val="92FD03"/>
          </a:solidFill>
        </p:spPr>
        <p:txBody>
          <a:bodyPr wrap="square" rtlCol="0">
            <a:spAutoFit/>
          </a:bodyPr>
          <a:lstStyle/>
          <a:p>
            <a:r>
              <a:rPr lang="cs-CZ" sz="2400" b="1" dirty="0"/>
              <a:t> </a:t>
            </a:r>
            <a:r>
              <a:rPr lang="cs-CZ" sz="2400" b="1" dirty="0" smtClean="0"/>
              <a:t>Ergonomické tužky a pastelky </a:t>
            </a:r>
          </a:p>
          <a:p>
            <a:r>
              <a:rPr lang="cs-CZ" sz="2400" b="1" dirty="0"/>
              <a:t> </a:t>
            </a:r>
            <a:r>
              <a:rPr lang="cs-CZ" sz="2400" b="1" dirty="0" smtClean="0"/>
              <a:t>s protiskluzovými body: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634831" y="1844824"/>
            <a:ext cx="6336704" cy="230832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400" dirty="0" smtClean="0"/>
              <a:t>tlakové miniaturní body jsou účelně rozloženy </a:t>
            </a:r>
          </a:p>
          <a:p>
            <a:r>
              <a:rPr lang="cs-CZ" sz="2400" dirty="0"/>
              <a:t> </a:t>
            </a:r>
            <a:r>
              <a:rPr lang="cs-CZ" sz="2400" dirty="0" smtClean="0"/>
              <a:t>    po celém obvodu pastelky,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dirty="0"/>
              <a:t>v</a:t>
            </a:r>
            <a:r>
              <a:rPr lang="cs-CZ" sz="2400" dirty="0" smtClean="0"/>
              <a:t>yrábí se většinou trojboké, s nopy (úchopy) –  </a:t>
            </a:r>
          </a:p>
          <a:p>
            <a:r>
              <a:rPr lang="cs-CZ" sz="2400" dirty="0"/>
              <a:t> </a:t>
            </a:r>
            <a:r>
              <a:rPr lang="cs-CZ" sz="2400" dirty="0" smtClean="0"/>
              <a:t>    - značky různé (např. Grip Colour),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dirty="0"/>
              <a:t>j</a:t>
            </a:r>
            <a:r>
              <a:rPr lang="cs-CZ" sz="2400" dirty="0" smtClean="0"/>
              <a:t>sou pohodlné na časově náročné kreslení,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dirty="0" smtClean="0"/>
              <a:t>pořizovací střední ceny.</a:t>
            </a:r>
            <a:endParaRPr lang="cs-CZ" sz="24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7236296" y="5733256"/>
            <a:ext cx="9308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Archiv autora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176791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12" grpId="0" animBg="1"/>
      <p:bldP spid="13" grpId="0" animBg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8" name="Obdélník 7"/>
          <p:cNvSpPr/>
          <p:nvPr/>
        </p:nvSpPr>
        <p:spPr>
          <a:xfrm>
            <a:off x="316632" y="171128"/>
            <a:ext cx="8676456" cy="659735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Obdélník 9"/>
          <p:cNvSpPr>
            <a:spLocks noChangeArrowheads="1"/>
          </p:cNvSpPr>
          <p:nvPr/>
        </p:nvSpPr>
        <p:spPr bwMode="auto">
          <a:xfrm>
            <a:off x="8694738" y="6529388"/>
            <a:ext cx="341312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300" dirty="0"/>
              <a:t>©c.zuk</a:t>
            </a:r>
          </a:p>
        </p:txBody>
      </p:sp>
      <p:pic>
        <p:nvPicPr>
          <p:cNvPr id="5122" name="Picture 2" descr="C:\Users\Koděrová\Desktop\dum pracovní\ODK\0c1 (4)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95" y="443182"/>
            <a:ext cx="8674100" cy="636905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73072" y="171128"/>
            <a:ext cx="6763223" cy="169277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3200" b="1" dirty="0" smtClean="0">
                <a:solidFill>
                  <a:srgbClr val="0070C0"/>
                </a:solidFill>
              </a:rPr>
              <a:t>Tlakové body </a:t>
            </a:r>
            <a:r>
              <a:rPr lang="cs-CZ" sz="2400" dirty="0" smtClean="0"/>
              <a:t>zabraňují otlakům, používají </a:t>
            </a:r>
          </a:p>
          <a:p>
            <a:r>
              <a:rPr lang="cs-CZ" sz="2400" dirty="0"/>
              <a:t> </a:t>
            </a:r>
            <a:r>
              <a:rPr lang="cs-CZ" sz="2400" dirty="0" smtClean="0"/>
              <a:t>    se pro dlouhodobé kreslení (několikahodinové).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dirty="0"/>
              <a:t>T</a:t>
            </a:r>
            <a:r>
              <a:rPr lang="cs-CZ" sz="2400" dirty="0" smtClean="0"/>
              <a:t>lakové body masírují prsty.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dirty="0" smtClean="0"/>
              <a:t>Jsou oblíbené i pro hezké barevné tóny. </a:t>
            </a:r>
            <a:endParaRPr lang="cs-CZ" sz="24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2928673" y="5126959"/>
            <a:ext cx="9308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Archiv autora</a:t>
            </a:r>
            <a:endParaRPr lang="cs-CZ" sz="1000" dirty="0"/>
          </a:p>
        </p:txBody>
      </p:sp>
      <p:cxnSp>
        <p:nvCxnSpPr>
          <p:cNvPr id="9" name="Přímá spojnice se šipkou 8"/>
          <p:cNvCxnSpPr/>
          <p:nvPr/>
        </p:nvCxnSpPr>
        <p:spPr>
          <a:xfrm>
            <a:off x="2199554" y="692696"/>
            <a:ext cx="3884614" cy="4248472"/>
          </a:xfrm>
          <a:prstGeom prst="straightConnector1">
            <a:avLst/>
          </a:prstGeom>
          <a:ln w="57150">
            <a:solidFill>
              <a:srgbClr val="66FF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/>
          <p:nvPr/>
        </p:nvCxnSpPr>
        <p:spPr>
          <a:xfrm>
            <a:off x="1691680" y="692696"/>
            <a:ext cx="1015748" cy="3746390"/>
          </a:xfrm>
          <a:prstGeom prst="straightConnector1">
            <a:avLst/>
          </a:prstGeom>
          <a:ln w="57150">
            <a:solidFill>
              <a:srgbClr val="66FF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358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8" name="Obdélník 7"/>
          <p:cNvSpPr/>
          <p:nvPr/>
        </p:nvSpPr>
        <p:spPr>
          <a:xfrm>
            <a:off x="316632" y="171128"/>
            <a:ext cx="8676456" cy="659735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Obdélník 9"/>
          <p:cNvSpPr>
            <a:spLocks noChangeArrowheads="1"/>
          </p:cNvSpPr>
          <p:nvPr/>
        </p:nvSpPr>
        <p:spPr bwMode="auto">
          <a:xfrm>
            <a:off x="8694738" y="6529388"/>
            <a:ext cx="341312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300" dirty="0"/>
              <a:t>©c.zuk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9252520" y="4728338"/>
            <a:ext cx="9308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Archiv autora</a:t>
            </a:r>
            <a:endParaRPr lang="cs-CZ" sz="10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1043608" y="98072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   Pracovní list 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1259632" y="1772816"/>
            <a:ext cx="5976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0070C0"/>
                </a:solidFill>
              </a:rPr>
              <a:t>Vytvoř barevnou kresbu podle předlohy pastelkami:</a:t>
            </a:r>
            <a:endParaRPr lang="cs-CZ" sz="2000" b="1" dirty="0">
              <a:solidFill>
                <a:srgbClr val="0070C0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1259632" y="2687662"/>
            <a:ext cx="66967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endParaRPr lang="cs-CZ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cs-CZ" dirty="0" smtClean="0"/>
              <a:t>Pracuj na formát čtvrtky A4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dirty="0" smtClean="0"/>
              <a:t>Nakresli podle předlohy kresbu tak, jak ji vidíš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dirty="0" smtClean="0"/>
              <a:t>Použij přiměřeně stejné odstíny pastelek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dirty="0" smtClean="0"/>
              <a:t>Snaž se vybrat co nejpřesněji dané odstíny a kresbu nezapomeň obdobně stínovat – použij pero a tuš (nebo černou mikrotužku,</a:t>
            </a:r>
          </a:p>
          <a:p>
            <a:r>
              <a:rPr lang="cs-CZ" dirty="0"/>
              <a:t> </a:t>
            </a:r>
            <a:r>
              <a:rPr lang="cs-CZ" dirty="0" smtClean="0"/>
              <a:t>     popřípadě černý centropen – slabý)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dirty="0" smtClean="0"/>
              <a:t>Kresbu předkresli obyčejnou tužkou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6600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8" name="Obdélník 7"/>
          <p:cNvSpPr/>
          <p:nvPr/>
        </p:nvSpPr>
        <p:spPr>
          <a:xfrm>
            <a:off x="179512" y="171128"/>
            <a:ext cx="8813576" cy="6597352"/>
          </a:xfrm>
          <a:prstGeom prst="rect">
            <a:avLst/>
          </a:prstGeom>
          <a:solidFill>
            <a:schemeClr val="bg1"/>
          </a:solidFill>
          <a:effectLst>
            <a:innerShdw blurRad="63500" dist="50800" dir="2700000">
              <a:prstClr val="black">
                <a:alpha val="50000"/>
              </a:prstClr>
            </a:inn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Obdélník 9"/>
          <p:cNvSpPr>
            <a:spLocks noChangeArrowheads="1"/>
          </p:cNvSpPr>
          <p:nvPr/>
        </p:nvSpPr>
        <p:spPr bwMode="auto">
          <a:xfrm>
            <a:off x="8694738" y="6529388"/>
            <a:ext cx="341312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300" dirty="0"/>
              <a:t>©c.zuk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5913208" y="5373216"/>
            <a:ext cx="14130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   Archiv  </a:t>
            </a:r>
          </a:p>
          <a:p>
            <a:r>
              <a:rPr lang="cs-CZ" sz="2000" dirty="0"/>
              <a:t> </a:t>
            </a:r>
            <a:r>
              <a:rPr lang="cs-CZ" sz="2000" dirty="0" smtClean="0"/>
              <a:t>  autora  </a:t>
            </a:r>
          </a:p>
          <a:p>
            <a:r>
              <a:rPr lang="cs-CZ" sz="2000" dirty="0"/>
              <a:t> </a:t>
            </a:r>
            <a:r>
              <a:rPr lang="cs-CZ" sz="2000" dirty="0" smtClean="0"/>
              <a:t>  </a:t>
            </a:r>
            <a:r>
              <a:rPr lang="cs-CZ" dirty="0" smtClean="0"/>
              <a:t>©</a:t>
            </a:r>
            <a:r>
              <a:rPr lang="cs-CZ" sz="2000" dirty="0" smtClean="0"/>
              <a:t>c.zuk</a:t>
            </a:r>
            <a:endParaRPr lang="cs-CZ" sz="2000" dirty="0"/>
          </a:p>
        </p:txBody>
      </p:sp>
      <p:pic>
        <p:nvPicPr>
          <p:cNvPr id="1027" name="Picture 3" descr="C:\Users\Koděrová\Desktop\dum pracovní\ODK\Cítoliby11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13" y="232652"/>
            <a:ext cx="5653947" cy="6449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ovéPole 13"/>
          <p:cNvSpPr txBox="1"/>
          <p:nvPr/>
        </p:nvSpPr>
        <p:spPr>
          <a:xfrm>
            <a:off x="3851920" y="404664"/>
            <a:ext cx="460851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600" b="1" dirty="0" smtClean="0">
                <a:solidFill>
                  <a:srgbClr val="0070C0"/>
                </a:solidFill>
              </a:rPr>
              <a:t> Vytvoř barevnou kresbu podle předlohy pastelkami</a:t>
            </a:r>
            <a:endParaRPr lang="cs-CZ" sz="1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92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55" y="188640"/>
            <a:ext cx="8885290" cy="6480448"/>
          </a:xfrm>
          <a:solidFill>
            <a:srgbClr val="F4F9AD"/>
          </a:solidFill>
        </p:spPr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>
          <a:xfrm>
            <a:off x="755576" y="548680"/>
            <a:ext cx="3600400" cy="880070"/>
          </a:xfrm>
        </p:spPr>
        <p:txBody>
          <a:bodyPr>
            <a:noAutofit/>
          </a:bodyPr>
          <a:lstStyle/>
          <a:p>
            <a:r>
              <a:rPr lang="cs-CZ" sz="3200" b="1" dirty="0" smtClean="0">
                <a:solidFill>
                  <a:srgbClr val="FFFF00"/>
                </a:solidFill>
              </a:rPr>
              <a:t>                   </a:t>
            </a:r>
            <a:endParaRPr lang="cs-CZ" sz="7200" b="1" dirty="0">
              <a:solidFill>
                <a:srgbClr val="002060"/>
              </a:solidFill>
            </a:endParaRPr>
          </a:p>
          <a:p>
            <a:r>
              <a:rPr lang="cs-CZ" sz="4800" b="1" dirty="0">
                <a:solidFill>
                  <a:srgbClr val="002060"/>
                </a:solidFill>
              </a:rPr>
              <a:t> </a:t>
            </a:r>
            <a:r>
              <a:rPr lang="cs-CZ" sz="4800" b="1" dirty="0" smtClean="0">
                <a:solidFill>
                  <a:srgbClr val="002060"/>
                </a:solidFill>
              </a:rPr>
              <a:t>   </a:t>
            </a:r>
            <a:r>
              <a:rPr lang="cs-CZ" sz="5400" b="1" dirty="0" smtClean="0">
                <a:solidFill>
                  <a:srgbClr val="002060"/>
                </a:solidFill>
              </a:rPr>
              <a:t>    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565116" y="1628800"/>
            <a:ext cx="6478468" cy="78296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5400" dirty="0" smtClean="0">
                <a:solidFill>
                  <a:srgbClr val="FFFF00"/>
                </a:solidFill>
                <a:latin typeface="Adobe Garamond Pro Bold" pitchFamily="18" charset="-18"/>
              </a:rPr>
              <a:t>   Použitá literatura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580316" y="2780927"/>
            <a:ext cx="6463268" cy="609398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cs-CZ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] </a:t>
            </a:r>
            <a:r>
              <a:rPr lang="cs-CZ" sz="1400" b="1" dirty="0" smtClean="0">
                <a:solidFill>
                  <a:srgbClr val="FFFF00"/>
                </a:solidFill>
              </a:rPr>
              <a:t>archiv </a:t>
            </a:r>
            <a:r>
              <a:rPr lang="cs-CZ" sz="1400" b="1" dirty="0">
                <a:solidFill>
                  <a:srgbClr val="FFFF00"/>
                </a:solidFill>
              </a:rPr>
              <a:t>autora, KODĚROVÁ, </a:t>
            </a:r>
            <a:r>
              <a:rPr lang="cs-CZ" sz="1400" b="1" dirty="0" smtClean="0">
                <a:solidFill>
                  <a:srgbClr val="FFFF00"/>
                </a:solidFill>
              </a:rPr>
              <a:t>Zuzana. : </a:t>
            </a:r>
            <a:r>
              <a:rPr lang="cs-CZ" sz="1400" b="1" i="1" dirty="0">
                <a:solidFill>
                  <a:srgbClr val="FFFF00"/>
                </a:solidFill>
              </a:rPr>
              <a:t>fotografie</a:t>
            </a:r>
            <a:r>
              <a:rPr lang="cs-CZ" sz="1400" b="1" dirty="0">
                <a:solidFill>
                  <a:srgbClr val="FFFF00"/>
                </a:solidFill>
              </a:rPr>
              <a:t>: </a:t>
            </a:r>
            <a:r>
              <a:rPr lang="cs-CZ" sz="1400" b="1" i="1" dirty="0">
                <a:solidFill>
                  <a:srgbClr val="FFFF00"/>
                </a:solidFill>
              </a:rPr>
              <a:t>galerie </a:t>
            </a:r>
            <a:r>
              <a:rPr lang="cs-CZ" sz="1400" b="1" dirty="0">
                <a:solidFill>
                  <a:srgbClr val="FFFF00"/>
                </a:solidFill>
              </a:rPr>
              <a:t>©</a:t>
            </a:r>
            <a:r>
              <a:rPr lang="cs-CZ" sz="1400" dirty="0"/>
              <a:t> </a:t>
            </a:r>
            <a:r>
              <a:rPr lang="cs-CZ" sz="1400" b="1" i="1" dirty="0" smtClean="0">
                <a:solidFill>
                  <a:srgbClr val="FFFF00"/>
                </a:solidFill>
              </a:rPr>
              <a:t>c.zuk  2000-2014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sz="1400" b="1" dirty="0" smtClean="0">
                <a:solidFill>
                  <a:srgbClr val="FFFF00"/>
                </a:solidFill>
                <a:latin typeface="Times New Roman" pitchFamily="18" charset="0"/>
              </a:rPr>
              <a:t>Autorem fotografií, není-li uvedeno jinak, je Zuzana Koděrová. Autor (Zuzana Koděrová) souhlasí s </a:t>
            </a:r>
            <a:r>
              <a:rPr lang="cs-CZ" sz="1400" b="1" dirty="0">
                <a:solidFill>
                  <a:srgbClr val="FFFF00"/>
                </a:solidFill>
                <a:latin typeface="Times New Roman" pitchFamily="18" charset="0"/>
              </a:rPr>
              <a:t>jejich zveřejněním na Metodickém portálu</a:t>
            </a:r>
            <a:r>
              <a:rPr lang="cs-CZ" sz="1400" b="1" dirty="0" smtClean="0">
                <a:solidFill>
                  <a:srgbClr val="FFFF0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8" name="Obdélník 9"/>
          <p:cNvSpPr>
            <a:spLocks noChangeArrowheads="1"/>
          </p:cNvSpPr>
          <p:nvPr/>
        </p:nvSpPr>
        <p:spPr bwMode="auto">
          <a:xfrm>
            <a:off x="8694738" y="6529388"/>
            <a:ext cx="341312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300" dirty="0"/>
              <a:t>©c.zuk</a:t>
            </a:r>
          </a:p>
        </p:txBody>
      </p:sp>
    </p:spTree>
    <p:extLst>
      <p:ext uri="{BB962C8B-B14F-4D97-AF65-F5344CB8AC3E}">
        <p14:creationId xmlns:p14="http://schemas.microsoft.com/office/powerpoint/2010/main" val="342749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8" name="Obdélník 7"/>
          <p:cNvSpPr/>
          <p:nvPr/>
        </p:nvSpPr>
        <p:spPr>
          <a:xfrm>
            <a:off x="395090" y="440668"/>
            <a:ext cx="8640960" cy="55806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" name="TextovéPole 1"/>
          <p:cNvSpPr txBox="1"/>
          <p:nvPr/>
        </p:nvSpPr>
        <p:spPr>
          <a:xfrm>
            <a:off x="1397178" y="908720"/>
            <a:ext cx="6264696" cy="1015663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6000" b="1" dirty="0" smtClean="0">
                <a:solidFill>
                  <a:schemeClr val="accent1">
                    <a:lumMod val="75000"/>
                  </a:schemeClr>
                </a:solidFill>
                <a:latin typeface="Tempus Sans ITC" pitchFamily="82"/>
              </a:rPr>
              <a:t> Odborné kreslení</a:t>
            </a:r>
            <a:endParaRPr lang="cs-CZ" sz="6000" b="1" i="0" u="none" strike="noStrike" kern="1200" cap="none" spc="0" baseline="0" dirty="0">
              <a:solidFill>
                <a:schemeClr val="accent1">
                  <a:lumMod val="75000"/>
                </a:schemeClr>
              </a:solidFill>
              <a:uFillTx/>
              <a:latin typeface="Tempus Sans ITC" pitchFamily="82"/>
            </a:endParaRPr>
          </a:p>
        </p:txBody>
      </p:sp>
      <p:sp>
        <p:nvSpPr>
          <p:cNvPr id="10" name="TextovéPole 1"/>
          <p:cNvSpPr txBox="1"/>
          <p:nvPr/>
        </p:nvSpPr>
        <p:spPr>
          <a:xfrm>
            <a:off x="1079441" y="3684510"/>
            <a:ext cx="6840760" cy="156966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4800" dirty="0" smtClean="0">
                <a:solidFill>
                  <a:srgbClr val="7030A0"/>
                </a:solidFill>
                <a:latin typeface="Comic Sans MS" pitchFamily="66" charset="0"/>
              </a:rPr>
              <a:t>  </a:t>
            </a:r>
            <a:r>
              <a:rPr lang="cs-CZ" sz="4800" dirty="0">
                <a:solidFill>
                  <a:srgbClr val="7030A0"/>
                </a:solidFill>
                <a:latin typeface="Comic Sans MS" pitchFamily="66" charset="0"/>
              </a:rPr>
              <a:t>K</a:t>
            </a:r>
            <a:r>
              <a:rPr lang="cs-CZ" sz="4800" dirty="0" smtClean="0">
                <a:solidFill>
                  <a:srgbClr val="7030A0"/>
                </a:solidFill>
                <a:latin typeface="Comic Sans MS" pitchFamily="66" charset="0"/>
              </a:rPr>
              <a:t>reslířské a malířské   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4800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cs-CZ" sz="4800" dirty="0" smtClean="0">
                <a:solidFill>
                  <a:srgbClr val="7030A0"/>
                </a:solidFill>
                <a:latin typeface="Comic Sans MS" pitchFamily="66" charset="0"/>
              </a:rPr>
              <a:t>             potřeby 1</a:t>
            </a:r>
            <a:endParaRPr lang="cs-CZ" sz="4800" i="0" u="none" strike="noStrike" kern="1200" cap="none" spc="0" baseline="0" dirty="0">
              <a:solidFill>
                <a:srgbClr val="7030A0"/>
              </a:solidFill>
              <a:uFillTx/>
              <a:latin typeface="Comic Sans MS" pitchFamily="66" charset="0"/>
            </a:endParaRPr>
          </a:p>
        </p:txBody>
      </p:sp>
      <p:sp>
        <p:nvSpPr>
          <p:cNvPr id="11" name="Obdélník 9"/>
          <p:cNvSpPr>
            <a:spLocks noChangeArrowheads="1"/>
          </p:cNvSpPr>
          <p:nvPr/>
        </p:nvSpPr>
        <p:spPr bwMode="auto">
          <a:xfrm>
            <a:off x="8694738" y="6529388"/>
            <a:ext cx="341312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300" dirty="0"/>
              <a:t>©c.zuk</a:t>
            </a:r>
          </a:p>
        </p:txBody>
      </p:sp>
      <p:sp>
        <p:nvSpPr>
          <p:cNvPr id="9" name="TextovéPole 1"/>
          <p:cNvSpPr txBox="1"/>
          <p:nvPr/>
        </p:nvSpPr>
        <p:spPr>
          <a:xfrm>
            <a:off x="2401440" y="1924383"/>
            <a:ext cx="4256172" cy="144655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4400" b="1" dirty="0" smtClean="0">
                <a:solidFill>
                  <a:schemeClr val="accent1">
                    <a:lumMod val="75000"/>
                  </a:schemeClr>
                </a:solidFill>
                <a:latin typeface="Tempus Sans ITC" pitchFamily="82"/>
              </a:rPr>
              <a:t>    </a:t>
            </a:r>
            <a:r>
              <a:rPr lang="cs-CZ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empus Sans ITC" pitchFamily="82"/>
              </a:rPr>
              <a:t>Techniky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empus Sans ITC" pitchFamily="82"/>
              </a:rPr>
              <a:t>kresby a </a:t>
            </a:r>
            <a:r>
              <a:rPr lang="cs-CZ" sz="44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Tempus Sans ITC" pitchFamily="82"/>
              </a:rPr>
              <a:t>malby </a:t>
            </a:r>
            <a:endParaRPr lang="cs-CZ" sz="4400" b="1" i="0" u="none" strike="noStrike" kern="1200" cap="none" spc="0" baseline="0" dirty="0">
              <a:solidFill>
                <a:schemeClr val="tx1">
                  <a:lumMod val="95000"/>
                  <a:lumOff val="5000"/>
                </a:schemeClr>
              </a:solidFill>
              <a:uFillTx/>
              <a:latin typeface="Tempus Sans ITC" pitchFamily="82"/>
            </a:endParaRPr>
          </a:p>
        </p:txBody>
      </p:sp>
    </p:spTree>
    <p:extLst>
      <p:ext uri="{BB962C8B-B14F-4D97-AF65-F5344CB8AC3E}">
        <p14:creationId xmlns:p14="http://schemas.microsoft.com/office/powerpoint/2010/main" val="248731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8" name="Obdélník 7"/>
          <p:cNvSpPr/>
          <p:nvPr/>
        </p:nvSpPr>
        <p:spPr>
          <a:xfrm>
            <a:off x="-72262" y="116632"/>
            <a:ext cx="9036496" cy="674136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solidFill>
                <a:srgbClr val="7030A0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1077418" y="476672"/>
            <a:ext cx="6840760" cy="76944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  <a:softEdge rad="635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cs-CZ" sz="4400" dirty="0"/>
              <a:t> </a:t>
            </a:r>
            <a:r>
              <a:rPr lang="cs-CZ" sz="4400" dirty="0" smtClean="0"/>
              <a:t>Kreslířské a malířské potřeby </a:t>
            </a:r>
            <a:endParaRPr lang="cs-CZ" sz="4400" dirty="0"/>
          </a:p>
        </p:txBody>
      </p:sp>
      <p:sp>
        <p:nvSpPr>
          <p:cNvPr id="10" name="Obdélník 9"/>
          <p:cNvSpPr/>
          <p:nvPr/>
        </p:nvSpPr>
        <p:spPr>
          <a:xfrm>
            <a:off x="1026744" y="3234602"/>
            <a:ext cx="2634592" cy="672242"/>
          </a:xfrm>
          <a:prstGeom prst="rect">
            <a:avLst/>
          </a:prstGeom>
          <a:solidFill>
            <a:srgbClr val="F3DE4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 to je kresba?</a:t>
            </a:r>
            <a:endParaRPr lang="cs-CZ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26" name="Picture 2" descr="C:\Users\Koděrová\Desktop\dum pracovní\ODK\ok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76638"/>
            <a:ext cx="2610420" cy="1787623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ovéPole 14"/>
          <p:cNvSpPr txBox="1"/>
          <p:nvPr/>
        </p:nvSpPr>
        <p:spPr>
          <a:xfrm>
            <a:off x="611560" y="4005064"/>
            <a:ext cx="766885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>
                <a:solidFill>
                  <a:schemeClr val="accent2">
                    <a:lumMod val="50000"/>
                  </a:schemeClr>
                </a:solidFill>
              </a:rPr>
              <a:t>Je  </a:t>
            </a:r>
            <a:r>
              <a:rPr lang="cs-CZ" sz="2000" b="1" dirty="0">
                <a:solidFill>
                  <a:schemeClr val="accent2">
                    <a:lumMod val="50000"/>
                  </a:schemeClr>
                </a:solidFill>
              </a:rPr>
              <a:t>zachycení </a:t>
            </a:r>
            <a:r>
              <a:rPr lang="cs-CZ" sz="2000" b="1" dirty="0" smtClean="0">
                <a:solidFill>
                  <a:schemeClr val="accent2">
                    <a:lumMod val="50000"/>
                  </a:schemeClr>
                </a:solidFill>
              </a:rPr>
              <a:t>něčeho</a:t>
            </a:r>
            <a:r>
              <a:rPr lang="cs-CZ" sz="2000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cs-CZ" sz="2000" b="1" dirty="0" smtClean="0">
                <a:solidFill>
                  <a:schemeClr val="accent2">
                    <a:lumMod val="50000"/>
                  </a:schemeClr>
                </a:solidFill>
              </a:rPr>
              <a:t>co před sebou vidíme (</a:t>
            </a:r>
            <a:r>
              <a:rPr lang="cs-CZ" sz="2800" b="1" dirty="0" smtClean="0">
                <a:solidFill>
                  <a:srgbClr val="7030A0"/>
                </a:solidFill>
              </a:rPr>
              <a:t>realitu</a:t>
            </a:r>
            <a:r>
              <a:rPr lang="cs-CZ" sz="2000" b="1" dirty="0" smtClean="0">
                <a:solidFill>
                  <a:schemeClr val="accent2">
                    <a:lumMod val="50000"/>
                  </a:schemeClr>
                </a:solidFill>
              </a:rPr>
              <a:t>), </a:t>
            </a:r>
          </a:p>
          <a:p>
            <a:r>
              <a:rPr lang="cs-CZ" sz="2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sz="2000" b="1" dirty="0" smtClean="0">
                <a:solidFill>
                  <a:schemeClr val="accent2">
                    <a:lumMod val="50000"/>
                  </a:schemeClr>
                </a:solidFill>
              </a:rPr>
              <a:t>     nebo toho, co </a:t>
            </a:r>
            <a:r>
              <a:rPr lang="cs-CZ" sz="2000" b="1" dirty="0">
                <a:solidFill>
                  <a:schemeClr val="accent2">
                    <a:lumMod val="50000"/>
                  </a:schemeClr>
                </a:solidFill>
              </a:rPr>
              <a:t>jsme </a:t>
            </a:r>
            <a:r>
              <a:rPr lang="cs-CZ" sz="2000" b="1" dirty="0" smtClean="0">
                <a:solidFill>
                  <a:schemeClr val="accent2">
                    <a:lumMod val="50000"/>
                  </a:schemeClr>
                </a:solidFill>
              </a:rPr>
              <a:t>někdy už viděli (</a:t>
            </a:r>
            <a:r>
              <a:rPr lang="cs-CZ" sz="2800" b="1" dirty="0" smtClean="0">
                <a:solidFill>
                  <a:srgbClr val="7030A0"/>
                </a:solidFill>
              </a:rPr>
              <a:t>vzpomínka obrazu</a:t>
            </a:r>
            <a:r>
              <a:rPr lang="cs-CZ" sz="2000" b="1" dirty="0" smtClean="0">
                <a:solidFill>
                  <a:schemeClr val="accent2">
                    <a:lumMod val="50000"/>
                  </a:schemeClr>
                </a:solidFill>
              </a:rPr>
              <a:t>)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>
                <a:solidFill>
                  <a:schemeClr val="accent2">
                    <a:lumMod val="50000"/>
                  </a:schemeClr>
                </a:solidFill>
              </a:rPr>
              <a:t>N</a:t>
            </a:r>
            <a:r>
              <a:rPr lang="cs-CZ" sz="2000" b="1" dirty="0" smtClean="0">
                <a:solidFill>
                  <a:schemeClr val="accent2">
                    <a:lumMod val="50000"/>
                  </a:schemeClr>
                </a:solidFill>
              </a:rPr>
              <a:t>a základě zkušenosti si skutečnost upravujeme </a:t>
            </a:r>
            <a:r>
              <a:rPr lang="cs-CZ" sz="2000" b="1" dirty="0">
                <a:solidFill>
                  <a:schemeClr val="accent2">
                    <a:lumMod val="50000"/>
                  </a:schemeClr>
                </a:solidFill>
              </a:rPr>
              <a:t>ve </a:t>
            </a:r>
            <a:r>
              <a:rPr lang="cs-CZ" sz="2000" b="1" dirty="0" smtClean="0">
                <a:solidFill>
                  <a:schemeClr val="accent2">
                    <a:lumMod val="50000"/>
                  </a:schemeClr>
                </a:solidFill>
              </a:rPr>
              <a:t>své představě </a:t>
            </a:r>
          </a:p>
          <a:p>
            <a:r>
              <a:rPr lang="cs-CZ" sz="2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sz="2000" b="1" dirty="0" smtClean="0">
                <a:solidFill>
                  <a:schemeClr val="accent2">
                    <a:lumMod val="50000"/>
                  </a:schemeClr>
                </a:solidFill>
              </a:rPr>
              <a:t>     </a:t>
            </a:r>
            <a:r>
              <a:rPr lang="cs-CZ" sz="2800" b="1" dirty="0">
                <a:solidFill>
                  <a:srgbClr val="7030A0"/>
                </a:solidFill>
              </a:rPr>
              <a:t>f</a:t>
            </a:r>
            <a:r>
              <a:rPr lang="cs-CZ" sz="2800" b="1" dirty="0" smtClean="0">
                <a:solidFill>
                  <a:srgbClr val="7030A0"/>
                </a:solidFill>
              </a:rPr>
              <a:t>antazii</a:t>
            </a:r>
            <a:r>
              <a:rPr lang="cs-CZ" sz="2000" b="1" dirty="0" smtClean="0">
                <a:solidFill>
                  <a:schemeClr val="accent2">
                    <a:lumMod val="50000"/>
                  </a:schemeClr>
                </a:solidFill>
              </a:rPr>
              <a:t>. </a:t>
            </a:r>
            <a:endParaRPr lang="cs-CZ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4009410" y="1570175"/>
            <a:ext cx="3621906" cy="2000548"/>
          </a:xfrm>
          <a:prstGeom prst="rect">
            <a:avLst/>
          </a:prstGeom>
          <a:solidFill>
            <a:srgbClr val="92FD03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200" dirty="0" smtClean="0"/>
              <a:t> mít vhodné pomůcky,  nářadí, nebo správně vybraný     materiál je rozhodující </a:t>
            </a:r>
          </a:p>
          <a:p>
            <a:pPr algn="ctr"/>
            <a:r>
              <a:rPr lang="cs-CZ" sz="2200" dirty="0" smtClean="0"/>
              <a:t> pro uskutečnění </a:t>
            </a:r>
            <a:endParaRPr lang="cs-CZ" sz="2200" dirty="0"/>
          </a:p>
          <a:p>
            <a:r>
              <a:rPr lang="cs-CZ" sz="3600" b="1" dirty="0" smtClean="0">
                <a:solidFill>
                  <a:srgbClr val="7030A0"/>
                </a:solidFill>
              </a:rPr>
              <a:t>  výtvarného díla</a:t>
            </a:r>
            <a:endParaRPr lang="cs-CZ" sz="3600" b="1" dirty="0">
              <a:solidFill>
                <a:srgbClr val="7030A0"/>
              </a:solidFill>
            </a:endParaRPr>
          </a:p>
        </p:txBody>
      </p:sp>
      <p:sp>
        <p:nvSpPr>
          <p:cNvPr id="14" name="Obdélník 9"/>
          <p:cNvSpPr>
            <a:spLocks noChangeArrowheads="1"/>
          </p:cNvSpPr>
          <p:nvPr/>
        </p:nvSpPr>
        <p:spPr bwMode="auto">
          <a:xfrm>
            <a:off x="3149364" y="2852936"/>
            <a:ext cx="54023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cs-CZ" sz="800" dirty="0"/>
              <a:t>©c.zuk</a:t>
            </a:r>
          </a:p>
        </p:txBody>
      </p:sp>
      <p:sp>
        <p:nvSpPr>
          <p:cNvPr id="16" name="Obdélník 9"/>
          <p:cNvSpPr>
            <a:spLocks noChangeArrowheads="1"/>
          </p:cNvSpPr>
          <p:nvPr/>
        </p:nvSpPr>
        <p:spPr bwMode="auto">
          <a:xfrm>
            <a:off x="8694738" y="6529388"/>
            <a:ext cx="341312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300" dirty="0"/>
              <a:t>©c.zuk</a:t>
            </a:r>
          </a:p>
        </p:txBody>
      </p:sp>
      <p:pic>
        <p:nvPicPr>
          <p:cNvPr id="6" name="Picture 2" descr="C:\Users\Koděrová\Desktop\dum pracovní\ODK\0 18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613873" cy="655245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/>
          <p:cNvSpPr txBox="1"/>
          <p:nvPr/>
        </p:nvSpPr>
        <p:spPr>
          <a:xfrm>
            <a:off x="2488596" y="5229200"/>
            <a:ext cx="9308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Archiv autora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105708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5" grpId="0"/>
      <p:bldP spid="12" grpId="0" animBg="1"/>
      <p:bldP spid="14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8" name="Obdélník 7"/>
          <p:cNvSpPr/>
          <p:nvPr/>
        </p:nvSpPr>
        <p:spPr>
          <a:xfrm>
            <a:off x="316632" y="692696"/>
            <a:ext cx="8676456" cy="5616624"/>
          </a:xfrm>
          <a:prstGeom prst="rect">
            <a:avLst/>
          </a:prstGeom>
          <a:solidFill>
            <a:schemeClr val="bg1"/>
          </a:solidFill>
          <a:effectLst>
            <a:innerShdw blurRad="63500" dist="50800" dir="2700000">
              <a:prstClr val="black">
                <a:alpha val="50000"/>
              </a:prstClr>
            </a:innerShd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1259632" y="1478271"/>
            <a:ext cx="6215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4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sz="2400" b="1" dirty="0">
                <a:solidFill>
                  <a:schemeClr val="accent2">
                    <a:lumMod val="50000"/>
                  </a:schemeClr>
                </a:solidFill>
              </a:rPr>
              <a:t>je technika nanášení </a:t>
            </a:r>
            <a:r>
              <a:rPr lang="cs-CZ" sz="2400" b="1" dirty="0" smtClean="0">
                <a:solidFill>
                  <a:schemeClr val="accent2">
                    <a:lumMod val="50000"/>
                  </a:schemeClr>
                </a:solidFill>
              </a:rPr>
              <a:t>barev v </a:t>
            </a:r>
            <a:r>
              <a:rPr lang="cs-CZ" sz="2400" b="1" dirty="0">
                <a:solidFill>
                  <a:schemeClr val="accent2">
                    <a:lumMod val="50000"/>
                  </a:schemeClr>
                </a:solidFill>
              </a:rPr>
              <a:t>souvislé </a:t>
            </a:r>
            <a:r>
              <a:rPr lang="cs-CZ" sz="2400" b="1" dirty="0" smtClean="0">
                <a:solidFill>
                  <a:schemeClr val="accent2">
                    <a:lumMod val="50000"/>
                  </a:schemeClr>
                </a:solidFill>
              </a:rPr>
              <a:t>vrstvě</a:t>
            </a:r>
          </a:p>
          <a:p>
            <a:r>
              <a:rPr lang="cs-CZ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sz="2400" b="1" dirty="0" smtClean="0">
                <a:solidFill>
                  <a:schemeClr val="accent2">
                    <a:lumMod val="50000"/>
                  </a:schemeClr>
                </a:solidFill>
              </a:rPr>
              <a:t>     na podklad, většinou pomocí </a:t>
            </a:r>
            <a:r>
              <a:rPr lang="cs-CZ" sz="2400" b="1" dirty="0">
                <a:solidFill>
                  <a:schemeClr val="accent2">
                    <a:lumMod val="50000"/>
                  </a:schemeClr>
                </a:solidFill>
              </a:rPr>
              <a:t>štětce. 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821408" y="692696"/>
            <a:ext cx="2310432" cy="672242"/>
          </a:xfrm>
          <a:prstGeom prst="rect">
            <a:avLst/>
          </a:prstGeom>
          <a:solidFill>
            <a:srgbClr val="F3DE4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 je malba?</a:t>
            </a:r>
            <a:endParaRPr lang="cs-CZ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1259632" y="2582823"/>
            <a:ext cx="6215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400" b="1" dirty="0" smtClean="0">
                <a:solidFill>
                  <a:schemeClr val="accent2">
                    <a:lumMod val="50000"/>
                  </a:schemeClr>
                </a:solidFill>
              </a:rPr>
              <a:t>Od kresby </a:t>
            </a:r>
            <a:r>
              <a:rPr lang="cs-CZ" sz="2400" b="1" dirty="0">
                <a:solidFill>
                  <a:schemeClr val="accent2">
                    <a:lumMod val="50000"/>
                  </a:schemeClr>
                </a:solidFill>
              </a:rPr>
              <a:t>se liší použitým nástrojem (štětec) a plošností, kterou je barva nanášena</a:t>
            </a:r>
            <a:r>
              <a:rPr lang="cs-CZ" sz="24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cs-CZ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1703102" y="4653136"/>
            <a:ext cx="5765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400" b="1" dirty="0" smtClean="0">
                <a:solidFill>
                  <a:schemeClr val="accent2">
                    <a:lumMod val="50000"/>
                  </a:schemeClr>
                </a:solidFill>
              </a:rPr>
              <a:t>V </a:t>
            </a:r>
            <a:r>
              <a:rPr lang="cs-CZ" sz="3200" b="1" dirty="0">
                <a:solidFill>
                  <a:srgbClr val="FF0000"/>
                </a:solidFill>
              </a:rPr>
              <a:t>neuměleckém</a:t>
            </a:r>
            <a:r>
              <a:rPr lang="cs-CZ" sz="2400" b="1" dirty="0">
                <a:solidFill>
                  <a:schemeClr val="accent2">
                    <a:lumMod val="50000"/>
                  </a:schemeClr>
                </a:solidFill>
              </a:rPr>
              <a:t> smyslu je malba synonymem pro </a:t>
            </a:r>
            <a:r>
              <a:rPr lang="cs-CZ" sz="2800" b="1" dirty="0" smtClean="0">
                <a:solidFill>
                  <a:srgbClr val="0070C0"/>
                </a:solidFill>
              </a:rPr>
              <a:t>nátěr</a:t>
            </a:r>
            <a:r>
              <a:rPr lang="cs-CZ" sz="2400" b="1" dirty="0" smtClean="0">
                <a:solidFill>
                  <a:srgbClr val="0070C0"/>
                </a:solidFill>
              </a:rPr>
              <a:t> </a:t>
            </a:r>
            <a:r>
              <a:rPr lang="cs-CZ" sz="2400" b="1" dirty="0" smtClean="0">
                <a:solidFill>
                  <a:schemeClr val="accent2">
                    <a:lumMod val="50000"/>
                  </a:schemeClr>
                </a:solidFill>
              </a:rPr>
              <a:t>nebo </a:t>
            </a:r>
            <a:r>
              <a:rPr lang="cs-CZ" sz="2800" b="1" dirty="0" smtClean="0">
                <a:solidFill>
                  <a:srgbClr val="0070C0"/>
                </a:solidFill>
              </a:rPr>
              <a:t>natírání</a:t>
            </a:r>
            <a:r>
              <a:rPr lang="cs-CZ" sz="2800" b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cs-CZ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1335963" y="3591869"/>
            <a:ext cx="4875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400" b="1" dirty="0" smtClean="0">
                <a:solidFill>
                  <a:schemeClr val="accent2">
                    <a:lumMod val="50000"/>
                  </a:schemeClr>
                </a:solidFill>
              </a:rPr>
              <a:t>Používá </a:t>
            </a:r>
            <a:r>
              <a:rPr lang="cs-CZ" sz="2400" b="1" dirty="0">
                <a:solidFill>
                  <a:schemeClr val="accent2">
                    <a:lumMod val="50000"/>
                  </a:schemeClr>
                </a:solidFill>
              </a:rPr>
              <a:t>se ve výtvarném umění. </a:t>
            </a:r>
          </a:p>
        </p:txBody>
      </p:sp>
      <p:sp>
        <p:nvSpPr>
          <p:cNvPr id="16" name="Obdélník 9"/>
          <p:cNvSpPr>
            <a:spLocks noChangeArrowheads="1"/>
          </p:cNvSpPr>
          <p:nvPr/>
        </p:nvSpPr>
        <p:spPr bwMode="auto">
          <a:xfrm>
            <a:off x="8694738" y="6529388"/>
            <a:ext cx="341312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300" dirty="0"/>
              <a:t>©c.zuk</a:t>
            </a:r>
          </a:p>
        </p:txBody>
      </p:sp>
      <p:pic>
        <p:nvPicPr>
          <p:cNvPr id="2051" name="Picture 3" descr="C:\Users\Koděrová\Desktop\dum pracovní\ODK\100_86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28" y="229665"/>
            <a:ext cx="8813575" cy="636830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bdélník 9"/>
          <p:cNvSpPr>
            <a:spLocks noChangeArrowheads="1"/>
          </p:cNvSpPr>
          <p:nvPr/>
        </p:nvSpPr>
        <p:spPr bwMode="auto">
          <a:xfrm>
            <a:off x="4674854" y="2158171"/>
            <a:ext cx="684247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cs-CZ" sz="1100" dirty="0"/>
              <a:t>©</a:t>
            </a:r>
            <a:r>
              <a:rPr lang="cs-CZ" sz="1300" dirty="0"/>
              <a:t>c.zuk</a:t>
            </a:r>
          </a:p>
        </p:txBody>
      </p:sp>
    </p:spTree>
    <p:extLst>
      <p:ext uri="{BB962C8B-B14F-4D97-AF65-F5344CB8AC3E}">
        <p14:creationId xmlns:p14="http://schemas.microsoft.com/office/powerpoint/2010/main" val="135911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 animBg="1"/>
      <p:bldP spid="13" grpId="0"/>
      <p:bldP spid="14" grpId="0"/>
      <p:bldP spid="15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8" name="Obdélník 7"/>
          <p:cNvSpPr/>
          <p:nvPr/>
        </p:nvSpPr>
        <p:spPr>
          <a:xfrm>
            <a:off x="107504" y="171128"/>
            <a:ext cx="8885584" cy="6597352"/>
          </a:xfrm>
          <a:prstGeom prst="rect">
            <a:avLst/>
          </a:prstGeom>
          <a:solidFill>
            <a:schemeClr val="bg1"/>
          </a:solidFill>
          <a:effectLst>
            <a:innerShdw blurRad="63500" dist="50800" dir="2700000">
              <a:prstClr val="black">
                <a:alpha val="50000"/>
              </a:prstClr>
            </a:innerShd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Obdélník 9"/>
          <p:cNvSpPr>
            <a:spLocks noChangeArrowheads="1"/>
          </p:cNvSpPr>
          <p:nvPr/>
        </p:nvSpPr>
        <p:spPr bwMode="auto">
          <a:xfrm>
            <a:off x="8694738" y="6529388"/>
            <a:ext cx="341312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300" dirty="0"/>
              <a:t>©c.zuk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614518" y="338471"/>
            <a:ext cx="3935778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  <a:softEdge rad="635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cs-CZ" sz="3200" dirty="0" smtClean="0"/>
              <a:t>    1. Techniky suché </a:t>
            </a:r>
            <a:endParaRPr lang="cs-CZ" sz="3200" dirty="0"/>
          </a:p>
        </p:txBody>
      </p:sp>
      <p:pic>
        <p:nvPicPr>
          <p:cNvPr id="1026" name="Picture 2" descr="C:\Users\Koděrová\Desktop\Obrázky1 (2)\100_9615 - kopi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942" y="1543940"/>
            <a:ext cx="5698058" cy="5042446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871972" y="1124744"/>
            <a:ext cx="1368152" cy="584775"/>
          </a:xfrm>
          <a:prstGeom prst="rect">
            <a:avLst/>
          </a:prstGeom>
          <a:solidFill>
            <a:srgbClr val="92FD03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3200" dirty="0" smtClean="0"/>
              <a:t>Tužky:</a:t>
            </a:r>
            <a:endParaRPr lang="cs-CZ" sz="32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677943" y="1988839"/>
            <a:ext cx="51125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sz="2000" b="1" dirty="0" smtClean="0">
                <a:solidFill>
                  <a:schemeClr val="bg2">
                    <a:lumMod val="25000"/>
                  </a:schemeClr>
                </a:solidFill>
              </a:rPr>
              <a:t>Často používaný nástroj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2000" b="1" dirty="0" smtClean="0">
                <a:solidFill>
                  <a:schemeClr val="bg2">
                    <a:lumMod val="25000"/>
                  </a:schemeClr>
                </a:solidFill>
              </a:rPr>
              <a:t>Tužky zasazené ve dřevě, krajony různých značek, mikrotužky apod.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482182" y="3469804"/>
            <a:ext cx="3383548" cy="2862322"/>
          </a:xfrm>
          <a:prstGeom prst="rect">
            <a:avLst/>
          </a:prstGeom>
          <a:solidFill>
            <a:srgbClr val="F3DE43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endParaRPr lang="cs-CZ" sz="20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cs-CZ" sz="2000" b="1" dirty="0" smtClean="0">
                <a:solidFill>
                  <a:schemeClr val="bg2">
                    <a:lumMod val="25000"/>
                  </a:schemeClr>
                </a:solidFill>
              </a:rPr>
              <a:t>Tuhy jsou značené měkkostí  (např. světlá, tmavá stopa)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2000" b="1" dirty="0" smtClean="0">
                <a:solidFill>
                  <a:schemeClr val="bg2">
                    <a:lumMod val="25000"/>
                  </a:schemeClr>
                </a:solidFill>
              </a:rPr>
              <a:t>Tuhy značené čísly – 1, 2, 3, 4…nebo písmeny, </a:t>
            </a:r>
          </a:p>
          <a:p>
            <a:r>
              <a:rPr lang="cs-CZ" sz="20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cs-CZ" sz="2000" b="1" dirty="0" smtClean="0">
                <a:solidFill>
                  <a:schemeClr val="bg2">
                    <a:lumMod val="25000"/>
                  </a:schemeClr>
                </a:solidFill>
              </a:rPr>
              <a:t>    popř. kombinací písmene </a:t>
            </a:r>
          </a:p>
          <a:p>
            <a:r>
              <a:rPr lang="cs-CZ" sz="20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cs-CZ" sz="2000" b="1" dirty="0" smtClean="0">
                <a:solidFill>
                  <a:schemeClr val="bg2">
                    <a:lumMod val="25000"/>
                  </a:schemeClr>
                </a:solidFill>
              </a:rPr>
              <a:t>     a čísla (např. H4, B2, B6…) </a:t>
            </a:r>
          </a:p>
          <a:p>
            <a:r>
              <a:rPr lang="cs-CZ" sz="20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endParaRPr lang="cs-CZ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452320" y="1463298"/>
            <a:ext cx="9308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Archiv autora</a:t>
            </a:r>
            <a:endParaRPr lang="cs-CZ" sz="1000" dirty="0"/>
          </a:p>
        </p:txBody>
      </p:sp>
      <p:pic>
        <p:nvPicPr>
          <p:cNvPr id="2" name="Picture 2" descr="C:\Users\Koděrová\Desktop\100KZ650a\x 0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546" y="171128"/>
            <a:ext cx="3566263" cy="649796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ovéPole 13"/>
          <p:cNvSpPr txBox="1"/>
          <p:nvPr/>
        </p:nvSpPr>
        <p:spPr>
          <a:xfrm>
            <a:off x="6525531" y="1186298"/>
            <a:ext cx="1316292" cy="523220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400" b="1" dirty="0" smtClean="0">
                <a:solidFill>
                  <a:srgbClr val="66FF33"/>
                </a:solidFill>
              </a:rPr>
              <a:t>Archiv autora  </a:t>
            </a:r>
          </a:p>
          <a:p>
            <a:pPr algn="ctr"/>
            <a:r>
              <a:rPr lang="cs-CZ" sz="1400" b="1" dirty="0">
                <a:solidFill>
                  <a:srgbClr val="66FF33"/>
                </a:solidFill>
              </a:rPr>
              <a:t> </a:t>
            </a:r>
            <a:r>
              <a:rPr lang="cs-CZ" sz="1400" b="1" dirty="0" smtClean="0">
                <a:solidFill>
                  <a:srgbClr val="66FF33"/>
                </a:solidFill>
              </a:rPr>
              <a:t>    ©c.zuk</a:t>
            </a:r>
            <a:endParaRPr lang="cs-CZ" sz="1400" b="1" dirty="0">
              <a:solidFill>
                <a:srgbClr val="66FF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25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3" grpId="0" animBg="1"/>
      <p:bldP spid="9" grpId="0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8" name="Obdélník 7"/>
          <p:cNvSpPr/>
          <p:nvPr/>
        </p:nvSpPr>
        <p:spPr>
          <a:xfrm>
            <a:off x="316632" y="171128"/>
            <a:ext cx="8676456" cy="6597352"/>
          </a:xfrm>
          <a:prstGeom prst="rect">
            <a:avLst/>
          </a:prstGeom>
          <a:solidFill>
            <a:schemeClr val="bg1"/>
          </a:solidFill>
          <a:effectLst>
            <a:innerShdw blurRad="63500" dist="50800" dir="2700000">
              <a:prstClr val="black">
                <a:alpha val="50000"/>
              </a:prstClr>
            </a:innerShd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Obdélník 9"/>
          <p:cNvSpPr>
            <a:spLocks noChangeArrowheads="1"/>
          </p:cNvSpPr>
          <p:nvPr/>
        </p:nvSpPr>
        <p:spPr bwMode="auto">
          <a:xfrm>
            <a:off x="8694738" y="6529388"/>
            <a:ext cx="341312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300" dirty="0"/>
              <a:t>©c.zuk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745357" y="609576"/>
            <a:ext cx="1179748" cy="584775"/>
          </a:xfrm>
          <a:prstGeom prst="rect">
            <a:avLst/>
          </a:prstGeom>
          <a:solidFill>
            <a:srgbClr val="92FD03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3200" dirty="0" smtClean="0"/>
              <a:t> Uhel:</a:t>
            </a:r>
            <a:endParaRPr lang="cs-CZ" sz="3200" dirty="0"/>
          </a:p>
        </p:txBody>
      </p:sp>
      <p:pic>
        <p:nvPicPr>
          <p:cNvPr id="2050" name="Picture 2" descr="C:\Users\Koděrová\Desktop\Obrázky1 (2)\100_96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387" y="664843"/>
            <a:ext cx="4215351" cy="560992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4748502" y="5733256"/>
            <a:ext cx="9308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Archiv autora</a:t>
            </a:r>
            <a:endParaRPr lang="cs-CZ" sz="10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478697" y="3267053"/>
            <a:ext cx="4055774" cy="3170099"/>
          </a:xfrm>
          <a:prstGeom prst="rect">
            <a:avLst/>
          </a:prstGeom>
          <a:solidFill>
            <a:srgbClr val="F3DE43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endParaRPr lang="cs-CZ" sz="20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cs-CZ" sz="2000" b="1" dirty="0" smtClean="0">
                <a:solidFill>
                  <a:schemeClr val="bg2">
                    <a:lumMod val="25000"/>
                  </a:schemeClr>
                </a:solidFill>
              </a:rPr>
              <a:t> Používá se na větší formáty</a:t>
            </a:r>
          </a:p>
          <a:p>
            <a:r>
              <a:rPr lang="cs-CZ" sz="20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cs-CZ" sz="2000" b="1" dirty="0" smtClean="0">
                <a:solidFill>
                  <a:schemeClr val="bg2">
                    <a:lumMod val="25000"/>
                  </a:schemeClr>
                </a:solidFill>
              </a:rPr>
              <a:t>     (A3, A2, A1…)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>
                <a:solidFill>
                  <a:schemeClr val="bg2">
                    <a:lumMod val="25000"/>
                  </a:schemeClr>
                </a:solidFill>
              </a:rPr>
              <a:t>Měkký a křehký materiál, </a:t>
            </a:r>
          </a:p>
          <a:p>
            <a:r>
              <a:rPr lang="cs-CZ" sz="20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cs-CZ" sz="2000" b="1" dirty="0" smtClean="0">
                <a:solidFill>
                  <a:schemeClr val="bg2">
                    <a:lumMod val="25000"/>
                  </a:schemeClr>
                </a:solidFill>
              </a:rPr>
              <a:t>     snadno se stírá, rozmazává.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>
                <a:solidFill>
                  <a:schemeClr val="bg2">
                    <a:lumMod val="25000"/>
                  </a:schemeClr>
                </a:solidFill>
              </a:rPr>
              <a:t>Proti smazání se fixuje fixírkou (trubička na foukání)a fixativem.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>
                <a:solidFill>
                  <a:schemeClr val="bg2">
                    <a:lumMod val="25000"/>
                  </a:schemeClr>
                </a:solidFill>
              </a:rPr>
              <a:t>Na uchopení uhlu se používají různé typy krajonů.</a:t>
            </a:r>
          </a:p>
          <a:p>
            <a:pPr marL="342900" indent="-342900">
              <a:buFont typeface="Arial" pitchFamily="34" charset="0"/>
              <a:buChar char="•"/>
            </a:pPr>
            <a:endParaRPr lang="cs-CZ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1906818" y="1720414"/>
            <a:ext cx="1466191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 2. umělý</a:t>
            </a:r>
            <a:endParaRPr lang="cs-CZ" sz="2400" b="1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2931574" y="732686"/>
            <a:ext cx="1834484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 1. přírodní</a:t>
            </a:r>
            <a:endParaRPr lang="cs-CZ" sz="2400" b="1" dirty="0"/>
          </a:p>
        </p:txBody>
      </p:sp>
      <p:sp>
        <p:nvSpPr>
          <p:cNvPr id="2" name="TextovéPole 1"/>
          <p:cNvSpPr txBox="1"/>
          <p:nvPr/>
        </p:nvSpPr>
        <p:spPr>
          <a:xfrm>
            <a:off x="4860032" y="741244"/>
            <a:ext cx="2520280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b="1" dirty="0" smtClean="0"/>
              <a:t>Zanechává sametovou stopu, pálený z větviček</a:t>
            </a:r>
          </a:p>
          <a:p>
            <a:r>
              <a:rPr lang="cs-CZ" b="1" dirty="0" smtClean="0"/>
              <a:t>Břízy.</a:t>
            </a:r>
            <a:endParaRPr lang="cs-CZ" b="1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745357" y="2204864"/>
            <a:ext cx="3789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Lisovaný uhelného prachu a pojidla, velmi černý a měkký, kresba se špatně opravuje pro jeho tmavost.</a:t>
            </a:r>
            <a:endParaRPr lang="cs-CZ" b="1" dirty="0"/>
          </a:p>
        </p:txBody>
      </p:sp>
      <p:sp>
        <p:nvSpPr>
          <p:cNvPr id="14" name="Šipka doprava 13"/>
          <p:cNvSpPr/>
          <p:nvPr/>
        </p:nvSpPr>
        <p:spPr>
          <a:xfrm>
            <a:off x="1925105" y="801935"/>
            <a:ext cx="1006469" cy="323166"/>
          </a:xfrm>
          <a:prstGeom prst="rightArrow">
            <a:avLst/>
          </a:prstGeom>
          <a:solidFill>
            <a:srgbClr val="0070C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5" name="Šipka doprava 14"/>
          <p:cNvSpPr/>
          <p:nvPr/>
        </p:nvSpPr>
        <p:spPr>
          <a:xfrm rot="2845223">
            <a:off x="1822899" y="1186644"/>
            <a:ext cx="1006469" cy="323166"/>
          </a:xfrm>
          <a:prstGeom prst="rightArrow">
            <a:avLst/>
          </a:prstGeom>
          <a:solidFill>
            <a:srgbClr val="0070C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2051" name="Picture 3" descr="C:\Users\Koděrová\Desktop\dum pracovní\ODK\PICT8447umělý uhe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18" y="182923"/>
            <a:ext cx="8378106" cy="633859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 rot="21285840">
            <a:off x="1967275" y="1480812"/>
            <a:ext cx="4153925" cy="5799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3200" dirty="0" smtClean="0"/>
              <a:t>  lisovaný umělý uhel </a:t>
            </a:r>
            <a:endParaRPr lang="cs-CZ" sz="3200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7164288" y="5577298"/>
            <a:ext cx="9308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Archiv autora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204387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0" grpId="0" animBg="1"/>
      <p:bldP spid="11" grpId="0" animBg="1"/>
      <p:bldP spid="12" grpId="0" animBg="1"/>
      <p:bldP spid="2" grpId="0" animBg="1"/>
      <p:bldP spid="13" grpId="0"/>
      <p:bldP spid="14" grpId="0" animBg="1"/>
      <p:bldP spid="15" grpId="0" animBg="1"/>
      <p:bldP spid="7" grpId="0" animBg="1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8" name="Obdélník 7"/>
          <p:cNvSpPr/>
          <p:nvPr/>
        </p:nvSpPr>
        <p:spPr>
          <a:xfrm>
            <a:off x="316632" y="171128"/>
            <a:ext cx="8676456" cy="6597352"/>
          </a:xfrm>
          <a:prstGeom prst="rect">
            <a:avLst/>
          </a:prstGeom>
          <a:solidFill>
            <a:schemeClr val="bg1"/>
          </a:solidFill>
          <a:effectLst>
            <a:innerShdw blurRad="63500" dist="50800" dir="2700000">
              <a:prstClr val="black">
                <a:alpha val="50000"/>
              </a:prstClr>
            </a:innerShd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Obdélník 9"/>
          <p:cNvSpPr>
            <a:spLocks noChangeArrowheads="1"/>
          </p:cNvSpPr>
          <p:nvPr/>
        </p:nvSpPr>
        <p:spPr bwMode="auto">
          <a:xfrm>
            <a:off x="8694738" y="6529388"/>
            <a:ext cx="341312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300" dirty="0"/>
              <a:t>©c.zuk</a:t>
            </a:r>
          </a:p>
        </p:txBody>
      </p:sp>
      <p:pic>
        <p:nvPicPr>
          <p:cNvPr id="1026" name="Picture 2" descr="C:\Users\Koděrová\Desktop\dum pracovní\ODK\101KZ650\101_00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03" y="542132"/>
            <a:ext cx="8060986" cy="605710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7708976" y="6093296"/>
            <a:ext cx="930883" cy="246221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Archiv autora</a:t>
            </a:r>
            <a:endParaRPr lang="cs-CZ" sz="10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589050" y="542132"/>
            <a:ext cx="1522388" cy="584775"/>
          </a:xfrm>
          <a:prstGeom prst="rect">
            <a:avLst/>
          </a:prstGeom>
          <a:solidFill>
            <a:srgbClr val="92FD03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3200" dirty="0" smtClean="0"/>
              <a:t> Rudka:</a:t>
            </a:r>
            <a:endParaRPr lang="cs-CZ" sz="3200" dirty="0"/>
          </a:p>
        </p:txBody>
      </p:sp>
      <p:pic>
        <p:nvPicPr>
          <p:cNvPr id="1027" name="Picture 3" descr="C:\Users\Koděrová\Desktop\dum pracovní\ODK\101KZ650\101_00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50" y="879581"/>
            <a:ext cx="8276344" cy="578950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ovéPole 13"/>
          <p:cNvSpPr txBox="1"/>
          <p:nvPr/>
        </p:nvSpPr>
        <p:spPr>
          <a:xfrm>
            <a:off x="7654097" y="6093296"/>
            <a:ext cx="9308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Archiv autora</a:t>
            </a:r>
            <a:endParaRPr lang="cs-CZ" sz="10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5381035" y="435402"/>
            <a:ext cx="3612053" cy="4093428"/>
          </a:xfrm>
          <a:prstGeom prst="rect">
            <a:avLst/>
          </a:prstGeom>
          <a:solidFill>
            <a:srgbClr val="F3DE43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sz="2000" b="1" dirty="0" smtClean="0">
                <a:solidFill>
                  <a:schemeClr val="bg2">
                    <a:lumMod val="25000"/>
                  </a:schemeClr>
                </a:solidFill>
              </a:rPr>
              <a:t>Červenohnědá, hnědá barva.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2000" b="1" dirty="0" smtClean="0">
                <a:solidFill>
                  <a:schemeClr val="bg2">
                    <a:lumMod val="25000"/>
                  </a:schemeClr>
                </a:solidFill>
              </a:rPr>
              <a:t>Kresba rudkou je podobou kresby uhlem.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2000" b="1" dirty="0" smtClean="0">
                <a:solidFill>
                  <a:schemeClr val="bg2">
                    <a:lumMod val="25000"/>
                  </a:schemeClr>
                </a:solidFill>
              </a:rPr>
              <a:t>Vyrábí se lisováním pigmentu a pojiva.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2000" b="1" dirty="0" smtClean="0">
                <a:solidFill>
                  <a:schemeClr val="bg2">
                    <a:lumMod val="25000"/>
                  </a:schemeClr>
                </a:solidFill>
              </a:rPr>
              <a:t>Kresba je výrazná, zajímavá na tónovaném papíru – zde vyniká.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2000" b="1" dirty="0" smtClean="0">
                <a:solidFill>
                  <a:schemeClr val="bg2">
                    <a:lumMod val="25000"/>
                  </a:schemeClr>
                </a:solidFill>
              </a:rPr>
              <a:t>Špatně se opravuje, má vlastnosti lisovaného uhlu.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2000" b="1" dirty="0" smtClean="0">
                <a:solidFill>
                  <a:schemeClr val="bg2">
                    <a:lumMod val="25000"/>
                  </a:schemeClr>
                </a:solidFill>
              </a:rPr>
              <a:t>K stínování se rozmazává speciálními pastelkami </a:t>
            </a:r>
          </a:p>
          <a:p>
            <a:r>
              <a:rPr lang="cs-CZ" sz="20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cs-CZ" sz="2000" b="1" dirty="0" smtClean="0">
                <a:solidFill>
                  <a:schemeClr val="bg2">
                    <a:lumMod val="25000"/>
                  </a:schemeClr>
                </a:solidFill>
              </a:rPr>
              <a:t>    s pryží místo tuhy.</a:t>
            </a:r>
          </a:p>
        </p:txBody>
      </p:sp>
    </p:spTree>
    <p:extLst>
      <p:ext uri="{BB962C8B-B14F-4D97-AF65-F5344CB8AC3E}">
        <p14:creationId xmlns:p14="http://schemas.microsoft.com/office/powerpoint/2010/main" val="26622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8" name="Obdélník 7"/>
          <p:cNvSpPr/>
          <p:nvPr/>
        </p:nvSpPr>
        <p:spPr>
          <a:xfrm>
            <a:off x="316632" y="171128"/>
            <a:ext cx="8676456" cy="6597352"/>
          </a:xfrm>
          <a:prstGeom prst="rect">
            <a:avLst/>
          </a:prstGeom>
          <a:solidFill>
            <a:schemeClr val="bg1"/>
          </a:solidFill>
          <a:effectLst>
            <a:innerShdw blurRad="63500" dist="50800" dir="2700000">
              <a:prstClr val="black">
                <a:alpha val="50000"/>
              </a:prstClr>
            </a:innerShd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Obdélník 9"/>
          <p:cNvSpPr>
            <a:spLocks noChangeArrowheads="1"/>
          </p:cNvSpPr>
          <p:nvPr/>
        </p:nvSpPr>
        <p:spPr bwMode="auto">
          <a:xfrm>
            <a:off x="8694738" y="6529388"/>
            <a:ext cx="341312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300" dirty="0"/>
              <a:t>©c.zuk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82059" y="296907"/>
            <a:ext cx="2242467" cy="584775"/>
          </a:xfrm>
          <a:prstGeom prst="rect">
            <a:avLst/>
          </a:prstGeom>
          <a:solidFill>
            <a:srgbClr val="92FD03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3200" dirty="0" smtClean="0"/>
              <a:t>  Voskovky:</a:t>
            </a:r>
            <a:endParaRPr lang="cs-CZ" sz="3200" dirty="0"/>
          </a:p>
        </p:txBody>
      </p:sp>
      <p:pic>
        <p:nvPicPr>
          <p:cNvPr id="4100" name="Picture 4" descr="C:\Users\Koděrová\Desktop\Obrázky1 (2)\100_96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085" y="369462"/>
            <a:ext cx="6600690" cy="5435802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ovéPole 15"/>
          <p:cNvSpPr txBox="1"/>
          <p:nvPr/>
        </p:nvSpPr>
        <p:spPr>
          <a:xfrm>
            <a:off x="1403293" y="5024286"/>
            <a:ext cx="3945802" cy="1631216"/>
          </a:xfrm>
          <a:prstGeom prst="rect">
            <a:avLst/>
          </a:prstGeom>
          <a:solidFill>
            <a:srgbClr val="F3DE43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endParaRPr lang="cs-CZ" sz="20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cs-CZ" sz="20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cs-CZ" sz="2000" b="1" dirty="0" smtClean="0">
                <a:solidFill>
                  <a:schemeClr val="bg2">
                    <a:lumMod val="25000"/>
                  </a:schemeClr>
                </a:solidFill>
              </a:rPr>
              <a:t>  Prodávají se v různých sadách</a:t>
            </a:r>
          </a:p>
          <a:p>
            <a:r>
              <a:rPr lang="cs-CZ" sz="2000" b="1" dirty="0" smtClean="0">
                <a:solidFill>
                  <a:schemeClr val="bg2">
                    <a:lumMod val="25000"/>
                  </a:schemeClr>
                </a:solidFill>
              </a:rPr>
              <a:t>   (i samostatně podle druhů </a:t>
            </a:r>
          </a:p>
          <a:p>
            <a:r>
              <a:rPr lang="cs-CZ" sz="20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cs-CZ" sz="2000" b="1" dirty="0" smtClean="0">
                <a:solidFill>
                  <a:schemeClr val="bg2">
                    <a:lumMod val="25000"/>
                  </a:schemeClr>
                </a:solidFill>
              </a:rPr>
              <a:t>  odstínů, ty dražší – po kusech)</a:t>
            </a:r>
          </a:p>
          <a:p>
            <a:endParaRPr lang="cs-CZ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254099" y="1361269"/>
            <a:ext cx="3064524" cy="34778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 jich mnoho druhů, odlišné měkkostí </a:t>
            </a:r>
          </a:p>
          <a:p>
            <a:r>
              <a:rPr lang="cs-CZ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cs-CZ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a tvrdostí vosku.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Vyrábí se lisováním vosku, pojidla, barevného pigmentu.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Měkké v kresbě působí jako přechodová technika k malbě = na papíře přítlakem</a:t>
            </a:r>
          </a:p>
          <a:p>
            <a:r>
              <a:rPr lang="cs-CZ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cs-CZ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vznikají silnější vrstvy.</a:t>
            </a:r>
          </a:p>
        </p:txBody>
      </p:sp>
      <p:pic>
        <p:nvPicPr>
          <p:cNvPr id="18" name="Picture 2" descr="C:\Users\Koděrová\Desktop\dum pracovní\ODK\Fotografie277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718" y="3804244"/>
            <a:ext cx="3600020" cy="270001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ovéPole 18"/>
          <p:cNvSpPr txBox="1"/>
          <p:nvPr/>
        </p:nvSpPr>
        <p:spPr>
          <a:xfrm>
            <a:off x="6785189" y="4331667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Jako zásobníky</a:t>
            </a:r>
            <a:endParaRPr lang="cs-CZ" b="1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7510490" y="538738"/>
            <a:ext cx="9308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Archiv autora</a:t>
            </a:r>
            <a:endParaRPr lang="cs-CZ" sz="1000" dirty="0"/>
          </a:p>
        </p:txBody>
      </p:sp>
      <p:pic>
        <p:nvPicPr>
          <p:cNvPr id="4101" name="Picture 5" descr="C:\Users\Koděrová\Desktop\Obrázky1 (2)\100_96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50" y="773807"/>
            <a:ext cx="8865394" cy="576101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ovéPole 21"/>
          <p:cNvSpPr txBox="1"/>
          <p:nvPr/>
        </p:nvSpPr>
        <p:spPr>
          <a:xfrm>
            <a:off x="6624899" y="6174420"/>
            <a:ext cx="9308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Archiv autora</a:t>
            </a:r>
            <a:endParaRPr lang="cs-CZ" sz="10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3491880" y="3284984"/>
            <a:ext cx="1857215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  Tvrdé voskovky</a:t>
            </a:r>
            <a:endParaRPr lang="cs-CZ" dirty="0"/>
          </a:p>
        </p:txBody>
      </p:sp>
      <p:pic>
        <p:nvPicPr>
          <p:cNvPr id="4102" name="Picture 6" descr="C:\Users\Koděrová\Desktop\dum pracovní\ODK\100_766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23" y="514237"/>
            <a:ext cx="8548762" cy="628015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/>
          <p:cNvSpPr txBox="1"/>
          <p:nvPr/>
        </p:nvSpPr>
        <p:spPr>
          <a:xfrm>
            <a:off x="3455877" y="538738"/>
            <a:ext cx="2736304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Měkké voskovky umělecké  značka „Mánes“</a:t>
            </a:r>
            <a:endParaRPr lang="cs-CZ" dirty="0"/>
          </a:p>
        </p:txBody>
      </p:sp>
      <p:sp>
        <p:nvSpPr>
          <p:cNvPr id="26" name="TextovéPole 25"/>
          <p:cNvSpPr txBox="1"/>
          <p:nvPr/>
        </p:nvSpPr>
        <p:spPr>
          <a:xfrm>
            <a:off x="7045048" y="1616592"/>
            <a:ext cx="11744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   Archiv autora  </a:t>
            </a:r>
          </a:p>
          <a:p>
            <a:r>
              <a:rPr lang="cs-CZ" sz="1000" dirty="0"/>
              <a:t> </a:t>
            </a:r>
            <a:r>
              <a:rPr lang="cs-CZ" sz="1000" dirty="0" smtClean="0"/>
              <a:t>        </a:t>
            </a:r>
            <a:r>
              <a:rPr lang="cs-CZ" sz="800" dirty="0" smtClean="0"/>
              <a:t>©</a:t>
            </a:r>
            <a:r>
              <a:rPr lang="cs-CZ" sz="1000" dirty="0" smtClean="0"/>
              <a:t>c.zuk</a:t>
            </a:r>
          </a:p>
          <a:p>
            <a:r>
              <a:rPr lang="cs-CZ" sz="1000" dirty="0" smtClean="0"/>
              <a:t>Rok 1978 – 11 let</a:t>
            </a:r>
            <a:endParaRPr lang="cs-CZ" sz="10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2944323" y="1431926"/>
            <a:ext cx="2952328" cy="92333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 Měkké voskovky zanechávají  </a:t>
            </a:r>
          </a:p>
          <a:p>
            <a:r>
              <a:rPr lang="cs-CZ" dirty="0"/>
              <a:t> </a:t>
            </a:r>
            <a:r>
              <a:rPr lang="cs-CZ" dirty="0" smtClean="0"/>
              <a:t>výraznou stopu s nánosem   </a:t>
            </a:r>
          </a:p>
          <a:p>
            <a:pPr algn="ctr"/>
            <a:r>
              <a:rPr lang="cs-CZ" dirty="0"/>
              <a:t> </a:t>
            </a:r>
            <a:r>
              <a:rPr lang="cs-CZ" dirty="0" smtClean="0"/>
              <a:t>podle přítlaku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3508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  <p:bldP spid="17" grpId="0" animBg="1"/>
      <p:bldP spid="19" grpId="0"/>
      <p:bldP spid="20" grpId="0"/>
      <p:bldP spid="22" grpId="0"/>
      <p:bldP spid="12" grpId="0" animBg="1"/>
      <p:bldP spid="13" grpId="0" animBg="1"/>
      <p:bldP spid="26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8" name="Obdélník 7"/>
          <p:cNvSpPr/>
          <p:nvPr/>
        </p:nvSpPr>
        <p:spPr>
          <a:xfrm>
            <a:off x="316632" y="171128"/>
            <a:ext cx="8676456" cy="659735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Obdélník 9"/>
          <p:cNvSpPr>
            <a:spLocks noChangeArrowheads="1"/>
          </p:cNvSpPr>
          <p:nvPr/>
        </p:nvSpPr>
        <p:spPr bwMode="auto">
          <a:xfrm>
            <a:off x="8694738" y="6529388"/>
            <a:ext cx="341312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300" dirty="0"/>
              <a:t>©c.zuk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20996" y="620688"/>
            <a:ext cx="1886615" cy="584775"/>
          </a:xfrm>
          <a:prstGeom prst="rect">
            <a:avLst/>
          </a:prstGeom>
          <a:solidFill>
            <a:srgbClr val="92FD03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3200" dirty="0" smtClean="0"/>
              <a:t>  Pastelky:</a:t>
            </a:r>
            <a:endParaRPr lang="cs-CZ" sz="3200" dirty="0"/>
          </a:p>
        </p:txBody>
      </p:sp>
      <p:pic>
        <p:nvPicPr>
          <p:cNvPr id="5122" name="Picture 2" descr="C:\Users\Koděrová\Desktop\dum pracovní\ODK\Fotografie27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000" y="298786"/>
            <a:ext cx="3925738" cy="523431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689177" y="1496684"/>
            <a:ext cx="5723212" cy="3170099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Velmi oblíbené, potřebují zkušenost  </a:t>
            </a:r>
          </a:p>
          <a:p>
            <a:r>
              <a:rPr lang="cs-CZ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používání, citlivé zacházení.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Mají různé měkkosti tuhy, kresebná stopa  </a:t>
            </a:r>
          </a:p>
          <a:p>
            <a:r>
              <a:rPr lang="cs-CZ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také závisí na přítlaku, některé druhy tuhy</a:t>
            </a:r>
          </a:p>
          <a:p>
            <a:r>
              <a:rPr lang="cs-CZ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cs-CZ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nešpiní.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Jsou snadné pro použití – barevný, </a:t>
            </a:r>
          </a:p>
          <a:p>
            <a:r>
              <a:rPr lang="cs-CZ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cs-CZ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pohotový záznam.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Mísení je obtížnější, předností jsou již dokonalé odstíny, tóny.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Z</a:t>
            </a:r>
            <a:r>
              <a:rPr lang="cs-CZ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náme </a:t>
            </a:r>
            <a:r>
              <a:rPr lang="cs-CZ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je v podstatě od útlého </a:t>
            </a:r>
            <a:r>
              <a:rPr lang="cs-CZ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dětství.</a:t>
            </a:r>
            <a:endParaRPr lang="cs-CZ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5868144" y="4742747"/>
            <a:ext cx="2160240" cy="369332"/>
          </a:xfrm>
          <a:prstGeom prst="rect">
            <a:avLst/>
          </a:prstGeom>
          <a:solidFill>
            <a:srgbClr val="92FD03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/>
              <a:t> Ekologické pastelky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5813265" y="1019526"/>
            <a:ext cx="9308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Archiv autora</a:t>
            </a:r>
            <a:endParaRPr lang="cs-CZ" sz="10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1375483" y="5311735"/>
            <a:ext cx="6787034" cy="923330"/>
          </a:xfrm>
          <a:prstGeom prst="rect">
            <a:avLst/>
          </a:prstGeom>
          <a:solidFill>
            <a:srgbClr val="92FD03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Jsou vyrobené odlišně od běžných typů pastelek, jsou určeny složením zejména pro předškolní věk, mají světlejší pigment – odstíny, jsou pro kresbu tvrdší na přítlak.</a:t>
            </a:r>
            <a:endParaRPr lang="cs-CZ" dirty="0"/>
          </a:p>
        </p:txBody>
      </p:sp>
      <p:pic>
        <p:nvPicPr>
          <p:cNvPr id="5123" name="Picture 3" descr="C:\Users\Koděrová\Desktop\100KZ650\100_90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99" y="179799"/>
            <a:ext cx="8991522" cy="658868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ovéPole 17"/>
          <p:cNvSpPr txBox="1"/>
          <p:nvPr/>
        </p:nvSpPr>
        <p:spPr>
          <a:xfrm>
            <a:off x="6017381" y="5531544"/>
            <a:ext cx="9308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Archiv autora  </a:t>
            </a:r>
          </a:p>
          <a:p>
            <a:r>
              <a:rPr lang="cs-CZ" sz="1000" dirty="0"/>
              <a:t> </a:t>
            </a:r>
            <a:r>
              <a:rPr lang="cs-CZ" sz="1000" dirty="0" smtClean="0"/>
              <a:t>    </a:t>
            </a:r>
            <a:r>
              <a:rPr lang="cs-CZ" sz="800" dirty="0" smtClean="0"/>
              <a:t>©</a:t>
            </a:r>
            <a:r>
              <a:rPr lang="cs-CZ" sz="1000" dirty="0" smtClean="0"/>
              <a:t>c.zuk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172711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2" grpId="0" animBg="1"/>
      <p:bldP spid="13" grpId="0"/>
      <p:bldP spid="12" grpId="0" animBg="1"/>
      <p:bldP spid="18" grpId="0"/>
    </p:bld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1150</TotalTime>
  <Words>1187</Words>
  <Application>Microsoft Office PowerPoint</Application>
  <PresentationFormat>Předvádění na obrazovce (4:3)</PresentationFormat>
  <Paragraphs>228</Paragraphs>
  <Slides>16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17" baseType="lpstr"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c.zuk</dc:creator>
  <cp:lastModifiedBy>c.zuk</cp:lastModifiedBy>
  <cp:revision>170</cp:revision>
  <dcterms:created xsi:type="dcterms:W3CDTF">2014-01-15T11:11:34Z</dcterms:created>
  <dcterms:modified xsi:type="dcterms:W3CDTF">2014-04-17T14:29:16Z</dcterms:modified>
</cp:coreProperties>
</file>