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9" r:id="rId5"/>
    <p:sldId id="275" r:id="rId6"/>
    <p:sldId id="276" r:id="rId7"/>
    <p:sldId id="277" r:id="rId8"/>
    <p:sldId id="278" r:id="rId9"/>
    <p:sldId id="274" r:id="rId10"/>
    <p:sldId id="261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F913"/>
    <a:srgbClr val="4C2504"/>
    <a:srgbClr val="673105"/>
    <a:srgbClr val="452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6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529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239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7402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7651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398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162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809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518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389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391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391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764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8928992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672118"/>
              </p:ext>
            </p:extLst>
          </p:nvPr>
        </p:nvGraphicFramePr>
        <p:xfrm>
          <a:off x="724449" y="980728"/>
          <a:ext cx="7713973" cy="34779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4584"/>
                <a:gridCol w="1870784"/>
                <a:gridCol w="820898"/>
                <a:gridCol w="237628"/>
                <a:gridCol w="129311"/>
                <a:gridCol w="993718"/>
                <a:gridCol w="1058525"/>
                <a:gridCol w="1058525"/>
              </a:tblGrid>
              <a:tr h="109374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Obchodní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akademie a Střední odborná škola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gen. F. Fajtla, Louny,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p. o Osvoboditelů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380, Louny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projektu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CZ.1.07/1.5.00/34.0052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sady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Číslo DUM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effectLst/>
                          <a:latin typeface="Calibri"/>
                        </a:rPr>
                        <a:t>3.2._26_16</a:t>
                      </a:r>
                      <a:endParaRPr lang="cs-CZ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Předmět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Aranžování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Tematický okruh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Aranžování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16 – Sezónní výkladní skříně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Název materiálu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Aranžování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Autor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Zuzana Koděrová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3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Datum tvorby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100" baseline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 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2014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Ročník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ARR 1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54656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Anotace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Žáci jsou v prezentaci seznámeni s technikami v aranžování, materiály, s  odbornými termíny v předmětu Aranžování.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Metodický pokyn: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prezentace, výklad s pracovním listem pro žáky                     cílová skupina žáků: 16 – 19 let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Obrázek 2" descr="http://mail.centrum.cz/download.php?bid=000058f52b655bb40200d5c9&amp;idx=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5" y="1196752"/>
            <a:ext cx="3275496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1" descr="http://mail.centrum.cz/download.php?bid=000058f52b655bb40200d5c9&amp;idx=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15" y="1196752"/>
            <a:ext cx="805474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24449" y="5157190"/>
            <a:ext cx="7735983" cy="6924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300" b="1" i="1" dirty="0" smtClean="0"/>
              <a:t> Autorem </a:t>
            </a:r>
            <a:r>
              <a:rPr lang="cs-CZ" sz="1300" b="1" i="1" dirty="0"/>
              <a:t>materiálu a všech jeho </a:t>
            </a:r>
            <a:r>
              <a:rPr lang="cs-CZ" sz="1300" b="1" i="1" dirty="0" smtClean="0"/>
              <a:t>částí, není-li uvedeno jinak, je Zuzana Koděrová.      </a:t>
            </a:r>
          </a:p>
          <a:p>
            <a:r>
              <a:rPr lang="cs-CZ" sz="1300" b="1" i="1" dirty="0" smtClean="0"/>
              <a:t>Dostupné </a:t>
            </a:r>
            <a:r>
              <a:rPr lang="cs-CZ" sz="1300" b="1" i="1" dirty="0"/>
              <a:t>z Metodického portálu www.rvp.cz, ISSN: 1802-4785. Provozuje Národní ústav pro vzdělávání, </a:t>
            </a:r>
            <a:r>
              <a:rPr lang="cs-CZ" sz="1300" b="1" i="1" dirty="0" smtClean="0"/>
              <a:t>      školské </a:t>
            </a:r>
            <a:r>
              <a:rPr lang="cs-CZ" sz="1300" b="1" i="1" dirty="0"/>
              <a:t>poradenské zařízení a zařízení pro další vzdělávání pedagogických </a:t>
            </a:r>
            <a:r>
              <a:rPr lang="cs-CZ" sz="1300" b="1" i="1" dirty="0" smtClean="0"/>
              <a:t>pracovníků (NÚV</a:t>
            </a:r>
            <a:r>
              <a:rPr lang="cs-CZ" sz="1300" b="1" i="1" dirty="0"/>
              <a:t>).“ </a:t>
            </a:r>
          </a:p>
        </p:txBody>
      </p:sp>
      <p:sp>
        <p:nvSpPr>
          <p:cNvPr id="8" name="Obdélník 7"/>
          <p:cNvSpPr/>
          <p:nvPr/>
        </p:nvSpPr>
        <p:spPr>
          <a:xfrm>
            <a:off x="8655638" y="6530054"/>
            <a:ext cx="342131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</p:spTree>
    <p:extLst>
      <p:ext uri="{BB962C8B-B14F-4D97-AF65-F5344CB8AC3E}">
        <p14:creationId xmlns:p14="http://schemas.microsoft.com/office/powerpoint/2010/main" val="315765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38515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1043607" y="1484784"/>
            <a:ext cx="7826585" cy="3600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616624" y="2646040"/>
            <a:ext cx="5910749" cy="782960"/>
          </a:xfrm>
          <a:prstGeom prst="rect">
            <a:avLst/>
          </a:prstGeom>
          <a:solidFill>
            <a:srgbClr val="71730D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dirty="0" smtClean="0">
                <a:solidFill>
                  <a:schemeClr val="bg1"/>
                </a:solidFill>
                <a:latin typeface="Adobe Garamond Pro Bold" pitchFamily="18" charset="-18"/>
              </a:rPr>
              <a:t>Použitá</a:t>
            </a:r>
            <a:r>
              <a:rPr lang="cs-CZ" sz="5400" dirty="0">
                <a:solidFill>
                  <a:schemeClr val="bg1"/>
                </a:solidFill>
                <a:latin typeface="Adobe Garamond Pro Bold" pitchFamily="18" charset="-18"/>
              </a:rPr>
              <a:t> </a:t>
            </a:r>
            <a:r>
              <a:rPr lang="cs-CZ" sz="5400" dirty="0" smtClean="0">
                <a:solidFill>
                  <a:schemeClr val="bg1"/>
                </a:solidFill>
                <a:latin typeface="Adobe Garamond Pro Bold" pitchFamily="18" charset="-18"/>
              </a:rPr>
              <a:t>literatura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616624" y="3923754"/>
            <a:ext cx="5910749" cy="954107"/>
          </a:xfrm>
          <a:prstGeom prst="rect">
            <a:avLst/>
          </a:prstGeom>
          <a:solidFill>
            <a:srgbClr val="71730D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archiv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autora, KODĚROVÁ,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Zuzana.: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fotografie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galerie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©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c.zuk  </a:t>
            </a:r>
          </a:p>
          <a:p>
            <a:pPr>
              <a:lnSpc>
                <a:spcPct val="80000"/>
              </a:lnSpc>
            </a:pPr>
            <a:r>
              <a:rPr lang="cs-CZ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    2000-2014</a:t>
            </a:r>
          </a:p>
          <a:p>
            <a:pPr>
              <a:lnSpc>
                <a:spcPct val="80000"/>
              </a:lnSpc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/>
              <a:t>SZALAY</a:t>
            </a:r>
            <a:r>
              <a:rPr lang="cs-CZ" sz="1400" b="1" dirty="0"/>
              <a:t>, Julius. </a:t>
            </a:r>
            <a:r>
              <a:rPr lang="cs-CZ" sz="1400" b="1" i="1" dirty="0"/>
              <a:t>Aranžování</a:t>
            </a:r>
            <a:r>
              <a:rPr lang="cs-CZ" sz="1400" b="1" dirty="0"/>
              <a:t>. Praha: SPN, 1983</a:t>
            </a:r>
            <a:r>
              <a:rPr lang="cs-CZ" sz="1400" b="1" dirty="0" smtClean="0"/>
              <a:t>,</a:t>
            </a:r>
            <a:r>
              <a:rPr lang="cs-CZ" sz="1400" dirty="0"/>
              <a:t> </a:t>
            </a:r>
            <a:r>
              <a:rPr lang="cs-CZ" sz="1400" b="1" dirty="0"/>
              <a:t>ISBN 14-497-83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Autorem fotografií, není-li uvedeno jinak, je Zuzana Koděrová. Autor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(Zuzana Koděrová)souhlasí s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jejich zveřejněním na Metodickém portálu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308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38515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1043607" y="1484784"/>
            <a:ext cx="7826585" cy="3600400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ovéPole 1"/>
          <p:cNvSpPr txBox="1"/>
          <p:nvPr/>
        </p:nvSpPr>
        <p:spPr>
          <a:xfrm>
            <a:off x="1670406" y="1544309"/>
            <a:ext cx="5955970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6600" b="1" dirty="0" smtClean="0">
                <a:solidFill>
                  <a:srgbClr val="FFC000"/>
                </a:solidFill>
                <a:latin typeface="Tempus Sans ITC" pitchFamily="82"/>
              </a:rPr>
              <a:t>  Aranžování  16</a:t>
            </a:r>
            <a:endParaRPr lang="cs-CZ" sz="6600" b="1" i="0" u="none" strike="noStrike" kern="1200" cap="none" spc="0" baseline="0" dirty="0">
              <a:solidFill>
                <a:srgbClr val="FFC000"/>
              </a:solidFill>
              <a:uFillTx/>
              <a:latin typeface="Tempus Sans ITC" pitchFamily="82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43606" y="2736796"/>
            <a:ext cx="7200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smtClean="0">
                <a:solidFill>
                  <a:srgbClr val="00B050"/>
                </a:solidFill>
                <a:latin typeface="Tempus Sans ITC" pitchFamily="82" charset="0"/>
              </a:rPr>
              <a:t>Sezónní výkladní skříně</a:t>
            </a:r>
          </a:p>
        </p:txBody>
      </p:sp>
    </p:spTree>
    <p:extLst>
      <p:ext uri="{BB962C8B-B14F-4D97-AF65-F5344CB8AC3E}">
        <p14:creationId xmlns:p14="http://schemas.microsoft.com/office/powerpoint/2010/main" val="12655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467544" y="954564"/>
            <a:ext cx="7688116" cy="5575490"/>
          </a:xfrm>
          <a:prstGeom prst="rect">
            <a:avLst/>
          </a:prstGeom>
          <a:solidFill>
            <a:srgbClr val="002060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79712" y="408259"/>
            <a:ext cx="5074346" cy="5847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Sezónní výkladní skříně</a:t>
            </a:r>
            <a:endParaRPr lang="cs-CZ" sz="32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617" y="1070414"/>
            <a:ext cx="4058776" cy="540153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788428" y="1272277"/>
            <a:ext cx="3532020" cy="378565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Výkladní skříně reagují na roční období.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Vystavuje se sezónní zboží, konfekce.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Zboží ostatní v sezóně určuje zvolená dekorace pro roční období.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Barevnost ročního období.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380719" y="6025016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70977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-19772" y="329038"/>
            <a:ext cx="8889964" cy="632933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880" y="1382682"/>
            <a:ext cx="3925232" cy="522380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"/>
          <p:cNvSpPr/>
          <p:nvPr/>
        </p:nvSpPr>
        <p:spPr>
          <a:xfrm>
            <a:off x="1093611" y="329037"/>
            <a:ext cx="4486501" cy="1053645"/>
          </a:xfrm>
          <a:prstGeom prst="rect">
            <a:avLst/>
          </a:prstGeom>
          <a:solidFill>
            <a:srgbClr val="FFFF00"/>
          </a:solidFill>
          <a:ln>
            <a:noFill/>
            <a:prstDash val="soli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anchor="ctr" anchorCtr="0" compatLnSpc="1"/>
          <a:lstStyle/>
          <a:p>
            <a:pPr algn="ctr"/>
            <a:r>
              <a:rPr lang="cs-CZ" sz="4400" b="1" dirty="0" smtClean="0">
                <a:solidFill>
                  <a:srgbClr val="4C2504"/>
                </a:solidFill>
                <a:latin typeface="Calibri" pitchFamily="34" charset="0"/>
              </a:rPr>
              <a:t>Jarní výloha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7097501" y="6165304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41495" y="2339541"/>
            <a:ext cx="2869317" cy="23083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Obsahuje jarní barvy.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Jarní </a:t>
            </a:r>
            <a:r>
              <a:rPr lang="cs-CZ" sz="2400" b="1" dirty="0" err="1" smtClean="0"/>
              <a:t>dekorac.i</a:t>
            </a:r>
            <a:endParaRPr lang="cs-CZ" sz="24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Nové zboží (popř. se připomene již zavedené zboží).</a:t>
            </a:r>
          </a:p>
        </p:txBody>
      </p:sp>
    </p:spTree>
    <p:extLst>
      <p:ext uri="{BB962C8B-B14F-4D97-AF65-F5344CB8AC3E}">
        <p14:creationId xmlns:p14="http://schemas.microsoft.com/office/powerpoint/2010/main" val="190425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-19772" y="329038"/>
            <a:ext cx="8889964" cy="632933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bdélník 1"/>
          <p:cNvSpPr/>
          <p:nvPr/>
        </p:nvSpPr>
        <p:spPr>
          <a:xfrm>
            <a:off x="446737" y="329036"/>
            <a:ext cx="5854653" cy="1053645"/>
          </a:xfrm>
          <a:prstGeom prst="rect">
            <a:avLst/>
          </a:prstGeom>
          <a:solidFill>
            <a:srgbClr val="FFFF00"/>
          </a:solidFill>
          <a:ln>
            <a:noFill/>
            <a:prstDash val="soli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anchor="ctr" anchorCtr="0" compatLnSpc="1"/>
          <a:lstStyle/>
          <a:p>
            <a:pPr algn="ctr"/>
            <a:r>
              <a:rPr lang="cs-CZ" sz="4400" b="1" dirty="0" smtClean="0">
                <a:solidFill>
                  <a:srgbClr val="4C2504"/>
                </a:solidFill>
                <a:latin typeface="Calibri" pitchFamily="34" charset="0"/>
              </a:rPr>
              <a:t>Jarní barvy jsou veselé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444208" y="5827147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pic>
        <p:nvPicPr>
          <p:cNvPr id="2" name="Picture 2" descr="C:\Users\Koděrová\Desktop\dum pracovní\AR\VS_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67" y="1196753"/>
            <a:ext cx="6470772" cy="533330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44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-19772" y="329038"/>
            <a:ext cx="8889964" cy="632933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444208" y="5827147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493105"/>
            <a:ext cx="4659522" cy="620101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1"/>
          <p:cNvSpPr/>
          <p:nvPr/>
        </p:nvSpPr>
        <p:spPr>
          <a:xfrm>
            <a:off x="755576" y="329036"/>
            <a:ext cx="4486501" cy="1053645"/>
          </a:xfrm>
          <a:prstGeom prst="rect">
            <a:avLst/>
          </a:prstGeom>
          <a:solidFill>
            <a:srgbClr val="FFFF00"/>
          </a:solidFill>
          <a:ln>
            <a:noFill/>
            <a:prstDash val="soli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anchor="ctr" anchorCtr="0" compatLnSpc="1"/>
          <a:lstStyle/>
          <a:p>
            <a:pPr algn="ctr"/>
            <a:r>
              <a:rPr lang="cs-CZ" sz="4400" b="1" dirty="0" smtClean="0">
                <a:solidFill>
                  <a:srgbClr val="4C2504"/>
                </a:solidFill>
                <a:latin typeface="Calibri" pitchFamily="34" charset="0"/>
              </a:rPr>
              <a:t>Letní výloha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328893" y="1783678"/>
            <a:ext cx="24482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Dýchá létem, teplem, letními barvami, cestováním apod.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71729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-19772" y="329038"/>
            <a:ext cx="8889964" cy="632933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444208" y="5827147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688" y="457349"/>
            <a:ext cx="4477217" cy="620101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1"/>
          <p:cNvSpPr/>
          <p:nvPr/>
        </p:nvSpPr>
        <p:spPr>
          <a:xfrm>
            <a:off x="755576" y="329036"/>
            <a:ext cx="4486501" cy="1053645"/>
          </a:xfrm>
          <a:prstGeom prst="rect">
            <a:avLst/>
          </a:prstGeom>
          <a:solidFill>
            <a:srgbClr val="FFFF00"/>
          </a:solidFill>
          <a:ln>
            <a:noFill/>
            <a:prstDash val="soli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anchor="ctr" anchorCtr="0" compatLnSpc="1"/>
          <a:lstStyle/>
          <a:p>
            <a:pPr algn="ctr"/>
            <a:r>
              <a:rPr lang="cs-CZ" sz="4400" b="1" dirty="0" smtClean="0">
                <a:solidFill>
                  <a:srgbClr val="4C2504"/>
                </a:solidFill>
                <a:latin typeface="Calibri" pitchFamily="34" charset="0"/>
              </a:rPr>
              <a:t>Podzimní výloha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963905" y="1783678"/>
            <a:ext cx="35412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3200" dirty="0" smtClean="0"/>
              <a:t>Využíváme podzimní nálady, barevnost listí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3200" dirty="0" smtClean="0"/>
              <a:t>dekoraci</a:t>
            </a:r>
          </a:p>
          <a:p>
            <a:r>
              <a:rPr lang="cs-CZ" sz="3200" dirty="0"/>
              <a:t> </a:t>
            </a:r>
            <a:r>
              <a:rPr lang="cs-CZ" sz="3200" dirty="0" smtClean="0"/>
              <a:t>    podřizujeme</a:t>
            </a:r>
          </a:p>
          <a:p>
            <a:r>
              <a:rPr lang="cs-CZ" sz="3200" dirty="0"/>
              <a:t> </a:t>
            </a:r>
            <a:r>
              <a:rPr lang="cs-CZ" sz="3200" dirty="0" smtClean="0"/>
              <a:t>    okrovým tónům.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92496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-19772" y="329038"/>
            <a:ext cx="8889964" cy="632933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444208" y="5827147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688" y="578658"/>
            <a:ext cx="4477217" cy="595840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1"/>
          <p:cNvSpPr/>
          <p:nvPr/>
        </p:nvSpPr>
        <p:spPr>
          <a:xfrm>
            <a:off x="755576" y="329036"/>
            <a:ext cx="4486501" cy="1053645"/>
          </a:xfrm>
          <a:prstGeom prst="rect">
            <a:avLst/>
          </a:prstGeom>
          <a:solidFill>
            <a:srgbClr val="FFFF00"/>
          </a:solidFill>
          <a:ln>
            <a:noFill/>
            <a:prstDash val="soli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anchor="ctr" anchorCtr="0" compatLnSpc="1"/>
          <a:lstStyle/>
          <a:p>
            <a:pPr algn="ctr"/>
            <a:r>
              <a:rPr lang="cs-CZ" sz="4400" b="1" dirty="0">
                <a:solidFill>
                  <a:srgbClr val="4C2504"/>
                </a:solidFill>
                <a:latin typeface="Calibri" pitchFamily="34" charset="0"/>
              </a:rPr>
              <a:t>Z</a:t>
            </a:r>
            <a:r>
              <a:rPr lang="cs-CZ" sz="4400" b="1" dirty="0" smtClean="0">
                <a:solidFill>
                  <a:srgbClr val="4C2504"/>
                </a:solidFill>
                <a:latin typeface="Calibri" pitchFamily="34" charset="0"/>
              </a:rPr>
              <a:t>imní výloha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328892" y="1783678"/>
            <a:ext cx="35412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3200" dirty="0" smtClean="0"/>
              <a:t>Využíváme zimní zboží, barevnost </a:t>
            </a:r>
          </a:p>
          <a:p>
            <a:r>
              <a:rPr lang="cs-CZ" sz="3200" dirty="0"/>
              <a:t> </a:t>
            </a:r>
            <a:r>
              <a:rPr lang="cs-CZ" sz="3200" dirty="0" smtClean="0"/>
              <a:t>    studených tónů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3200" dirty="0" smtClean="0"/>
              <a:t>dekoraci</a:t>
            </a:r>
          </a:p>
          <a:p>
            <a:r>
              <a:rPr lang="cs-CZ" sz="3200" dirty="0"/>
              <a:t> </a:t>
            </a:r>
            <a:r>
              <a:rPr lang="cs-CZ" sz="3200" dirty="0" smtClean="0"/>
              <a:t>    podřizujeme</a:t>
            </a:r>
          </a:p>
          <a:p>
            <a:r>
              <a:rPr lang="cs-CZ" sz="3200" dirty="0"/>
              <a:t> </a:t>
            </a:r>
            <a:r>
              <a:rPr lang="cs-CZ" sz="3200" dirty="0" smtClean="0"/>
              <a:t>    blížícím se </a:t>
            </a:r>
          </a:p>
          <a:p>
            <a:r>
              <a:rPr lang="cs-CZ" sz="3200" dirty="0"/>
              <a:t> </a:t>
            </a:r>
            <a:r>
              <a:rPr lang="cs-CZ" sz="3200" dirty="0" smtClean="0"/>
              <a:t>    svátkům Vánoc.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83812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7" y="73024"/>
            <a:ext cx="8938513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251520" y="548680"/>
            <a:ext cx="8352927" cy="6303992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467544" y="477928"/>
            <a:ext cx="1800200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25000"/>
                  </a:schemeClr>
                </a:solidFill>
              </a:rPr>
              <a:t> Pracovní list:</a:t>
            </a:r>
            <a:endParaRPr lang="cs-CZ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691680" y="1988839"/>
            <a:ext cx="414418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tx2">
                    <a:lumMod val="50000"/>
                  </a:schemeClr>
                </a:solidFill>
              </a:rPr>
              <a:t>Navrhni zimní dekoraci pro konfekci:</a:t>
            </a:r>
            <a:r>
              <a:rPr lang="cs-CZ" sz="2400" b="1" dirty="0" smtClean="0">
                <a:solidFill>
                  <a:srgbClr val="00B0F0"/>
                </a:solidFill>
              </a:rPr>
              <a:t>      </a:t>
            </a:r>
            <a:endParaRPr lang="cs-CZ" sz="2400" b="1" dirty="0">
              <a:solidFill>
                <a:srgbClr val="00B0F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299852" y="2708920"/>
            <a:ext cx="4678431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Na formát A4 nakresli barvami nebo pastelkami dekoraci včetně poutače pro zimní výlohu s konfekcí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Konfekci si vyber podle sebe – pánskou, dámskou, dětskou.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Návrh vypracuj v perspektivě, dekoraci s poutačem také.</a:t>
            </a:r>
          </a:p>
        </p:txBody>
      </p:sp>
    </p:spTree>
    <p:extLst>
      <p:ext uri="{BB962C8B-B14F-4D97-AF65-F5344CB8AC3E}">
        <p14:creationId xmlns:p14="http://schemas.microsoft.com/office/powerpoint/2010/main" val="212817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388</Words>
  <Application>Microsoft Office PowerPoint</Application>
  <PresentationFormat>Předvádění na obrazovce (4:3)</PresentationFormat>
  <Paragraphs>84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c.zuk</dc:creator>
  <cp:lastModifiedBy>c.zuk</cp:lastModifiedBy>
  <cp:revision>99</cp:revision>
  <dcterms:created xsi:type="dcterms:W3CDTF">2014-05-03T20:14:28Z</dcterms:created>
  <dcterms:modified xsi:type="dcterms:W3CDTF">2014-05-07T20:33:39Z</dcterms:modified>
</cp:coreProperties>
</file>