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2" r:id="rId4"/>
    <p:sldId id="259" r:id="rId5"/>
    <p:sldId id="263" r:id="rId6"/>
    <p:sldId id="273" r:id="rId7"/>
    <p:sldId id="269" r:id="rId8"/>
    <p:sldId id="274" r:id="rId9"/>
    <p:sldId id="261" r:id="rId1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F913"/>
    <a:srgbClr val="4C2504"/>
    <a:srgbClr val="673105"/>
    <a:srgbClr val="4521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5" d="100"/>
          <a:sy n="65" d="100"/>
        </p:scale>
        <p:origin x="-68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21646-3162-4716-B1E6-8EDE25C9F8B9}" type="datetimeFigureOut">
              <a:rPr lang="cs-CZ" smtClean="0"/>
              <a:t>7. 5. 2014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C57D-0A70-4EF8-B2B4-489212EEE10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5295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21646-3162-4716-B1E6-8EDE25C9F8B9}" type="datetimeFigureOut">
              <a:rPr lang="cs-CZ" smtClean="0"/>
              <a:t>7. 5. 2014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C57D-0A70-4EF8-B2B4-489212EEE10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2397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21646-3162-4716-B1E6-8EDE25C9F8B9}" type="datetimeFigureOut">
              <a:rPr lang="cs-CZ" smtClean="0"/>
              <a:t>7. 5. 2014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C57D-0A70-4EF8-B2B4-489212EEE10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7402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21646-3162-4716-B1E6-8EDE25C9F8B9}" type="datetimeFigureOut">
              <a:rPr lang="cs-CZ" smtClean="0"/>
              <a:t>7. 5. 2014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C57D-0A70-4EF8-B2B4-489212EEE10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7651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21646-3162-4716-B1E6-8EDE25C9F8B9}" type="datetimeFigureOut">
              <a:rPr lang="cs-CZ" smtClean="0"/>
              <a:t>7. 5. 2014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C57D-0A70-4EF8-B2B4-489212EEE10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3984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21646-3162-4716-B1E6-8EDE25C9F8B9}" type="datetimeFigureOut">
              <a:rPr lang="cs-CZ" smtClean="0"/>
              <a:t>7. 5. 2014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C57D-0A70-4EF8-B2B4-489212EEE10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1626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21646-3162-4716-B1E6-8EDE25C9F8B9}" type="datetimeFigureOut">
              <a:rPr lang="cs-CZ" smtClean="0"/>
              <a:t>7. 5. 2014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C57D-0A70-4EF8-B2B4-489212EEE10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8094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21646-3162-4716-B1E6-8EDE25C9F8B9}" type="datetimeFigureOut">
              <a:rPr lang="cs-CZ" smtClean="0"/>
              <a:t>7. 5. 2014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C57D-0A70-4EF8-B2B4-489212EEE10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5181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21646-3162-4716-B1E6-8EDE25C9F8B9}" type="datetimeFigureOut">
              <a:rPr lang="cs-CZ" smtClean="0"/>
              <a:t>7. 5. 2014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C57D-0A70-4EF8-B2B4-489212EEE10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3891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21646-3162-4716-B1E6-8EDE25C9F8B9}" type="datetimeFigureOut">
              <a:rPr lang="cs-CZ" smtClean="0"/>
              <a:t>7. 5. 2014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C57D-0A70-4EF8-B2B4-489212EEE10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3915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21646-3162-4716-B1E6-8EDE25C9F8B9}" type="datetimeFigureOut">
              <a:rPr lang="cs-CZ" smtClean="0"/>
              <a:t>7. 5. 2014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C57D-0A70-4EF8-B2B4-489212EEE10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3911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21646-3162-4716-B1E6-8EDE25C9F8B9}" type="datetimeFigureOut">
              <a:rPr lang="cs-CZ" smtClean="0"/>
              <a:t>7. 5. 2014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DC57D-0A70-4EF8-B2B4-489212EEE10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7642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16632"/>
            <a:ext cx="8928992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8395984"/>
              </p:ext>
            </p:extLst>
          </p:nvPr>
        </p:nvGraphicFramePr>
        <p:xfrm>
          <a:off x="724449" y="980728"/>
          <a:ext cx="7713973" cy="34779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4584"/>
                <a:gridCol w="1870784"/>
                <a:gridCol w="820898"/>
                <a:gridCol w="237628"/>
                <a:gridCol w="129311"/>
                <a:gridCol w="993718"/>
                <a:gridCol w="1058525"/>
                <a:gridCol w="1058525"/>
              </a:tblGrid>
              <a:tr h="109374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cs-CZ" sz="1200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Obchodní 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akademie a Střední odborná škola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gen. F. Fajtla, Louny, 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p. o Osvoboditelů 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380, Louny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Číslo projektu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CZ.1.07/1.5.00/34.0052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Číslo sady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</a:t>
                      </a:r>
                      <a:r>
                        <a:rPr lang="cs-CZ" sz="11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26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</a:rPr>
                        <a:t>Číslo DUM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effectLst/>
                          <a:latin typeface="Calibri"/>
                        </a:rPr>
                        <a:t>3.2._26_15</a:t>
                      </a:r>
                      <a:endParaRPr lang="cs-CZ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37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Předmět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Aranžování</a:t>
                      </a:r>
                      <a:endParaRPr lang="cs-CZ" sz="1100" b="1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Tematický okruh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Aranžování</a:t>
                      </a:r>
                      <a:r>
                        <a:rPr lang="cs-CZ" sz="11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15 – </a:t>
                      </a:r>
                      <a:r>
                        <a:rPr lang="cs-CZ" sz="1100" baseline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Aranžérská tvorba 2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Název materiálu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Aranžování</a:t>
                      </a:r>
                      <a:endParaRPr lang="cs-CZ" sz="1100" b="1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Autor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Zuzana Koděrová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039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Datum tvorby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</a:t>
                      </a:r>
                      <a:r>
                        <a:rPr lang="cs-CZ" sz="11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1. 2014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Ročník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ARR 1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654656"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Anotace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Žáci jsou v prezentaci seznámeni s technikami v aranžování, materiály, s  odbornými termíny v předmětu Aranžování.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1"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Metodický pokyn:</a:t>
                      </a:r>
                      <a:r>
                        <a:rPr lang="cs-CZ" sz="11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         </a:t>
                      </a: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prezentace, výklad s pracovním listem pro žáky                     cílová skupina žáků: 16 – 19 let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Obrázek 2" descr="http://mail.centrum.cz/download.php?bid=000058f52b655bb40200d5c9&amp;idx=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15" y="1196752"/>
            <a:ext cx="3275496" cy="81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Obrázek 1" descr="http://mail.centrum.cz/download.php?bid=000058f52b655bb40200d5c9&amp;idx=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015" y="1196752"/>
            <a:ext cx="805474" cy="81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24449" y="5157190"/>
            <a:ext cx="7735983" cy="69249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300" b="1" i="1" dirty="0" smtClean="0"/>
              <a:t> Autorem </a:t>
            </a:r>
            <a:r>
              <a:rPr lang="cs-CZ" sz="1300" b="1" i="1" dirty="0"/>
              <a:t>materiálu a všech jeho </a:t>
            </a:r>
            <a:r>
              <a:rPr lang="cs-CZ" sz="1300" b="1" i="1" dirty="0" smtClean="0"/>
              <a:t>částí, není-li uvedeno jinak, je Zuzana Koděrová.      </a:t>
            </a:r>
          </a:p>
          <a:p>
            <a:r>
              <a:rPr lang="cs-CZ" sz="1300" b="1" i="1" dirty="0" smtClean="0"/>
              <a:t>Dostupné </a:t>
            </a:r>
            <a:r>
              <a:rPr lang="cs-CZ" sz="1300" b="1" i="1" dirty="0"/>
              <a:t>z Metodického portálu www.rvp.cz, ISSN: 1802-4785. Provozuje Národní ústav pro vzdělávání, </a:t>
            </a:r>
            <a:r>
              <a:rPr lang="cs-CZ" sz="1300" b="1" i="1" dirty="0" smtClean="0"/>
              <a:t>      školské </a:t>
            </a:r>
            <a:r>
              <a:rPr lang="cs-CZ" sz="1300" b="1" i="1" dirty="0"/>
              <a:t>poradenské zařízení a zařízení pro další vzdělávání pedagogických </a:t>
            </a:r>
            <a:r>
              <a:rPr lang="cs-CZ" sz="1300" b="1" i="1" dirty="0" smtClean="0"/>
              <a:t>pracovníků (NÚV</a:t>
            </a:r>
            <a:r>
              <a:rPr lang="cs-CZ" sz="1300" b="1" i="1" dirty="0"/>
              <a:t>).“ </a:t>
            </a:r>
          </a:p>
        </p:txBody>
      </p:sp>
      <p:sp>
        <p:nvSpPr>
          <p:cNvPr id="8" name="Obdélník 7"/>
          <p:cNvSpPr/>
          <p:nvPr/>
        </p:nvSpPr>
        <p:spPr>
          <a:xfrm>
            <a:off x="8655638" y="6530054"/>
            <a:ext cx="342131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</p:spTree>
    <p:extLst>
      <p:ext uri="{BB962C8B-B14F-4D97-AF65-F5344CB8AC3E}">
        <p14:creationId xmlns:p14="http://schemas.microsoft.com/office/powerpoint/2010/main" val="315765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38515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sp>
        <p:nvSpPr>
          <p:cNvPr id="5" name="Obdélník 4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sp>
        <p:nvSpPr>
          <p:cNvPr id="8" name="Obdélník 7"/>
          <p:cNvSpPr/>
          <p:nvPr/>
        </p:nvSpPr>
        <p:spPr>
          <a:xfrm>
            <a:off x="1043607" y="1484784"/>
            <a:ext cx="7826585" cy="3600400"/>
          </a:xfrm>
          <a:prstGeom prst="rect">
            <a:avLst/>
          </a:prstGeom>
          <a:solidFill>
            <a:schemeClr val="bg2">
              <a:lumMod val="25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TextovéPole 1"/>
          <p:cNvSpPr txBox="1"/>
          <p:nvPr/>
        </p:nvSpPr>
        <p:spPr>
          <a:xfrm>
            <a:off x="1784688" y="1628800"/>
            <a:ext cx="5955970" cy="11079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6600" b="1" dirty="0" smtClean="0">
                <a:solidFill>
                  <a:srgbClr val="FFC000"/>
                </a:solidFill>
                <a:latin typeface="Tempus Sans ITC" pitchFamily="82"/>
              </a:rPr>
              <a:t>  </a:t>
            </a:r>
            <a:r>
              <a:rPr lang="cs-CZ" sz="6600" b="1" smtClean="0">
                <a:solidFill>
                  <a:srgbClr val="FFC000"/>
                </a:solidFill>
                <a:latin typeface="Tempus Sans ITC" pitchFamily="82"/>
              </a:rPr>
              <a:t>Aranžování  15</a:t>
            </a:r>
            <a:endParaRPr lang="cs-CZ" sz="6600" b="1" i="0" u="none" strike="noStrike" kern="1200" cap="none" spc="0" baseline="0" dirty="0">
              <a:solidFill>
                <a:srgbClr val="FFC000"/>
              </a:solidFill>
              <a:uFillTx/>
              <a:latin typeface="Tempus Sans ITC" pitchFamily="82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987824" y="2924944"/>
            <a:ext cx="43924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b="1" dirty="0" smtClean="0">
                <a:solidFill>
                  <a:srgbClr val="00B050"/>
                </a:solidFill>
                <a:latin typeface="Tempus Sans ITC" pitchFamily="82" charset="0"/>
              </a:rPr>
              <a:t>Aranžérská   </a:t>
            </a:r>
          </a:p>
          <a:p>
            <a:r>
              <a:rPr lang="cs-CZ" sz="6000" b="1" dirty="0">
                <a:solidFill>
                  <a:srgbClr val="00B050"/>
                </a:solidFill>
                <a:latin typeface="Tempus Sans ITC" pitchFamily="82" charset="0"/>
              </a:rPr>
              <a:t> </a:t>
            </a:r>
            <a:r>
              <a:rPr lang="cs-CZ" sz="6000" b="1" dirty="0" smtClean="0">
                <a:solidFill>
                  <a:srgbClr val="00B050"/>
                </a:solidFill>
                <a:latin typeface="Tempus Sans ITC" pitchFamily="82" charset="0"/>
              </a:rPr>
              <a:t>  tvorba 2</a:t>
            </a:r>
            <a:endParaRPr lang="cs-CZ" sz="6000" b="1" dirty="0">
              <a:solidFill>
                <a:srgbClr val="00B050"/>
              </a:solidFill>
              <a:latin typeface="Tempus Sans IT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5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40585"/>
            <a:ext cx="8918743" cy="6624736"/>
          </a:xfrm>
          <a:solidFill>
            <a:srgbClr val="F4F9AD"/>
          </a:solidFill>
        </p:spPr>
      </p:pic>
      <p:sp>
        <p:nvSpPr>
          <p:cNvPr id="5" name="Obdélník 4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sp>
        <p:nvSpPr>
          <p:cNvPr id="8" name="Obdélník 7"/>
          <p:cNvSpPr/>
          <p:nvPr/>
        </p:nvSpPr>
        <p:spPr>
          <a:xfrm>
            <a:off x="467544" y="954564"/>
            <a:ext cx="7688116" cy="5575490"/>
          </a:xfrm>
          <a:prstGeom prst="rect">
            <a:avLst/>
          </a:prstGeom>
          <a:solidFill>
            <a:srgbClr val="002060"/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666006" y="485639"/>
            <a:ext cx="3888432" cy="5847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  <a:softEdge rad="63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FF00"/>
                </a:solidFill>
              </a:rPr>
              <a:t> </a:t>
            </a:r>
            <a:r>
              <a:rPr lang="cs-CZ" sz="3200" b="1" dirty="0" smtClean="0">
                <a:solidFill>
                  <a:srgbClr val="FFFF00"/>
                </a:solidFill>
              </a:rPr>
              <a:t> aranžérská tvorba</a:t>
            </a:r>
            <a:endParaRPr lang="cs-CZ" sz="3200" b="1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617" y="1070414"/>
            <a:ext cx="4058777" cy="540153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4788428" y="1272277"/>
            <a:ext cx="3532020" cy="452431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/>
              <a:t>Obsahuje práci s dekoračním materiálem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/>
              <a:t>Výtvarné zpracování výkladového prostoru, interiérů, výstav, dekoratérské práce </a:t>
            </a:r>
          </a:p>
          <a:p>
            <a:r>
              <a:rPr lang="cs-CZ" sz="2400" b="1" dirty="0"/>
              <a:t> </a:t>
            </a:r>
            <a:r>
              <a:rPr lang="cs-CZ" sz="2400" b="1" dirty="0" smtClean="0"/>
              <a:t>    z oboru floristika, 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/>
              <a:t>Výtvarné řešení drobné výroby dekoračních prvků z různých materiálů apod.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380719" y="6025016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170977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40585"/>
            <a:ext cx="8918743" cy="6624736"/>
          </a:xfrm>
          <a:solidFill>
            <a:srgbClr val="F4F9AD"/>
          </a:solidFill>
        </p:spPr>
      </p:pic>
      <p:sp>
        <p:nvSpPr>
          <p:cNvPr id="5" name="Obdélník 4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sp>
        <p:nvSpPr>
          <p:cNvPr id="8" name="Obdélník 7"/>
          <p:cNvSpPr/>
          <p:nvPr/>
        </p:nvSpPr>
        <p:spPr>
          <a:xfrm>
            <a:off x="-19772" y="329038"/>
            <a:ext cx="8889964" cy="6329330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1236" y="1453568"/>
            <a:ext cx="4928884" cy="370362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 1"/>
          <p:cNvSpPr/>
          <p:nvPr/>
        </p:nvSpPr>
        <p:spPr>
          <a:xfrm>
            <a:off x="1093611" y="329037"/>
            <a:ext cx="7057661" cy="1053645"/>
          </a:xfrm>
          <a:prstGeom prst="rect">
            <a:avLst/>
          </a:prstGeom>
          <a:solidFill>
            <a:srgbClr val="FFFF00"/>
          </a:solidFill>
          <a:ln>
            <a:noFill/>
            <a:prstDash val="solid"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anchor="ctr" anchorCtr="0" compatLnSpc="1"/>
          <a:lstStyle/>
          <a:p>
            <a:pPr algn="ctr"/>
            <a:r>
              <a:rPr lang="cs-CZ" sz="4400" b="1" dirty="0" smtClean="0">
                <a:solidFill>
                  <a:srgbClr val="4C2504"/>
                </a:solidFill>
                <a:latin typeface="Calibri" pitchFamily="34" charset="0"/>
              </a:rPr>
              <a:t>Využití různých materiálů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7097501" y="6165304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67544" y="1450519"/>
            <a:ext cx="3532020" cy="452431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/>
              <a:t>Dřevěné materiály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/>
              <a:t>Keramika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/>
              <a:t>Přírodniny – kámen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/>
              <a:t>Sklo – skleněné materiály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/>
              <a:t>Dekorační výrobky – např. svíčky, vosk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/>
              <a:t>Papír – dekorační papír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/>
              <a:t>Živé květy – floristika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/>
              <a:t>Látky – různé druhy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/>
              <a:t>Proutí – výrobky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/>
              <a:t>Plasty apod.</a:t>
            </a:r>
          </a:p>
        </p:txBody>
      </p:sp>
    </p:spTree>
    <p:extLst>
      <p:ext uri="{BB962C8B-B14F-4D97-AF65-F5344CB8AC3E}">
        <p14:creationId xmlns:p14="http://schemas.microsoft.com/office/powerpoint/2010/main" val="190425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0" y="88660"/>
            <a:ext cx="8918743" cy="6624736"/>
          </a:xfrm>
          <a:solidFill>
            <a:srgbClr val="F4F9AD"/>
          </a:solidFill>
        </p:spPr>
      </p:pic>
      <p:sp>
        <p:nvSpPr>
          <p:cNvPr id="5" name="Obdélník 4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57768" y="404664"/>
            <a:ext cx="4518288" cy="1077218"/>
          </a:xfrm>
          <a:prstGeom prst="rect">
            <a:avLst/>
          </a:prstGeom>
          <a:solidFill>
            <a:srgbClr val="B7F913"/>
          </a:solidFill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balza vyřezávaná strojem</a:t>
            </a:r>
          </a:p>
          <a:p>
            <a:r>
              <a:rPr lang="cs-CZ" sz="3200" dirty="0" smtClean="0"/>
              <a:t>(podle šablony) </a:t>
            </a:r>
            <a:r>
              <a:rPr lang="en-US" sz="3200" dirty="0" smtClean="0"/>
              <a:t> </a:t>
            </a:r>
            <a:endParaRPr lang="cs-CZ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634" y="1607624"/>
            <a:ext cx="6550904" cy="492243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3589663" y="6274686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pic>
        <p:nvPicPr>
          <p:cNvPr id="2" name="Picture 2" descr="C:\Users\Koděrová\Desktop\dum pracovní\AR\100_86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80" y="803913"/>
            <a:ext cx="4413608" cy="587376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7308304" y="820162"/>
            <a:ext cx="9877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5543019" y="264676"/>
            <a:ext cx="2259144" cy="584775"/>
          </a:xfrm>
          <a:prstGeom prst="rect">
            <a:avLst/>
          </a:prstGeom>
          <a:solidFill>
            <a:srgbClr val="B7F913"/>
          </a:solidFill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Dřevo, sklo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45800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40585"/>
            <a:ext cx="8918743" cy="6624736"/>
          </a:xfrm>
          <a:solidFill>
            <a:srgbClr val="F4F9AD"/>
          </a:solidFill>
        </p:spPr>
      </p:pic>
      <p:sp>
        <p:nvSpPr>
          <p:cNvPr id="5" name="Obdélník 4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57768" y="404664"/>
            <a:ext cx="2862104" cy="584775"/>
          </a:xfrm>
          <a:prstGeom prst="rect">
            <a:avLst/>
          </a:prstGeom>
          <a:solidFill>
            <a:srgbClr val="B7F913"/>
          </a:solidFill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  </a:t>
            </a:r>
            <a:r>
              <a:rPr lang="en-US" sz="3200" dirty="0" smtClean="0"/>
              <a:t> </a:t>
            </a:r>
            <a:r>
              <a:rPr lang="cs-CZ" sz="3200" dirty="0" smtClean="0"/>
              <a:t>Sušiny, dřevo</a:t>
            </a:r>
            <a:endParaRPr lang="cs-CZ" sz="32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67544" y="1815979"/>
            <a:ext cx="4176464" cy="2677656"/>
          </a:xfrm>
          <a:prstGeom prst="rect">
            <a:avLst/>
          </a:prstGeom>
          <a:solidFill>
            <a:srgbClr val="FFFF00"/>
          </a:solidFill>
          <a:ln>
            <a:solidFill>
              <a:srgbClr val="66FF33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2">
                    <a:lumMod val="10000"/>
                  </a:schemeClr>
                </a:solidFill>
              </a:rPr>
              <a:t>Různé floristické sušiny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2">
                    <a:lumMod val="10000"/>
                  </a:schemeClr>
                </a:solidFill>
              </a:rPr>
              <a:t>Výborné pro náročnější dekorační předměty.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2">
                    <a:lumMod val="10000"/>
                  </a:schemeClr>
                </a:solidFill>
              </a:rPr>
              <a:t>Doplňují vhodně interiéry, </a:t>
            </a:r>
          </a:p>
          <a:p>
            <a:r>
              <a:rPr lang="cs-CZ" sz="24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sz="2400" b="1" dirty="0" smtClean="0">
                <a:solidFill>
                  <a:schemeClr val="bg2">
                    <a:lumMod val="10000"/>
                  </a:schemeClr>
                </a:solidFill>
              </a:rPr>
              <a:t>      jejich aranžmá podléhá </a:t>
            </a:r>
          </a:p>
          <a:p>
            <a:r>
              <a:rPr lang="cs-CZ" sz="24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sz="2400" b="1" dirty="0" smtClean="0">
                <a:solidFill>
                  <a:schemeClr val="bg2">
                    <a:lumMod val="10000"/>
                  </a:schemeClr>
                </a:solidFill>
              </a:rPr>
              <a:t>      většinou hlavním      </a:t>
            </a:r>
          </a:p>
          <a:p>
            <a:r>
              <a:rPr lang="cs-CZ" sz="24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sz="2400" b="1" dirty="0" smtClean="0">
                <a:solidFill>
                  <a:schemeClr val="bg2">
                    <a:lumMod val="10000"/>
                  </a:schemeClr>
                </a:solidFill>
              </a:rPr>
              <a:t>      zásadám aranžování sušin.</a:t>
            </a:r>
            <a:endParaRPr lang="cs-CZ" sz="2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72598" y="177453"/>
            <a:ext cx="4773422" cy="635259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7097501" y="6165304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pic>
        <p:nvPicPr>
          <p:cNvPr id="2" name="Picture 2" descr="C:\Users\Koděrová\Desktop\dum pracovní\AR\100_86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66317"/>
            <a:ext cx="6620298" cy="497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5599239" y="5229200"/>
            <a:ext cx="9877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pic>
        <p:nvPicPr>
          <p:cNvPr id="1027" name="Picture 3" descr="C:\Users\Koděrová\Desktop\dum pracovní\AR\100_86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284" y="378036"/>
            <a:ext cx="4712081" cy="627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7308304" y="6042193"/>
            <a:ext cx="9877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pic>
        <p:nvPicPr>
          <p:cNvPr id="1028" name="Picture 4" descr="C:\Users\Koděrová\Desktop\dum pracovní\AR\100_86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44" y="989439"/>
            <a:ext cx="7215882" cy="542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6377929" y="5475421"/>
            <a:ext cx="9877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pic>
        <p:nvPicPr>
          <p:cNvPr id="1029" name="Picture 5" descr="C:\Users\Koděrová\Desktop\dum pracovní\AR\100_86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44" y="827468"/>
            <a:ext cx="7331504" cy="550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6575164" y="1124744"/>
            <a:ext cx="9877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pic>
        <p:nvPicPr>
          <p:cNvPr id="1030" name="Picture 6" descr="C:\Users\Koděrová\Desktop\dum pracovní\AR\100_85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874769"/>
            <a:ext cx="8226820" cy="565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/>
          <p:cNvSpPr txBox="1"/>
          <p:nvPr/>
        </p:nvSpPr>
        <p:spPr>
          <a:xfrm>
            <a:off x="4539169" y="1124744"/>
            <a:ext cx="9877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427532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1" grpId="0"/>
      <p:bldP spid="14" grpId="0"/>
      <p:bldP spid="15" grpId="0"/>
      <p:bldP spid="17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7" y="73024"/>
            <a:ext cx="8938513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sp>
        <p:nvSpPr>
          <p:cNvPr id="5" name="Obdélník 4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sp>
        <p:nvSpPr>
          <p:cNvPr id="8" name="Obdélník 7"/>
          <p:cNvSpPr/>
          <p:nvPr/>
        </p:nvSpPr>
        <p:spPr>
          <a:xfrm>
            <a:off x="251520" y="548680"/>
            <a:ext cx="8352927" cy="6303992"/>
          </a:xfrm>
          <a:prstGeom prst="rect">
            <a:avLst/>
          </a:prstGeom>
          <a:solidFill>
            <a:schemeClr val="bg2">
              <a:lumMod val="25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050" name="Picture 2" descr="C:\Users\Koděrová\Desktop\dum pracovní\AR\100_86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7416824" cy="557307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oděrová\Desktop\dum pracovní\AR\100_85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13" y="764704"/>
            <a:ext cx="7163779" cy="538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763688" y="548680"/>
            <a:ext cx="1800200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Malované oblázky</a:t>
            </a:r>
            <a:endParaRPr lang="cs-CZ" sz="2400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948264" y="5157192"/>
            <a:ext cx="9877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pic>
        <p:nvPicPr>
          <p:cNvPr id="2052" name="Picture 4" descr="C:\Users\Koděrová\Desktop\dum pracovní\AR\100_03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02" y="765162"/>
            <a:ext cx="7137790" cy="536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5724128" y="3446866"/>
            <a:ext cx="9877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pic>
        <p:nvPicPr>
          <p:cNvPr id="2053" name="Picture 5" descr="C:\Users\Koděrová\Desktop\dum pracovní\AR\100_03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20" y="764704"/>
            <a:ext cx="7250108" cy="544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1403648" y="5589240"/>
            <a:ext cx="9877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755854" y="365052"/>
            <a:ext cx="2168073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  Keramika</a:t>
            </a:r>
            <a:endParaRPr lang="cs-CZ" sz="2800" b="1" dirty="0"/>
          </a:p>
        </p:txBody>
      </p:sp>
      <p:pic>
        <p:nvPicPr>
          <p:cNvPr id="2054" name="Picture 6" descr="C:\Users\Koděrová\Desktop\dum pracovní\AR\100_033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95" y="230902"/>
            <a:ext cx="8480413" cy="637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ovéPole 19"/>
          <p:cNvSpPr txBox="1"/>
          <p:nvPr/>
        </p:nvSpPr>
        <p:spPr>
          <a:xfrm>
            <a:off x="628948" y="980202"/>
            <a:ext cx="2870816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  Keramické květy</a:t>
            </a:r>
            <a:endParaRPr lang="cs-CZ" sz="2800" b="1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3599099" y="2060848"/>
            <a:ext cx="9877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pic>
        <p:nvPicPr>
          <p:cNvPr id="2055" name="Picture 7" descr="C:\Users\Koděrová\Desktop\dum pracovní\AR\100_025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8" y="230902"/>
            <a:ext cx="8652543" cy="617391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ovéPole 22"/>
          <p:cNvSpPr txBox="1"/>
          <p:nvPr/>
        </p:nvSpPr>
        <p:spPr>
          <a:xfrm>
            <a:off x="683568" y="888272"/>
            <a:ext cx="9877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351183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7" y="73024"/>
            <a:ext cx="8938513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sp>
        <p:nvSpPr>
          <p:cNvPr id="5" name="Obdélník 4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sp>
        <p:nvSpPr>
          <p:cNvPr id="8" name="Obdélník 7"/>
          <p:cNvSpPr/>
          <p:nvPr/>
        </p:nvSpPr>
        <p:spPr>
          <a:xfrm>
            <a:off x="251520" y="548680"/>
            <a:ext cx="8352927" cy="6303992"/>
          </a:xfrm>
          <a:prstGeom prst="rect">
            <a:avLst/>
          </a:prstGeom>
          <a:solidFill>
            <a:schemeClr val="bg2">
              <a:lumMod val="25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467544" y="477928"/>
            <a:ext cx="180020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</a:rPr>
              <a:t> Pracovní list:</a:t>
            </a:r>
            <a:endParaRPr lang="cs-CZ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21671" y="1778363"/>
            <a:ext cx="318623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chemeClr val="tx2">
                    <a:lumMod val="50000"/>
                  </a:schemeClr>
                </a:solidFill>
              </a:rPr>
              <a:t>Nakresli dekoraci okna pro obchod s květinami:</a:t>
            </a:r>
            <a:r>
              <a:rPr lang="cs-CZ" sz="2400" b="1" dirty="0" smtClean="0">
                <a:solidFill>
                  <a:srgbClr val="00B0F0"/>
                </a:solidFill>
              </a:rPr>
              <a:t>      </a:t>
            </a:r>
            <a:endParaRPr lang="cs-CZ" sz="2400" b="1" dirty="0">
              <a:solidFill>
                <a:srgbClr val="00B0F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20814" y="2996952"/>
            <a:ext cx="3884608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2000" b="1" dirty="0" smtClean="0"/>
              <a:t>Nakresli na formát čtvrtky A4 dekoraci, nápis obchodu s květinami.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000" b="1" dirty="0" smtClean="0"/>
              <a:t>Použij pastelky, (pokud máš, tak i akvarelové).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000" b="1" dirty="0" smtClean="0"/>
              <a:t>Dekorace v kresbě prostorové, plastické.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000" b="1" dirty="0" smtClean="0"/>
              <a:t>Nápis obchodu může být i podle předlohy.</a:t>
            </a:r>
          </a:p>
        </p:txBody>
      </p:sp>
      <p:pic>
        <p:nvPicPr>
          <p:cNvPr id="3074" name="Picture 2" descr="C:\Users\Koděrová\Desktop\dum pracovní\AR\Fotografie22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687" y="495686"/>
            <a:ext cx="4122966" cy="549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17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38515" cy="6624736"/>
          </a:xfrm>
          <a:solidFill>
            <a:srgbClr val="F4F9AD"/>
          </a:solidFill>
        </p:spPr>
      </p:pic>
      <p:sp>
        <p:nvSpPr>
          <p:cNvPr id="5" name="Obdélník 4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sp>
        <p:nvSpPr>
          <p:cNvPr id="8" name="Obdélník 7"/>
          <p:cNvSpPr/>
          <p:nvPr/>
        </p:nvSpPr>
        <p:spPr>
          <a:xfrm>
            <a:off x="1043607" y="1484784"/>
            <a:ext cx="7826585" cy="36004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616624" y="2646040"/>
            <a:ext cx="5910749" cy="782960"/>
          </a:xfrm>
          <a:prstGeom prst="rect">
            <a:avLst/>
          </a:prstGeom>
          <a:solidFill>
            <a:srgbClr val="71730D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dirty="0" smtClean="0">
                <a:solidFill>
                  <a:schemeClr val="bg1"/>
                </a:solidFill>
                <a:latin typeface="Adobe Garamond Pro Bold" pitchFamily="18" charset="-18"/>
              </a:rPr>
              <a:t>Použitá</a:t>
            </a:r>
            <a:r>
              <a:rPr lang="cs-CZ" sz="5400" dirty="0">
                <a:solidFill>
                  <a:schemeClr val="bg1"/>
                </a:solidFill>
                <a:latin typeface="Adobe Garamond Pro Bold" pitchFamily="18" charset="-18"/>
              </a:rPr>
              <a:t> </a:t>
            </a:r>
            <a:r>
              <a:rPr lang="cs-CZ" sz="5400" dirty="0" smtClean="0">
                <a:solidFill>
                  <a:schemeClr val="bg1"/>
                </a:solidFill>
                <a:latin typeface="Adobe Garamond Pro Bold" pitchFamily="18" charset="-18"/>
              </a:rPr>
              <a:t>literatura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1616624" y="3923754"/>
            <a:ext cx="5910749" cy="954107"/>
          </a:xfrm>
          <a:prstGeom prst="rect">
            <a:avLst/>
          </a:prstGeom>
          <a:solidFill>
            <a:srgbClr val="71730D"/>
          </a:solidFill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cs-CZ" sz="1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cs-CZ" sz="14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] </a:t>
            </a:r>
            <a:r>
              <a:rPr lang="cs-CZ" sz="1400" b="1" dirty="0" smtClean="0">
                <a:latin typeface="Times New Roman" pitchFamily="18" charset="0"/>
                <a:cs typeface="Times New Roman" pitchFamily="18" charset="0"/>
              </a:rPr>
              <a:t>archiv </a:t>
            </a:r>
            <a:r>
              <a:rPr lang="cs-CZ" sz="1400" b="1" dirty="0">
                <a:latin typeface="Times New Roman" pitchFamily="18" charset="0"/>
                <a:cs typeface="Times New Roman" pitchFamily="18" charset="0"/>
              </a:rPr>
              <a:t>autora, KODĚROVÁ, </a:t>
            </a:r>
            <a:r>
              <a:rPr lang="cs-CZ" sz="1400" b="1" dirty="0" smtClean="0">
                <a:latin typeface="Times New Roman" pitchFamily="18" charset="0"/>
                <a:cs typeface="Times New Roman" pitchFamily="18" charset="0"/>
              </a:rPr>
              <a:t>Zuzana.: </a:t>
            </a:r>
            <a:r>
              <a:rPr lang="cs-CZ" sz="1400" b="1" i="1" dirty="0" smtClean="0">
                <a:latin typeface="Times New Roman" pitchFamily="18" charset="0"/>
                <a:cs typeface="Times New Roman" pitchFamily="18" charset="0"/>
              </a:rPr>
              <a:t>fotografie</a:t>
            </a:r>
            <a:r>
              <a:rPr lang="cs-CZ" sz="1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cs-CZ" sz="1400" b="1" i="1" dirty="0" smtClean="0">
                <a:latin typeface="Times New Roman" pitchFamily="18" charset="0"/>
                <a:cs typeface="Times New Roman" pitchFamily="18" charset="0"/>
              </a:rPr>
              <a:t>galerie</a:t>
            </a:r>
            <a:r>
              <a:rPr lang="cs-CZ" sz="1400" b="1" dirty="0" smtClean="0">
                <a:latin typeface="Times New Roman" pitchFamily="18" charset="0"/>
                <a:cs typeface="Times New Roman" pitchFamily="18" charset="0"/>
              </a:rPr>
              <a:t> ©</a:t>
            </a:r>
            <a:r>
              <a:rPr lang="cs-CZ" sz="1400" b="1" i="1" dirty="0" smtClean="0">
                <a:latin typeface="Times New Roman" pitchFamily="18" charset="0"/>
                <a:cs typeface="Times New Roman" pitchFamily="18" charset="0"/>
              </a:rPr>
              <a:t>c.zuk  </a:t>
            </a:r>
          </a:p>
          <a:p>
            <a:pPr>
              <a:lnSpc>
                <a:spcPct val="80000"/>
              </a:lnSpc>
            </a:pPr>
            <a:r>
              <a:rPr lang="cs-CZ" sz="1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400" b="1" i="1" dirty="0" smtClean="0">
                <a:latin typeface="Times New Roman" pitchFamily="18" charset="0"/>
                <a:cs typeface="Times New Roman" pitchFamily="18" charset="0"/>
              </a:rPr>
              <a:t>    2000-2014</a:t>
            </a:r>
          </a:p>
          <a:p>
            <a:pPr>
              <a:lnSpc>
                <a:spcPct val="80000"/>
              </a:lnSpc>
            </a:pPr>
            <a:r>
              <a:rPr lang="cs-CZ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cs-CZ" sz="14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] </a:t>
            </a:r>
            <a:r>
              <a:rPr lang="cs-CZ" sz="1400" b="1" dirty="0" smtClean="0"/>
              <a:t>SZALAY</a:t>
            </a:r>
            <a:r>
              <a:rPr lang="cs-CZ" sz="1400" b="1" dirty="0"/>
              <a:t>, Julius. </a:t>
            </a:r>
            <a:r>
              <a:rPr lang="cs-CZ" sz="1400" b="1" i="1" dirty="0"/>
              <a:t>Aranžování</a:t>
            </a:r>
            <a:r>
              <a:rPr lang="cs-CZ" sz="1400" b="1" dirty="0"/>
              <a:t>. Praha: SPN, 1983</a:t>
            </a:r>
            <a:r>
              <a:rPr lang="cs-CZ" sz="1400" b="1" dirty="0" smtClean="0"/>
              <a:t>,</a:t>
            </a:r>
            <a:r>
              <a:rPr lang="cs-CZ" sz="1400" dirty="0"/>
              <a:t> </a:t>
            </a:r>
            <a:r>
              <a:rPr lang="cs-CZ" sz="1400" b="1" dirty="0"/>
              <a:t>ISBN 14-497-83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400" b="1" dirty="0" smtClean="0">
                <a:latin typeface="Times New Roman" pitchFamily="18" charset="0"/>
                <a:cs typeface="Times New Roman" pitchFamily="18" charset="0"/>
              </a:rPr>
              <a:t> Autorem fotografií, není-li uvedeno jinak, je Zuzana Koděrová. Autor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400" b="1" dirty="0" smtClean="0">
                <a:latin typeface="Times New Roman" pitchFamily="18" charset="0"/>
                <a:cs typeface="Times New Roman" pitchFamily="18" charset="0"/>
              </a:rPr>
              <a:t> (Zuzana Koděrová)souhlasí s </a:t>
            </a:r>
            <a:r>
              <a:rPr lang="cs-CZ" sz="1400" b="1" dirty="0">
                <a:latin typeface="Times New Roman" pitchFamily="18" charset="0"/>
                <a:cs typeface="Times New Roman" pitchFamily="18" charset="0"/>
              </a:rPr>
              <a:t>jejich zveřejněním na Metodickém portálu</a:t>
            </a:r>
            <a:r>
              <a:rPr lang="cs-CZ" sz="1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308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427</Words>
  <Application>Microsoft Office PowerPoint</Application>
  <PresentationFormat>Předvádění na obrazovce (4:3)</PresentationFormat>
  <Paragraphs>102</Paragraphs>
  <Slides>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0" baseType="lpstr"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c.zuk</dc:creator>
  <cp:lastModifiedBy>c.zuk</cp:lastModifiedBy>
  <cp:revision>97</cp:revision>
  <dcterms:created xsi:type="dcterms:W3CDTF">2014-05-03T20:14:28Z</dcterms:created>
  <dcterms:modified xsi:type="dcterms:W3CDTF">2014-05-07T20:32:40Z</dcterms:modified>
</cp:coreProperties>
</file>