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4" r:id="rId2"/>
    <p:sldId id="273" r:id="rId3"/>
    <p:sldId id="269" r:id="rId4"/>
    <p:sldId id="271" r:id="rId5"/>
    <p:sldId id="272" r:id="rId6"/>
    <p:sldId id="274" r:id="rId7"/>
    <p:sldId id="275" r:id="rId8"/>
    <p:sldId id="276" r:id="rId9"/>
    <p:sldId id="277" r:id="rId10"/>
    <p:sldId id="279" r:id="rId11"/>
    <p:sldId id="285" r:id="rId12"/>
    <p:sldId id="286" r:id="rId13"/>
    <p:sldId id="282" r:id="rId14"/>
    <p:sldId id="283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4B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8E0B8-3D2D-44C6-A43D-B54BE6A0ECCC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1208D-28B9-43F2-8FB2-47E8E084AB2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64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07FF7-D177-4636-B900-EF6D0B3EDAD2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61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453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005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09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50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15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18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496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70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999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419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829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B81C8-8C1A-487F-9DC7-1716BB1F9E09}" type="datetimeFigureOut">
              <a:rPr lang="cs-CZ" smtClean="0"/>
              <a:t>7. 5. 2014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DDB6A-22E1-493A-B05D-A69A4C89F9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13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3609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89192"/>
              </p:ext>
            </p:extLst>
          </p:nvPr>
        </p:nvGraphicFramePr>
        <p:xfrm>
          <a:off x="724449" y="980728"/>
          <a:ext cx="7713973" cy="3600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3.2._26_12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12 – Harmonie barev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9. 1. 2014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seznámeni s teorií barev pro aranžování, s  odborným názvoslovím předmětu Aranžování.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5" y="1196752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</p:spTree>
    <p:extLst>
      <p:ext uri="{BB962C8B-B14F-4D97-AF65-F5344CB8AC3E}">
        <p14:creationId xmlns:p14="http://schemas.microsoft.com/office/powerpoint/2010/main" val="2426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57013"/>
            <a:ext cx="8885290" cy="646680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52842"/>
            <a:ext cx="8866508" cy="42777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" name="Ovál 1"/>
          <p:cNvSpPr/>
          <p:nvPr/>
        </p:nvSpPr>
        <p:spPr>
          <a:xfrm>
            <a:off x="1479609" y="2286907"/>
            <a:ext cx="2448272" cy="2413515"/>
          </a:xfrm>
          <a:prstGeom prst="ellipse">
            <a:avLst/>
          </a:prstGeom>
          <a:solidFill>
            <a:srgbClr val="F48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74" name="Picture 2" descr="C:\Users\Koděrová\Desktop\dum pracovní\ODK\interiér\100_03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5" y="1202975"/>
            <a:ext cx="6419512" cy="50830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50448" y="501524"/>
            <a:ext cx="5665967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Aranžování nábytku si vyžaduje znát psychologické působení barev na lidský organizmus.</a:t>
            </a:r>
            <a:endParaRPr lang="cs-CZ" sz="20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156176" y="594928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815860"/>
            <a:ext cx="36004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Teplé barvy uklidňují, podporují zdravý spánek, používají se v sanatoriích, léčebnách, domácnostech, navozují dobrou náladu, opačně působí barvy studené.</a:t>
            </a:r>
            <a:endParaRPr lang="cs-CZ" sz="2000" b="1" dirty="0"/>
          </a:p>
        </p:txBody>
      </p:sp>
      <p:pic>
        <p:nvPicPr>
          <p:cNvPr id="3075" name="Picture 3" descr="C:\Users\Koděrová\Desktop\dum pracovní\ODK\interiér\100_03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99442"/>
            <a:ext cx="4191282" cy="489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471726" y="4941168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996"/>
            <a:ext cx="8762688" cy="6453138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pic>
        <p:nvPicPr>
          <p:cNvPr id="1026" name="Picture 2" descr="C:\Users\Koděrová\Desktop\dum pracovní\AR\VS_0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848000" cy="56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860032" y="405422"/>
            <a:ext cx="3096344" cy="1077218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Uplatnění barev </a:t>
            </a:r>
          </a:p>
          <a:p>
            <a:r>
              <a:rPr lang="cs-CZ" sz="3200" b="1" dirty="0" smtClean="0"/>
              <a:t>v aranžérství</a:t>
            </a:r>
            <a:endParaRPr lang="cs-CZ" sz="32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39552" y="5825006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oděrová\Desktop\dum pracovní\AR\Video1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0" y="288004"/>
            <a:ext cx="4854522" cy="6242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401147" y="5869684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Koděrová\Desktop\dum pracovní\AR\VS_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65" y="1844824"/>
            <a:ext cx="3975100" cy="43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565815" y="5999767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38516" cy="6548502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1341" y="405421"/>
            <a:ext cx="8303023" cy="523220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Uplatnění barev ve vlastní výrobě dekorací aranžérství. </a:t>
            </a:r>
            <a:endParaRPr lang="cs-CZ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3568" y="6281253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324528" y="2996952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Koděrová\Desktop\AR\101_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7" y="968793"/>
            <a:ext cx="4253919" cy="56612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děrová\Desktop\AR\101_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45" y="1251624"/>
            <a:ext cx="4932194" cy="37061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7851976" y="4005064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Koděrová\Desktop\AR\101_0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1" y="945352"/>
            <a:ext cx="7349011" cy="55221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9476928" y="3149352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449156" y="2749242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435743" y="2781508"/>
            <a:ext cx="216024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Výroba poutače pro domácí spotřebiče</a:t>
            </a:r>
            <a:endParaRPr lang="cs-CZ" dirty="0"/>
          </a:p>
        </p:txBody>
      </p:sp>
      <p:pic>
        <p:nvPicPr>
          <p:cNvPr id="4101" name="Picture 5" descr="C:\Users\Koděrová\Desktop\dum pracovní\AR\0c1 (1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25" y="968793"/>
            <a:ext cx="4175331" cy="55566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2753594" y="3889059"/>
            <a:ext cx="84238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4" grpId="0"/>
      <p:bldP spid="15" grpId="0"/>
      <p:bldP spid="16" grpId="0" animBg="1"/>
      <p:bldP spid="5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57013"/>
            <a:ext cx="8885290" cy="646680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52842"/>
            <a:ext cx="8866508" cy="42777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1560" y="54868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979694" y="1571600"/>
            <a:ext cx="648072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Nakresli barevný návrh interiéru – dětský pokoj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84374" y="2571497"/>
            <a:ext cx="6376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Vytvoř pastelkami na formát A4 návrh dětského pokoje.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 návrhu použij barvy z barevného kruhu tak, aby harmonizovaly a zároveň tvořily celek pro dětskou představivost barev.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Návrh nakresli v perspektivě včetně nábytku a doplňků v pokoji.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Kombinuj barvy.</a:t>
            </a:r>
          </a:p>
        </p:txBody>
      </p:sp>
    </p:spTree>
    <p:extLst>
      <p:ext uri="{BB962C8B-B14F-4D97-AF65-F5344CB8AC3E}">
        <p14:creationId xmlns:p14="http://schemas.microsoft.com/office/powerpoint/2010/main" val="13636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722"/>
            <a:ext cx="8928992" cy="6498615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35696" y="2276872"/>
            <a:ext cx="5400600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Použitá</a:t>
            </a:r>
            <a:r>
              <a:rPr lang="cs-CZ" sz="5400" dirty="0">
                <a:solidFill>
                  <a:srgbClr val="FFFF00"/>
                </a:solidFill>
                <a:latin typeface="Adobe Garamond Pro Bold" pitchFamily="18" charset="-18"/>
              </a:rPr>
              <a:t> </a:t>
            </a:r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151620" y="3389280"/>
            <a:ext cx="7056784" cy="6093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/>
              <a:t>archiv </a:t>
            </a:r>
            <a:r>
              <a:rPr lang="cs-CZ" sz="1400" b="1" dirty="0"/>
              <a:t>autora, KODĚROVÁ, </a:t>
            </a:r>
            <a:r>
              <a:rPr lang="cs-CZ" sz="1400" b="1" dirty="0" smtClean="0"/>
              <a:t>Zuzana. </a:t>
            </a:r>
            <a:r>
              <a:rPr lang="cs-CZ" sz="1400" b="1" i="1" dirty="0" smtClean="0"/>
              <a:t>Fotografie</a:t>
            </a:r>
            <a:r>
              <a:rPr lang="cs-CZ" sz="1400" b="1" dirty="0"/>
              <a:t>: </a:t>
            </a:r>
            <a:r>
              <a:rPr lang="cs-CZ" sz="1400" dirty="0"/>
              <a:t>©</a:t>
            </a:r>
            <a:r>
              <a:rPr lang="cs-CZ" sz="1400" dirty="0">
                <a:solidFill>
                  <a:srgbClr val="00FFFF"/>
                </a:solidFill>
              </a:rPr>
              <a:t> </a:t>
            </a:r>
            <a:r>
              <a:rPr lang="cs-CZ" sz="1400" b="1" i="1" dirty="0" smtClean="0"/>
              <a:t>galerie </a:t>
            </a:r>
            <a:r>
              <a:rPr lang="cs-CZ" sz="1400" b="1" i="1" dirty="0"/>
              <a:t>c</a:t>
            </a:r>
            <a:r>
              <a:rPr lang="cs-CZ" sz="1400" b="1" i="1" dirty="0" smtClean="0"/>
              <a:t>. zuk  2000-2014.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latin typeface="Times New Roman" pitchFamily="18" charset="0"/>
              </a:rPr>
              <a:t>Autorem fotografií, není-li uvedeno jinak, je Zuzana Koděrová. Autor (Zuzana Koděrová)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latin typeface="Times New Roman" pitchFamily="18" charset="0"/>
              </a:rPr>
              <a:t>souhlasí s </a:t>
            </a:r>
            <a:r>
              <a:rPr lang="cs-CZ" sz="1400" b="1" dirty="0"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</p:spTree>
    <p:extLst>
      <p:ext uri="{BB962C8B-B14F-4D97-AF65-F5344CB8AC3E}">
        <p14:creationId xmlns:p14="http://schemas.microsoft.com/office/powerpoint/2010/main" val="34110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996"/>
            <a:ext cx="8762688" cy="6453138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87624" y="2492896"/>
            <a:ext cx="6984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 smtClean="0">
                <a:solidFill>
                  <a:srgbClr val="00FFFF"/>
                </a:solidFill>
                <a:latin typeface="Tempus Sans ITC" pitchFamily="82" charset="0"/>
              </a:rPr>
              <a:t>Harmonie barev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7" name="TextovéPole 1"/>
          <p:cNvSpPr txBox="1"/>
          <p:nvPr/>
        </p:nvSpPr>
        <p:spPr>
          <a:xfrm>
            <a:off x="1702027" y="817055"/>
            <a:ext cx="5955970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1" dirty="0" smtClean="0">
                <a:solidFill>
                  <a:srgbClr val="FFFF00"/>
                </a:solidFill>
                <a:latin typeface="Tempus Sans ITC" pitchFamily="82"/>
              </a:rPr>
              <a:t>  Aranžování  12</a:t>
            </a:r>
            <a:endParaRPr lang="cs-CZ" sz="6600" b="1" i="0" u="none" strike="noStrike" kern="1200" cap="none" spc="0" baseline="0" dirty="0">
              <a:solidFill>
                <a:srgbClr val="FFFF00"/>
              </a:solidFill>
              <a:uFillTx/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18926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546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7614" y="171128"/>
            <a:ext cx="8676456" cy="6597352"/>
          </a:xfrm>
          <a:prstGeom prst="rect">
            <a:avLst/>
          </a:prstGeom>
          <a:solidFill>
            <a:srgbClr val="00B0F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782317" y="1645657"/>
            <a:ext cx="3355240" cy="44736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94522" y="2338679"/>
            <a:ext cx="4553541" cy="3539430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800" b="1" dirty="0" smtClean="0"/>
              <a:t>Pro různé barvy existují ověřené teorie, které dokazují, jak spolu barvy vzájemně ladí, kdy tvoří dokonalou harmonii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800" b="1" dirty="0" smtClean="0"/>
              <a:t>Toho se využívá </a:t>
            </a:r>
          </a:p>
          <a:p>
            <a:r>
              <a:rPr lang="cs-CZ" sz="2800" b="1" dirty="0"/>
              <a:t> </a:t>
            </a:r>
            <a:r>
              <a:rPr lang="cs-CZ" sz="2800" b="1" dirty="0" smtClean="0"/>
              <a:t>    i v aranžérské, výtvarné </a:t>
            </a:r>
          </a:p>
          <a:p>
            <a:r>
              <a:rPr lang="cs-CZ" sz="2800" b="1" dirty="0"/>
              <a:t> </a:t>
            </a:r>
            <a:r>
              <a:rPr lang="cs-CZ" sz="2800" b="1" dirty="0" smtClean="0"/>
              <a:t>    tvorbě.</a:t>
            </a:r>
            <a:endParaRPr lang="cs-CZ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82214" y="420015"/>
            <a:ext cx="7134124" cy="107721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/>
              <a:t> </a:t>
            </a:r>
            <a:r>
              <a:rPr lang="cs-CZ" sz="3200" b="1" dirty="0" smtClean="0"/>
              <a:t> barvy kolem nás… jsou všude a na všem, kam jen pohlédneme… </a:t>
            </a:r>
            <a:endParaRPr lang="cs-CZ" sz="32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43844" y="5824754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" y="118739"/>
            <a:ext cx="8885290" cy="646680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619" y="830615"/>
            <a:ext cx="8240724" cy="5279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463278" y="332656"/>
            <a:ext cx="6252284" cy="769441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4400" b="1" dirty="0"/>
              <a:t> </a:t>
            </a:r>
            <a:r>
              <a:rPr lang="cs-CZ" sz="4400" b="1" dirty="0" smtClean="0"/>
              <a:t>   teorie harmonie barev  </a:t>
            </a:r>
            <a:endParaRPr lang="cs-CZ" sz="44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440098" y="-724213"/>
            <a:ext cx="6224629" cy="82839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Obrázek 30" descr="Ittens Circl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38222"/>
            <a:ext cx="2728372" cy="259699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5" name="TextovéPole 34"/>
          <p:cNvSpPr txBox="1"/>
          <p:nvPr/>
        </p:nvSpPr>
        <p:spPr>
          <a:xfrm>
            <a:off x="2987824" y="2660300"/>
            <a:ext cx="2755998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   Druhy barev: </a:t>
            </a:r>
            <a:endParaRPr lang="cs-CZ" sz="32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114781" y="5756714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70479" y="353561"/>
            <a:ext cx="8237882" cy="954107"/>
          </a:xfrm>
          <a:prstGeom prst="rect">
            <a:avLst/>
          </a:prstGeom>
          <a:solidFill>
            <a:srgbClr val="FCF60A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Řídíme se pravidly postavení barev v barevném Ostwaldově kruhu – také psychologií působení barev.</a:t>
            </a:r>
            <a:endParaRPr lang="cs-CZ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732240" y="2276872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17" grpId="0"/>
      <p:bldP spid="18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" y="211996"/>
            <a:ext cx="8866508" cy="6453138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3" name="Obdélník 12"/>
          <p:cNvSpPr/>
          <p:nvPr/>
        </p:nvSpPr>
        <p:spPr>
          <a:xfrm>
            <a:off x="323528" y="440668"/>
            <a:ext cx="8154814" cy="5796644"/>
          </a:xfrm>
          <a:prstGeom prst="rect">
            <a:avLst/>
          </a:prstGeom>
          <a:solidFill>
            <a:srgbClr val="00206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Ovál 13"/>
          <p:cNvSpPr/>
          <p:nvPr/>
        </p:nvSpPr>
        <p:spPr>
          <a:xfrm>
            <a:off x="1344853" y="1782894"/>
            <a:ext cx="936104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Ovál 16"/>
          <p:cNvSpPr/>
          <p:nvPr/>
        </p:nvSpPr>
        <p:spPr>
          <a:xfrm>
            <a:off x="6350303" y="1778318"/>
            <a:ext cx="936104" cy="86409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17"/>
          <p:cNvSpPr/>
          <p:nvPr/>
        </p:nvSpPr>
        <p:spPr>
          <a:xfrm>
            <a:off x="5164711" y="1789706"/>
            <a:ext cx="936104" cy="86409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/>
          <p:cNvSpPr/>
          <p:nvPr/>
        </p:nvSpPr>
        <p:spPr>
          <a:xfrm>
            <a:off x="2636332" y="1789706"/>
            <a:ext cx="936104" cy="864096"/>
          </a:xfrm>
          <a:prstGeom prst="ellipse">
            <a:avLst/>
          </a:prstGeom>
          <a:solidFill>
            <a:srgbClr val="F480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vál 19"/>
          <p:cNvSpPr/>
          <p:nvPr/>
        </p:nvSpPr>
        <p:spPr>
          <a:xfrm>
            <a:off x="3932883" y="1782894"/>
            <a:ext cx="936104" cy="8640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20"/>
          <p:cNvSpPr/>
          <p:nvPr/>
        </p:nvSpPr>
        <p:spPr>
          <a:xfrm>
            <a:off x="2530702" y="2951790"/>
            <a:ext cx="936104" cy="86409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Ovál 21"/>
          <p:cNvSpPr/>
          <p:nvPr/>
        </p:nvSpPr>
        <p:spPr>
          <a:xfrm>
            <a:off x="1309525" y="2951790"/>
            <a:ext cx="936104" cy="86409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741605" y="3366879"/>
            <a:ext cx="3782315" cy="830997"/>
          </a:xfrm>
          <a:prstGeom prst="rect">
            <a:avLst/>
          </a:prstGeom>
          <a:solidFill>
            <a:srgbClr val="00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Pestré barvy se dělí podle pocitového působení na:</a:t>
            </a:r>
            <a:endParaRPr lang="cs-CZ" sz="2400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741605" y="4437112"/>
            <a:ext cx="1229763" cy="400110"/>
          </a:xfrm>
          <a:prstGeom prst="rect">
            <a:avLst/>
          </a:prstGeom>
          <a:solidFill>
            <a:srgbClr val="EBFB57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1. Teplé</a:t>
            </a:r>
            <a:endParaRPr lang="cs-CZ" sz="2000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770443" y="5085184"/>
            <a:ext cx="1486576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2</a:t>
            </a:r>
            <a:r>
              <a:rPr lang="cs-CZ" sz="2000" b="1" dirty="0" smtClean="0"/>
              <a:t>. Studené</a:t>
            </a:r>
            <a:endParaRPr lang="cs-CZ" sz="2000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899592" y="763517"/>
            <a:ext cx="7416824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     Pestré barvy – mají v kruhu své místo</a:t>
            </a:r>
            <a:endParaRPr lang="cs-CZ" sz="3200" b="1" dirty="0"/>
          </a:p>
        </p:txBody>
      </p:sp>
      <p:pic>
        <p:nvPicPr>
          <p:cNvPr id="1026" name="Picture 2" descr="C:\Users\Koděrová\Desktop\dum pracovní\AR\101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6" y="521417"/>
            <a:ext cx="4514950" cy="60086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2141722" y="554127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oděrová\Desktop\dum pracovní\AR\Video1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10" y="521416"/>
            <a:ext cx="4506477" cy="60086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7716094" y="6021868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57013"/>
            <a:ext cx="8885290" cy="646680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85789"/>
            <a:ext cx="8866508" cy="4277701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  <a:extLst/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6" name="Obdélník 15"/>
          <p:cNvSpPr/>
          <p:nvPr/>
        </p:nvSpPr>
        <p:spPr>
          <a:xfrm>
            <a:off x="490398" y="469671"/>
            <a:ext cx="8177421" cy="5962276"/>
          </a:xfrm>
          <a:prstGeom prst="rect">
            <a:avLst/>
          </a:prstGeom>
          <a:solidFill>
            <a:srgbClr val="00206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318160" y="2025878"/>
            <a:ext cx="2016224" cy="584775"/>
          </a:xfrm>
          <a:prstGeom prst="rect">
            <a:avLst/>
          </a:prstGeom>
          <a:solidFill>
            <a:srgbClr val="EBFB57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  1. Teplé</a:t>
            </a:r>
            <a:endParaRPr lang="cs-CZ" sz="3200" b="1" dirty="0"/>
          </a:p>
        </p:txBody>
      </p:sp>
      <p:sp>
        <p:nvSpPr>
          <p:cNvPr id="19" name="Ovál 18"/>
          <p:cNvSpPr/>
          <p:nvPr/>
        </p:nvSpPr>
        <p:spPr>
          <a:xfrm>
            <a:off x="3859028" y="3414097"/>
            <a:ext cx="1440160" cy="1296144"/>
          </a:xfrm>
          <a:prstGeom prst="ellipse">
            <a:avLst/>
          </a:prstGeom>
          <a:solidFill>
            <a:srgbClr val="F480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71600" y="332656"/>
            <a:ext cx="6804618" cy="1200329"/>
          </a:xfrm>
          <a:prstGeom prst="rect">
            <a:avLst/>
          </a:prstGeom>
          <a:solidFill>
            <a:srgbClr val="00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Pestré barvy se dělí </a:t>
            </a:r>
          </a:p>
          <a:p>
            <a:r>
              <a:rPr lang="cs-CZ" sz="3600" b="1" dirty="0" smtClean="0"/>
              <a:t>podle pocitového působení na:</a:t>
            </a:r>
            <a:endParaRPr lang="cs-CZ" sz="3600" b="1" dirty="0"/>
          </a:p>
        </p:txBody>
      </p:sp>
      <p:sp>
        <p:nvSpPr>
          <p:cNvPr id="22" name="Ovál 21"/>
          <p:cNvSpPr/>
          <p:nvPr/>
        </p:nvSpPr>
        <p:spPr>
          <a:xfrm>
            <a:off x="1475656" y="4199188"/>
            <a:ext cx="1440160" cy="1296144"/>
          </a:xfrm>
          <a:prstGeom prst="ellipse">
            <a:avLst/>
          </a:prstGeom>
          <a:solidFill>
            <a:srgbClr val="FCF60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vál 22"/>
          <p:cNvSpPr/>
          <p:nvPr/>
        </p:nvSpPr>
        <p:spPr>
          <a:xfrm>
            <a:off x="6316839" y="2594567"/>
            <a:ext cx="1440160" cy="1296144"/>
          </a:xfrm>
          <a:prstGeom prst="ellipse">
            <a:avLst/>
          </a:prstGeom>
          <a:solidFill>
            <a:srgbClr val="E038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227925" y="2996952"/>
            <a:ext cx="511256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Používají se v architektuře bydlení, kombinují </a:t>
            </a:r>
          </a:p>
          <a:p>
            <a:r>
              <a:rPr lang="cs-CZ" sz="2000" b="1" dirty="0" smtClean="0"/>
              <a:t>se vzájemně mezi sebou a vytváří pocit tepla, útulna, harmonie.</a:t>
            </a:r>
            <a:endParaRPr lang="cs-CZ" sz="2000" b="1" dirty="0"/>
          </a:p>
        </p:txBody>
      </p:sp>
      <p:pic>
        <p:nvPicPr>
          <p:cNvPr id="1027" name="Picture 3" descr="C:\Users\Koděrová\Desktop\dum pracovní\AR\100_0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1" y="388662"/>
            <a:ext cx="8048648" cy="54796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5538880" y="1795690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Koděrová\Desktop\dum pracovní\AR\x 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104"/>
            <a:ext cx="4883466" cy="64990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3058068" y="1532985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Koděrová\Desktop\dum pracovní\AR\DP1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9" y="414164"/>
            <a:ext cx="4050664" cy="58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6031582" y="4471303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2" grpId="0" animBg="1"/>
      <p:bldP spid="17" grpId="0"/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5" y="157013"/>
            <a:ext cx="8885290" cy="646680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185789"/>
            <a:ext cx="8866508" cy="4277701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  <a:extLst/>
        </p:spPr>
      </p:pic>
      <p:sp>
        <p:nvSpPr>
          <p:cNvPr id="34" name="Obdélník 33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6" name="Obdélník 15"/>
          <p:cNvSpPr/>
          <p:nvPr/>
        </p:nvSpPr>
        <p:spPr>
          <a:xfrm>
            <a:off x="490398" y="469671"/>
            <a:ext cx="8177421" cy="5962276"/>
          </a:xfrm>
          <a:prstGeom prst="rect">
            <a:avLst/>
          </a:prstGeom>
          <a:solidFill>
            <a:srgbClr val="002060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806088" y="1934447"/>
            <a:ext cx="267140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   2. Studené</a:t>
            </a:r>
            <a:endParaRPr lang="cs-CZ" sz="3200" b="1" dirty="0"/>
          </a:p>
        </p:txBody>
      </p:sp>
      <p:sp>
        <p:nvSpPr>
          <p:cNvPr id="19" name="Ovál 18"/>
          <p:cNvSpPr/>
          <p:nvPr/>
        </p:nvSpPr>
        <p:spPr>
          <a:xfrm>
            <a:off x="4031722" y="3450809"/>
            <a:ext cx="1440160" cy="129614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475656" y="332656"/>
            <a:ext cx="5332269" cy="1200329"/>
          </a:xfrm>
          <a:prstGeom prst="rect">
            <a:avLst/>
          </a:prstGeom>
          <a:solidFill>
            <a:srgbClr val="00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Pestré barvy se dělí podle pocitového působení na:</a:t>
            </a:r>
            <a:endParaRPr lang="cs-CZ" sz="3600" b="1" dirty="0"/>
          </a:p>
        </p:txBody>
      </p:sp>
      <p:sp>
        <p:nvSpPr>
          <p:cNvPr id="22" name="Ovál 21"/>
          <p:cNvSpPr/>
          <p:nvPr/>
        </p:nvSpPr>
        <p:spPr>
          <a:xfrm>
            <a:off x="1475656" y="4199188"/>
            <a:ext cx="1440160" cy="1296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Ovál 22"/>
          <p:cNvSpPr/>
          <p:nvPr/>
        </p:nvSpPr>
        <p:spPr>
          <a:xfrm>
            <a:off x="6243638" y="2903044"/>
            <a:ext cx="1440160" cy="129614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 descr="C:\Users\Koděrová\Desktop\dum pracovní\AR\x 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9550"/>
            <a:ext cx="4126572" cy="49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61238" y="1317541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oděrová\Desktop\dum pracovní\AR\B 0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91" y="272188"/>
            <a:ext cx="4728402" cy="629270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58902" y="5527418"/>
            <a:ext cx="777959" cy="215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75656" y="272188"/>
            <a:ext cx="5332269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Studené barvy působí chladně, má uklidňující působení v pastelových tónech. V kombinaci se zelenou provokuje a vyvolává pocit akce.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3558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14" grpId="0"/>
      <p:bldP spid="1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" y="211996"/>
            <a:ext cx="8866508" cy="6453138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692696"/>
            <a:ext cx="7987048" cy="54726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444944" y="1498013"/>
            <a:ext cx="3600400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Harmonii barvy určujeme podle pravidel barevného kruhu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4593" y="463576"/>
            <a:ext cx="4784566" cy="584775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   Ostwaldův barevný kruh </a:t>
            </a:r>
            <a:endParaRPr lang="cs-CZ" sz="3200" b="1" dirty="0"/>
          </a:p>
        </p:txBody>
      </p:sp>
      <p:pic>
        <p:nvPicPr>
          <p:cNvPr id="17" name="Obrázek 16" descr="Ittens Circl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93" y="3003526"/>
            <a:ext cx="3232428" cy="316177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9" name="TextovéPole 18"/>
          <p:cNvSpPr txBox="1"/>
          <p:nvPr/>
        </p:nvSpPr>
        <p:spPr>
          <a:xfrm>
            <a:off x="2886876" y="6165303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47622" y="2358299"/>
            <a:ext cx="3600400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Protilehlé v kruhu ve stejném množství nepůsobí dobře, jsou vzájemně rušivé, lidské oko je vnímá v tomto poměru jako nepříjemné.</a:t>
            </a:r>
            <a:endParaRPr lang="cs-CZ" sz="2000" b="1" dirty="0"/>
          </a:p>
        </p:txBody>
      </p:sp>
      <p:pic>
        <p:nvPicPr>
          <p:cNvPr id="2050" name="Picture 2" descr="C:\Users\Koděrová\Desktop\dum pracovní\AR\0 17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15076"/>
            <a:ext cx="3685860" cy="48691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7668344" y="3321277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9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5" y="211996"/>
            <a:ext cx="8866508" cy="6453138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742" y="1057447"/>
            <a:ext cx="7987048" cy="54726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891112" y="506915"/>
            <a:ext cx="4400968" cy="584775"/>
          </a:xfrm>
          <a:prstGeom prst="rect">
            <a:avLst/>
          </a:prstGeom>
          <a:solidFill>
            <a:srgbClr val="FCF60A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   Pojetí barvy</a:t>
            </a:r>
            <a:r>
              <a:rPr lang="cs-CZ" sz="3200" b="1" dirty="0"/>
              <a:t> </a:t>
            </a:r>
            <a:r>
              <a:rPr lang="cs-CZ" sz="3200" b="1" dirty="0" smtClean="0"/>
              <a:t>RYB, RGB</a:t>
            </a:r>
          </a:p>
        </p:txBody>
      </p:sp>
      <p:pic>
        <p:nvPicPr>
          <p:cNvPr id="2050" name="Picture 2" descr="C:\Users\Koděrová\Desktop\dum pracovní\ODK\100_94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06" y="1399467"/>
            <a:ext cx="6480720" cy="47885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796046" y="1888754"/>
            <a:ext cx="7488832" cy="830997"/>
          </a:xfrm>
          <a:prstGeom prst="rect">
            <a:avLst/>
          </a:prstGeom>
          <a:solidFill>
            <a:srgbClr val="00FF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T</a:t>
            </a:r>
            <a:r>
              <a:rPr lang="cs-CZ" sz="2400" b="1" dirty="0" smtClean="0"/>
              <a:t>radiční </a:t>
            </a:r>
            <a:r>
              <a:rPr lang="cs-CZ" sz="2400" b="1" dirty="0"/>
              <a:t>výtvarné pojetí barev </a:t>
            </a:r>
            <a:r>
              <a:rPr lang="cs-CZ" sz="2400" b="1" dirty="0" smtClean="0"/>
              <a:t>s </a:t>
            </a:r>
            <a:r>
              <a:rPr lang="cs-CZ" sz="2400" b="1" dirty="0"/>
              <a:t>primárními barvami označovanými anglicky RYB, tj. červená - žlutá - modrá.</a:t>
            </a:r>
          </a:p>
        </p:txBody>
      </p:sp>
      <p:pic>
        <p:nvPicPr>
          <p:cNvPr id="22" name="Picture 4" descr="C:\Users\Koděrová\Desktop\dum pracovní\ODK\Obrázek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78" y="3793750"/>
            <a:ext cx="2909887" cy="14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1902778" y="3941264"/>
            <a:ext cx="2946488" cy="2246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RGB</a:t>
            </a:r>
          </a:p>
          <a:p>
            <a:r>
              <a:rPr lang="cs-CZ" sz="2800" b="1" dirty="0"/>
              <a:t> </a:t>
            </a:r>
            <a:r>
              <a:rPr lang="cs-CZ" sz="2800" b="1" dirty="0" smtClean="0"/>
              <a:t> </a:t>
            </a:r>
            <a:r>
              <a:rPr lang="cs-CZ" sz="2800" dirty="0" smtClean="0"/>
              <a:t>je dominantní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v </a:t>
            </a:r>
            <a:r>
              <a:rPr lang="cs-CZ" sz="2800" dirty="0"/>
              <a:t>počítačové </a:t>
            </a:r>
            <a:endParaRPr lang="cs-CZ" sz="2800" dirty="0" smtClean="0"/>
          </a:p>
          <a:p>
            <a:r>
              <a:rPr lang="cs-CZ" sz="2800" dirty="0"/>
              <a:t> </a:t>
            </a:r>
            <a:r>
              <a:rPr lang="cs-CZ" sz="2800" dirty="0" smtClean="0"/>
              <a:t> či </a:t>
            </a:r>
            <a:r>
              <a:rPr lang="cs-CZ" sz="2800" dirty="0"/>
              <a:t>multimediální </a:t>
            </a:r>
            <a:r>
              <a:rPr lang="cs-CZ" sz="2800" dirty="0" smtClean="0"/>
              <a:t>   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technice</a:t>
            </a:r>
            <a:r>
              <a:rPr lang="cs-CZ" sz="2800" dirty="0"/>
              <a:t>.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733256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00646" y="5233251"/>
            <a:ext cx="7779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9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3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632</Words>
  <Application>Microsoft Office PowerPoint</Application>
  <PresentationFormat>Předvádění na obrazovce (4:3)</PresentationFormat>
  <Paragraphs>145</Paragraphs>
  <Slides>14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29</cp:revision>
  <dcterms:created xsi:type="dcterms:W3CDTF">2014-04-22T11:41:20Z</dcterms:created>
  <dcterms:modified xsi:type="dcterms:W3CDTF">2014-05-07T20:03:29Z</dcterms:modified>
</cp:coreProperties>
</file>