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59" r:id="rId5"/>
    <p:sldId id="263" r:id="rId6"/>
    <p:sldId id="265" r:id="rId7"/>
    <p:sldId id="266" r:id="rId8"/>
    <p:sldId id="270" r:id="rId9"/>
    <p:sldId id="271" r:id="rId10"/>
    <p:sldId id="269" r:id="rId11"/>
    <p:sldId id="261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3105"/>
    <a:srgbClr val="452103"/>
    <a:srgbClr val="4C2504"/>
    <a:srgbClr val="B7F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6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529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239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7402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7651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398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162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809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518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389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391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3911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764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8928992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257840"/>
              </p:ext>
            </p:extLst>
          </p:nvPr>
        </p:nvGraphicFramePr>
        <p:xfrm>
          <a:off x="724449" y="980728"/>
          <a:ext cx="7713973" cy="34779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4584"/>
                <a:gridCol w="1870784"/>
                <a:gridCol w="820898"/>
                <a:gridCol w="237628"/>
                <a:gridCol w="129311"/>
                <a:gridCol w="993718"/>
                <a:gridCol w="1058525"/>
                <a:gridCol w="1058525"/>
              </a:tblGrid>
              <a:tr h="109374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Obchodní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akademie a Střední odborná škola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gen. F. Fajtla, Louny,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p. o Osvoboditelů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380, Louny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projektu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CZ.1.07/1.5.00/34.0052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sady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26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Číslo DUM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effectLst/>
                          <a:latin typeface="Calibri"/>
                        </a:rPr>
                        <a:t>3.2._26_06</a:t>
                      </a:r>
                      <a:endParaRPr lang="cs-CZ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Předmět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Aranžování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Tematický okruh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Aranžování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6 – Materiály a dekorace 3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Název materiálu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Aranžování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Autor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Zuzana Koděrová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3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Datum tvorby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20.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10. 2013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Ročník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ARR 1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54656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Anotace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Žáci jsou v prezentaci seznámeni s technikami, materiály, pomůckami v aranžování, s  odbornými termíny v předmětu Aranžování.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Metodický pokyn: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prezentace, výklad s pracovním listem pro žáky                     cílová skupina žáků: 16 – 19 let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Obrázek 2" descr="http://mail.centrum.cz/download.php?bid=000058f52b655bb40200d5c9&amp;idx=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5" y="1196752"/>
            <a:ext cx="3275496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1" descr="http://mail.centrum.cz/download.php?bid=000058f52b655bb40200d5c9&amp;idx=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15" y="1196752"/>
            <a:ext cx="805474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24449" y="5157190"/>
            <a:ext cx="7735983" cy="6924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300" b="1" i="1" dirty="0" smtClean="0"/>
              <a:t> Autorem </a:t>
            </a:r>
            <a:r>
              <a:rPr lang="cs-CZ" sz="1300" b="1" i="1" dirty="0"/>
              <a:t>materiálu a všech jeho </a:t>
            </a:r>
            <a:r>
              <a:rPr lang="cs-CZ" sz="1300" b="1" i="1" dirty="0" smtClean="0"/>
              <a:t>částí, není-li uvedeno jinak, je Zuzana Koděrová.      </a:t>
            </a:r>
          </a:p>
          <a:p>
            <a:r>
              <a:rPr lang="cs-CZ" sz="1300" b="1" i="1" dirty="0" smtClean="0"/>
              <a:t>Dostupné </a:t>
            </a:r>
            <a:r>
              <a:rPr lang="cs-CZ" sz="1300" b="1" i="1" dirty="0"/>
              <a:t>z Metodického portálu www.rvp.cz, ISSN: 1802-4785. Provozuje Národní ústav pro vzdělávání, </a:t>
            </a:r>
            <a:r>
              <a:rPr lang="cs-CZ" sz="1300" b="1" i="1" dirty="0" smtClean="0"/>
              <a:t>      školské </a:t>
            </a:r>
            <a:r>
              <a:rPr lang="cs-CZ" sz="1300" b="1" i="1" dirty="0"/>
              <a:t>poradenské zařízení a zařízení pro další vzdělávání pedagogických </a:t>
            </a:r>
            <a:r>
              <a:rPr lang="cs-CZ" sz="1300" b="1" i="1" dirty="0" smtClean="0"/>
              <a:t>pracovníků (NÚV</a:t>
            </a:r>
            <a:r>
              <a:rPr lang="cs-CZ" sz="1300" b="1" i="1" dirty="0"/>
              <a:t>).“ </a:t>
            </a:r>
          </a:p>
        </p:txBody>
      </p:sp>
      <p:sp>
        <p:nvSpPr>
          <p:cNvPr id="8" name="Obdélník 7"/>
          <p:cNvSpPr/>
          <p:nvPr/>
        </p:nvSpPr>
        <p:spPr>
          <a:xfrm>
            <a:off x="8655638" y="6530054"/>
            <a:ext cx="342131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</p:spTree>
    <p:extLst>
      <p:ext uri="{BB962C8B-B14F-4D97-AF65-F5344CB8AC3E}">
        <p14:creationId xmlns:p14="http://schemas.microsoft.com/office/powerpoint/2010/main" val="315765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7" y="73024"/>
            <a:ext cx="8938513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251520" y="548680"/>
            <a:ext cx="8352927" cy="6303992"/>
          </a:xfrm>
          <a:prstGeom prst="rect">
            <a:avLst/>
          </a:prstGeom>
          <a:solidFill>
            <a:schemeClr val="bg2">
              <a:lumMod val="2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467544" y="477928"/>
            <a:ext cx="1800200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2">
                    <a:lumMod val="25000"/>
                  </a:schemeClr>
                </a:solidFill>
              </a:rPr>
              <a:t> Pracovní list:</a:t>
            </a:r>
            <a:endParaRPr lang="cs-CZ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3569" y="1124744"/>
            <a:ext cx="640402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tx2">
                    <a:lumMod val="50000"/>
                  </a:schemeClr>
                </a:solidFill>
              </a:rPr>
              <a:t>Nakresli návrh na </a:t>
            </a:r>
            <a:r>
              <a:rPr lang="cs-CZ" sz="2400" b="1" dirty="0" smtClean="0">
                <a:solidFill>
                  <a:srgbClr val="673105"/>
                </a:solidFill>
              </a:rPr>
              <a:t>drátěný poutač do výlohy</a:t>
            </a:r>
            <a:r>
              <a:rPr lang="cs-CZ" sz="2400" b="1" dirty="0">
                <a:solidFill>
                  <a:srgbClr val="673105"/>
                </a:solidFill>
              </a:rPr>
              <a:t>:</a:t>
            </a:r>
            <a:r>
              <a:rPr lang="cs-CZ" sz="2400" b="1" dirty="0" smtClean="0">
                <a:solidFill>
                  <a:srgbClr val="00B0F0"/>
                </a:solidFill>
              </a:rPr>
              <a:t>      </a:t>
            </a:r>
            <a:endParaRPr lang="cs-CZ" sz="2400" b="1" dirty="0">
              <a:solidFill>
                <a:srgbClr val="00B0F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547664" y="1667002"/>
            <a:ext cx="6768752" cy="3477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/>
              <a:t> Vytvoř barevný návrh drátěného (pletivového) poutače  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 jakéhokoli tvaru na formát A4.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/>
              <a:t> Pletivový materiál bude v návrhu viditelný, rozeznatelný.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/>
              <a:t> Návrh nakresli pastelkami, můžeš použít i vodové barvy  </a:t>
            </a:r>
          </a:p>
          <a:p>
            <a:r>
              <a:rPr lang="cs-CZ" sz="2000" b="1" dirty="0" smtClean="0"/>
              <a:t>      nebo akvarelové pastelky.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/>
              <a:t> Poutač nakresli se všemi zajímavými dekoračními prvky </a:t>
            </a:r>
            <a:r>
              <a:rPr lang="cs-CZ" sz="2000" b="1" dirty="0"/>
              <a:t> </a:t>
            </a:r>
            <a:r>
              <a:rPr lang="cs-CZ" sz="2000" b="1" dirty="0" smtClean="0"/>
              <a:t> </a:t>
            </a:r>
          </a:p>
          <a:p>
            <a:r>
              <a:rPr lang="cs-CZ" sz="2000" b="1" dirty="0" smtClean="0"/>
              <a:t>      podle své fantazie a kreativity, může obsahovat písmo – 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 - text.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Návrh poutače umísti na čtvrtku podle zásad správné kompozice.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Detaily poutače nakresli perspektivně (3d</a:t>
            </a:r>
            <a:r>
              <a:rPr lang="cs-CZ" sz="2000" b="1" dirty="0" smtClean="0"/>
              <a:t>).</a:t>
            </a:r>
            <a:endParaRPr lang="cs-CZ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51183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38515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1043607" y="1484784"/>
            <a:ext cx="7826585" cy="3600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616624" y="2646040"/>
            <a:ext cx="5910749" cy="782960"/>
          </a:xfrm>
          <a:prstGeom prst="rect">
            <a:avLst/>
          </a:prstGeom>
          <a:solidFill>
            <a:srgbClr val="71730D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dirty="0" smtClean="0">
                <a:solidFill>
                  <a:schemeClr val="bg1"/>
                </a:solidFill>
                <a:latin typeface="Adobe Garamond Pro Bold" pitchFamily="18" charset="-18"/>
              </a:rPr>
              <a:t>Použitá</a:t>
            </a:r>
            <a:r>
              <a:rPr lang="cs-CZ" sz="5400" dirty="0">
                <a:solidFill>
                  <a:schemeClr val="bg1"/>
                </a:solidFill>
                <a:latin typeface="Adobe Garamond Pro Bold" pitchFamily="18" charset="-18"/>
              </a:rPr>
              <a:t> </a:t>
            </a:r>
            <a:r>
              <a:rPr lang="cs-CZ" sz="5400" dirty="0" smtClean="0">
                <a:solidFill>
                  <a:schemeClr val="bg1"/>
                </a:solidFill>
                <a:latin typeface="Adobe Garamond Pro Bold" pitchFamily="18" charset="-18"/>
              </a:rPr>
              <a:t>literatura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616624" y="3923754"/>
            <a:ext cx="5910749" cy="954107"/>
          </a:xfrm>
          <a:prstGeom prst="rect">
            <a:avLst/>
          </a:prstGeom>
          <a:solidFill>
            <a:srgbClr val="71730D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archiv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autora, KODĚROVÁ,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Zuzana.: 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fotografie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galerie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©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c.zuk  </a:t>
            </a:r>
          </a:p>
          <a:p>
            <a:pPr>
              <a:lnSpc>
                <a:spcPct val="80000"/>
              </a:lnSpc>
            </a:pPr>
            <a:r>
              <a:rPr lang="cs-CZ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    2000-2014</a:t>
            </a:r>
          </a:p>
          <a:p>
            <a:pPr>
              <a:lnSpc>
                <a:spcPct val="80000"/>
              </a:lnSpc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/>
              <a:t>SZALAY</a:t>
            </a:r>
            <a:r>
              <a:rPr lang="cs-CZ" sz="1400" b="1" dirty="0"/>
              <a:t>, Julius. </a:t>
            </a:r>
            <a:r>
              <a:rPr lang="cs-CZ" sz="1400" b="1" i="1" dirty="0"/>
              <a:t>Aranžování</a:t>
            </a:r>
            <a:r>
              <a:rPr lang="cs-CZ" sz="1400" b="1" dirty="0"/>
              <a:t>. Praha: SPN, 1983</a:t>
            </a:r>
            <a:r>
              <a:rPr lang="cs-CZ" sz="1400" b="1" dirty="0" smtClean="0"/>
              <a:t>,</a:t>
            </a:r>
            <a:r>
              <a:rPr lang="cs-CZ" sz="1400" dirty="0"/>
              <a:t> </a:t>
            </a:r>
            <a:r>
              <a:rPr lang="cs-CZ" sz="1400" b="1" dirty="0"/>
              <a:t>ISBN 14-497-83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Autorem fotografií, není-li uvedeno jinak, je Zuzana Koděrová. Autor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(Zuzana Koděrová)souhlasí s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jejich zveřejněním na Metodickém portálu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308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38515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1043607" y="1484784"/>
            <a:ext cx="7826585" cy="3600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extovéPole 1"/>
          <p:cNvSpPr txBox="1"/>
          <p:nvPr/>
        </p:nvSpPr>
        <p:spPr>
          <a:xfrm>
            <a:off x="1763688" y="1941398"/>
            <a:ext cx="5955970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6600" b="1" dirty="0" smtClean="0">
                <a:solidFill>
                  <a:srgbClr val="00B0F0"/>
                </a:solidFill>
                <a:latin typeface="Tempus Sans ITC" pitchFamily="82"/>
              </a:rPr>
              <a:t>  Aranžování  6</a:t>
            </a:r>
            <a:endParaRPr lang="cs-CZ" sz="6600" b="1" i="0" u="none" strike="noStrike" kern="1200" cap="none" spc="0" baseline="0" dirty="0">
              <a:solidFill>
                <a:srgbClr val="00B0F0"/>
              </a:solidFill>
              <a:uFillTx/>
              <a:latin typeface="Tempus Sans ITC" pitchFamily="82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43607" y="3068960"/>
            <a:ext cx="7416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>
                <a:solidFill>
                  <a:srgbClr val="7030A0"/>
                </a:solidFill>
                <a:latin typeface="Tempus Sans ITC" pitchFamily="82" charset="0"/>
              </a:rPr>
              <a:t>Materiály a dekorace 3</a:t>
            </a:r>
            <a:endParaRPr lang="cs-CZ" sz="6000" b="1" dirty="0">
              <a:solidFill>
                <a:srgbClr val="7030A0"/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5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467544" y="954564"/>
            <a:ext cx="7688116" cy="5575490"/>
          </a:xfrm>
          <a:prstGeom prst="rect">
            <a:avLst/>
          </a:prstGeom>
          <a:solidFill>
            <a:srgbClr val="002060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123728" y="741634"/>
            <a:ext cx="5616624" cy="5847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FF00"/>
                </a:solidFill>
              </a:rPr>
              <a:t> </a:t>
            </a:r>
            <a:r>
              <a:rPr lang="cs-CZ" sz="3200" b="1" dirty="0" smtClean="0">
                <a:solidFill>
                  <a:srgbClr val="FFFF00"/>
                </a:solidFill>
              </a:rPr>
              <a:t> Základní aranžérské materiály:</a:t>
            </a:r>
            <a:endParaRPr lang="cs-CZ" sz="32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896" y="1068281"/>
            <a:ext cx="4499144" cy="540153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4623640" y="1916832"/>
            <a:ext cx="4176464" cy="30469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400" b="1" dirty="0" smtClean="0"/>
              <a:t>papírové materiály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 smtClean="0"/>
              <a:t>dřevěné materiály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 smtClean="0"/>
              <a:t>kovové materiály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 smtClean="0"/>
              <a:t>skleněné materiály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 smtClean="0"/>
              <a:t>plastické hmoty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 smtClean="0"/>
              <a:t>přírodní materiály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 smtClean="0"/>
              <a:t>dekorační materiály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/>
              <a:t>o</a:t>
            </a:r>
            <a:r>
              <a:rPr lang="cs-CZ" sz="2400" b="1" dirty="0" smtClean="0"/>
              <a:t>statní, novodobé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628742" y="6271237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70977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-19772" y="329038"/>
            <a:ext cx="8889964" cy="632933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6174" y="188640"/>
            <a:ext cx="4336941" cy="578258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"/>
          <p:cNvSpPr/>
          <p:nvPr/>
        </p:nvSpPr>
        <p:spPr>
          <a:xfrm>
            <a:off x="1403648" y="1382683"/>
            <a:ext cx="2880320" cy="105364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prstDash val="soli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anchor="ctr" anchorCtr="0" compatLnSpc="1"/>
          <a:lstStyle/>
          <a:p>
            <a:pPr algn="ctr"/>
            <a:r>
              <a:rPr lang="cs-CZ" sz="6000" b="1" dirty="0" smtClean="0">
                <a:solidFill>
                  <a:srgbClr val="FFFF00"/>
                </a:solidFill>
                <a:latin typeface="Tempus Sans ITC" pitchFamily="82" charset="0"/>
              </a:rPr>
              <a:t>Kov</a:t>
            </a:r>
            <a:endParaRPr lang="cs-CZ" sz="6000" b="1" dirty="0">
              <a:solidFill>
                <a:srgbClr val="FFFF00"/>
              </a:solidFill>
              <a:latin typeface="Tempus Sans ITC" pitchFamily="82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67288" y="3220332"/>
            <a:ext cx="6630213" cy="28623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Kov je tradiční aranžérský materiál.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Je často nahrazován plasty, nebo dřevem (opatřen dokonalou povrchovou úpravou, která připomíná kov).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V dekoraci se využívají levnější varianty kovových materiálů – pomůcek (stojánky, dekorační výrobky, dráty, regály, různé drátěné programy, nebo již zhotovené ozdobné, dekorační, drobné výrobky přímo k aranžování – - např. kovové poutače, důmyslné stojánky s různorodým pohybem apod.).</a:t>
            </a:r>
            <a:r>
              <a:rPr lang="cs-CZ" sz="2000" b="1" dirty="0"/>
              <a:t>        </a:t>
            </a:r>
            <a:endParaRPr lang="cs-CZ" sz="2000" b="1" dirty="0" smtClean="0"/>
          </a:p>
        </p:txBody>
      </p:sp>
      <p:sp>
        <p:nvSpPr>
          <p:cNvPr id="13" name="TextovéPole 12"/>
          <p:cNvSpPr txBox="1"/>
          <p:nvPr/>
        </p:nvSpPr>
        <p:spPr>
          <a:xfrm>
            <a:off x="7097501" y="6165304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90425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9396536" y="3154807"/>
            <a:ext cx="987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089334" y="531667"/>
            <a:ext cx="3086797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 1. Dráty, drátky</a:t>
            </a:r>
            <a:r>
              <a:rPr lang="en-US" sz="3200" dirty="0" smtClean="0"/>
              <a:t> </a:t>
            </a:r>
            <a:endParaRPr lang="cs-CZ" sz="32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124909" y="1423385"/>
            <a:ext cx="6552728" cy="48320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bg2">
                    <a:lumMod val="10000"/>
                  </a:schemeClr>
                </a:solidFill>
              </a:rPr>
              <a:t>podpůrný materiál pro vazbu květin, upevnění různých dekorací a předmětů,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schemeClr val="bg2">
                    <a:lumMod val="10000"/>
                  </a:schemeClr>
                </a:solidFill>
              </a:rPr>
              <a:t>j</a:t>
            </a:r>
            <a:r>
              <a:rPr lang="cs-CZ" sz="2800" dirty="0" smtClean="0">
                <a:solidFill>
                  <a:schemeClr val="bg2">
                    <a:lumMod val="10000"/>
                  </a:schemeClr>
                </a:solidFill>
              </a:rPr>
              <a:t>ako dekorace – drátěné modely, prostorové dekorace, drátkování kolem keramických nádob, ozdobné</a:t>
            </a:r>
          </a:p>
          <a:p>
            <a:r>
              <a:rPr lang="cs-CZ" sz="2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cs-CZ" sz="2800" dirty="0" smtClean="0">
                <a:solidFill>
                  <a:schemeClr val="bg2">
                    <a:lumMod val="10000"/>
                  </a:schemeClr>
                </a:solidFill>
              </a:rPr>
              <a:t>     stojánky k aranžování, apod.,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schemeClr val="bg2">
                    <a:lumMod val="10000"/>
                  </a:schemeClr>
                </a:solidFill>
              </a:rPr>
              <a:t>d</a:t>
            </a:r>
            <a:r>
              <a:rPr lang="cs-CZ" sz="2800" dirty="0" smtClean="0">
                <a:solidFill>
                  <a:schemeClr val="bg2">
                    <a:lumMod val="10000"/>
                  </a:schemeClr>
                </a:solidFill>
              </a:rPr>
              <a:t>odávají se v kotoučích, různá šířka drátu (v aranžérství se nejvíc používá 0,3 – 10 mm.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bg2">
                    <a:lumMod val="10000"/>
                  </a:schemeClr>
                </a:solidFill>
              </a:rPr>
              <a:t>měkké drátky zinkové, pozinkované,</a:t>
            </a:r>
          </a:p>
          <a:p>
            <a:r>
              <a:rPr lang="cs-CZ" sz="2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cs-CZ" sz="2800" dirty="0" smtClean="0">
                <a:solidFill>
                  <a:schemeClr val="bg2">
                    <a:lumMod val="10000"/>
                  </a:schemeClr>
                </a:solidFill>
              </a:rPr>
              <a:t>     měděné, s barevnou bužírkou i bez ní.</a:t>
            </a:r>
            <a:endParaRPr lang="cs-CZ" sz="2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0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348920" y="372398"/>
            <a:ext cx="8558703" cy="6037680"/>
          </a:xfrm>
          <a:prstGeom prst="rect">
            <a:avLst/>
          </a:prstGeom>
          <a:solidFill>
            <a:srgbClr val="4C2504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399" y="681994"/>
            <a:ext cx="7889746" cy="591730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2699792" y="5301208"/>
            <a:ext cx="987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737785" y="541674"/>
            <a:ext cx="5780974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  Denver – USA – návrh poutače do vestibulu muzea</a:t>
            </a:r>
            <a:endParaRPr lang="cs-CZ" sz="2000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1907704" y="2587159"/>
            <a:ext cx="963306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rgbClr val="002060"/>
                </a:solidFill>
              </a:rPr>
              <a:t>Archiv autora  </a:t>
            </a:r>
          </a:p>
          <a:p>
            <a:r>
              <a:rPr lang="cs-CZ" sz="1000" b="1" dirty="0">
                <a:solidFill>
                  <a:srgbClr val="002060"/>
                </a:solidFill>
              </a:rPr>
              <a:t> </a:t>
            </a:r>
            <a:r>
              <a:rPr lang="cs-CZ" sz="1000" b="1" dirty="0" smtClean="0">
                <a:solidFill>
                  <a:srgbClr val="002060"/>
                </a:solidFill>
              </a:rPr>
              <a:t>    </a:t>
            </a:r>
            <a:r>
              <a:rPr lang="cs-CZ" sz="800" b="1" dirty="0" smtClean="0">
                <a:solidFill>
                  <a:srgbClr val="002060"/>
                </a:solidFill>
              </a:rPr>
              <a:t>©</a:t>
            </a:r>
            <a:r>
              <a:rPr lang="cs-CZ" sz="1000" b="1" dirty="0" smtClean="0">
                <a:solidFill>
                  <a:srgbClr val="002060"/>
                </a:solidFill>
              </a:rPr>
              <a:t>c.zuk</a:t>
            </a:r>
            <a:endParaRPr lang="cs-CZ" sz="1000" b="1" dirty="0">
              <a:solidFill>
                <a:srgbClr val="00206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7277001" y="1196752"/>
            <a:ext cx="864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solidFill>
                  <a:srgbClr val="FFFF00"/>
                </a:solidFill>
              </a:rPr>
              <a:t>©</a:t>
            </a:r>
            <a:r>
              <a:rPr lang="cs-CZ" dirty="0" smtClean="0">
                <a:solidFill>
                  <a:srgbClr val="FFFF00"/>
                </a:solidFill>
              </a:rPr>
              <a:t>c.zuk</a:t>
            </a:r>
            <a:endParaRPr lang="cs-C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47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151261" y="469212"/>
            <a:ext cx="8558703" cy="6037680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2843808" y="1052736"/>
            <a:ext cx="2592288" cy="584775"/>
          </a:xfrm>
          <a:prstGeom prst="rect">
            <a:avLst/>
          </a:prstGeom>
          <a:solidFill>
            <a:srgbClr val="B7F913"/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 2. Pletiva</a:t>
            </a:r>
            <a:r>
              <a:rPr lang="en-US" sz="3200" dirty="0" smtClean="0"/>
              <a:t> 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02990" y="1916832"/>
            <a:ext cx="8406974" cy="353943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srgbClr val="FFFF00"/>
                </a:solidFill>
              </a:rPr>
              <a:t>v</a:t>
            </a:r>
            <a:r>
              <a:rPr lang="cs-CZ" sz="2800" dirty="0" smtClean="0">
                <a:solidFill>
                  <a:srgbClr val="FFFF00"/>
                </a:solidFill>
              </a:rPr>
              <a:t>yužívají se jako drátěná dekorace, k výrobě dekoračních modelů,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srgbClr val="FFFF00"/>
                </a:solidFill>
              </a:rPr>
              <a:t>p</a:t>
            </a:r>
            <a:r>
              <a:rPr lang="cs-CZ" sz="2800" dirty="0" smtClean="0">
                <a:solidFill>
                  <a:srgbClr val="FFFF00"/>
                </a:solidFill>
              </a:rPr>
              <a:t>letivo je různé síly drátu a velikosti pletivových ok (nejvíce se využívá nejměkčí pletivo – snadné ohýbání, tvarování, modelace poutačů – tvorba siluety figur do výkladového prostoru, zajímavý materiál v dekoratérství),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srgbClr val="FFFF00"/>
                </a:solidFill>
              </a:rPr>
              <a:t>p</a:t>
            </a:r>
            <a:r>
              <a:rPr lang="cs-CZ" sz="2800" dirty="0" smtClean="0">
                <a:solidFill>
                  <a:srgbClr val="FFFF00"/>
                </a:solidFill>
              </a:rPr>
              <a:t>letivové tvary písmen na poutače. </a:t>
            </a:r>
          </a:p>
        </p:txBody>
      </p:sp>
    </p:spTree>
    <p:extLst>
      <p:ext uri="{BB962C8B-B14F-4D97-AF65-F5344CB8AC3E}">
        <p14:creationId xmlns:p14="http://schemas.microsoft.com/office/powerpoint/2010/main" val="274889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151261" y="469212"/>
            <a:ext cx="8558703" cy="6037680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026" name="Picture 2" descr="C:\Users\Koděrová\Desktop\záloha\Galerie-c.ZUK\kašír.modely,3Dmodely\kveten2007_kostel_zahrada_liberec_bundy 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90890"/>
            <a:ext cx="6912768" cy="519432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202431" y="469212"/>
            <a:ext cx="6578631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 </a:t>
            </a:r>
            <a:r>
              <a:rPr lang="cs-CZ" sz="2000" b="1" dirty="0"/>
              <a:t>V</a:t>
            </a:r>
            <a:r>
              <a:rPr lang="cs-CZ" sz="2000" b="1" dirty="0" smtClean="0"/>
              <a:t>yužití pletiva pro tvarování – výroba dekoračního modelu (uvnitř pletivový základ pro papírovou hmotu).</a:t>
            </a:r>
            <a:endParaRPr lang="cs-CZ" sz="20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277225" y="5513171"/>
            <a:ext cx="963306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rgbClr val="002060"/>
                </a:solidFill>
              </a:rPr>
              <a:t>Archiv autora  </a:t>
            </a:r>
          </a:p>
          <a:p>
            <a:r>
              <a:rPr lang="cs-CZ" sz="1000" b="1" dirty="0">
                <a:solidFill>
                  <a:srgbClr val="002060"/>
                </a:solidFill>
              </a:rPr>
              <a:t> </a:t>
            </a:r>
            <a:r>
              <a:rPr lang="cs-CZ" sz="1000" b="1" dirty="0" smtClean="0">
                <a:solidFill>
                  <a:srgbClr val="002060"/>
                </a:solidFill>
              </a:rPr>
              <a:t>    </a:t>
            </a:r>
            <a:r>
              <a:rPr lang="cs-CZ" sz="800" b="1" dirty="0" smtClean="0">
                <a:solidFill>
                  <a:srgbClr val="002060"/>
                </a:solidFill>
              </a:rPr>
              <a:t>©</a:t>
            </a:r>
            <a:r>
              <a:rPr lang="cs-CZ" sz="1000" b="1" dirty="0" smtClean="0">
                <a:solidFill>
                  <a:srgbClr val="002060"/>
                </a:solidFill>
              </a:rPr>
              <a:t>c.zuk</a:t>
            </a:r>
            <a:endParaRPr lang="cs-CZ" sz="1000" b="1" dirty="0">
              <a:solidFill>
                <a:srgbClr val="00206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916966" y="2924944"/>
            <a:ext cx="864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solidFill>
                  <a:srgbClr val="FFFF00"/>
                </a:solidFill>
              </a:rPr>
              <a:t>©</a:t>
            </a:r>
            <a:r>
              <a:rPr lang="cs-CZ" dirty="0" smtClean="0">
                <a:solidFill>
                  <a:srgbClr val="FFFF00"/>
                </a:solidFill>
              </a:rPr>
              <a:t>c.zuk</a:t>
            </a:r>
            <a:endParaRPr lang="cs-C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99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7" y="73024"/>
            <a:ext cx="8938513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251520" y="548680"/>
            <a:ext cx="8352927" cy="6303992"/>
          </a:xfrm>
          <a:prstGeom prst="rect">
            <a:avLst/>
          </a:prstGeom>
          <a:solidFill>
            <a:schemeClr val="bg2">
              <a:lumMod val="2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43609" y="231031"/>
            <a:ext cx="527478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tx2">
                    <a:lumMod val="50000"/>
                  </a:schemeClr>
                </a:solidFill>
              </a:rPr>
              <a:t>Pletivo v dekoračním modelu – kašírovaný papír.</a:t>
            </a:r>
            <a:r>
              <a:rPr lang="cs-CZ" sz="2400" b="1" dirty="0" smtClean="0">
                <a:solidFill>
                  <a:srgbClr val="00B0F0"/>
                </a:solidFill>
              </a:rPr>
              <a:t>      </a:t>
            </a:r>
            <a:endParaRPr lang="cs-CZ" sz="2400" b="1" dirty="0">
              <a:solidFill>
                <a:srgbClr val="00B0F0"/>
              </a:solidFill>
            </a:endParaRPr>
          </a:p>
        </p:txBody>
      </p:sp>
      <p:pic>
        <p:nvPicPr>
          <p:cNvPr id="2050" name="Picture 2" descr="C:\Users\Koděrová\Desktop\záloha\Galerie-c.ZUK\kašír.modely,3Dmodely\kašírovaný model-divadelní scéna-Vetřělci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942" y="1066601"/>
            <a:ext cx="4658082" cy="526815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2555776" y="1229004"/>
            <a:ext cx="86409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1400" dirty="0" smtClean="0">
                <a:solidFill>
                  <a:schemeClr val="bg2">
                    <a:lumMod val="10000"/>
                  </a:schemeClr>
                </a:solidFill>
              </a:rPr>
              <a:t>©</a:t>
            </a:r>
            <a:r>
              <a:rPr lang="cs-CZ" dirty="0" smtClean="0">
                <a:solidFill>
                  <a:schemeClr val="bg2">
                    <a:lumMod val="10000"/>
                  </a:schemeClr>
                </a:solidFill>
              </a:rPr>
              <a:t>c.zuk</a:t>
            </a:r>
            <a:endParaRPr lang="cs-CZ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836739" y="5630336"/>
            <a:ext cx="963306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rgbClr val="002060"/>
                </a:solidFill>
              </a:rPr>
              <a:t>Archiv autora  </a:t>
            </a:r>
          </a:p>
          <a:p>
            <a:r>
              <a:rPr lang="cs-CZ" sz="1000" b="1" dirty="0">
                <a:solidFill>
                  <a:srgbClr val="002060"/>
                </a:solidFill>
              </a:rPr>
              <a:t> </a:t>
            </a:r>
            <a:r>
              <a:rPr lang="cs-CZ" sz="1000" b="1" dirty="0" smtClean="0">
                <a:solidFill>
                  <a:srgbClr val="002060"/>
                </a:solidFill>
              </a:rPr>
              <a:t>    </a:t>
            </a:r>
            <a:r>
              <a:rPr lang="cs-CZ" sz="800" b="1" dirty="0" smtClean="0">
                <a:solidFill>
                  <a:srgbClr val="002060"/>
                </a:solidFill>
              </a:rPr>
              <a:t>©</a:t>
            </a:r>
            <a:r>
              <a:rPr lang="cs-CZ" sz="1000" b="1" dirty="0" smtClean="0">
                <a:solidFill>
                  <a:srgbClr val="002060"/>
                </a:solidFill>
              </a:rPr>
              <a:t>c.zuk</a:t>
            </a:r>
            <a:endParaRPr lang="cs-CZ" sz="1000" b="1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Users\Koděrová\Desktop\záloha\Galerie-c.ZUK\kašír.modely,3Dmodely\pteranodon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920" y="915902"/>
            <a:ext cx="7225776" cy="541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6106572" y="5013176"/>
            <a:ext cx="963306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rgbClr val="002060"/>
                </a:solidFill>
              </a:rPr>
              <a:t>Archiv autora  </a:t>
            </a:r>
          </a:p>
          <a:p>
            <a:r>
              <a:rPr lang="cs-CZ" sz="1000" b="1" dirty="0">
                <a:solidFill>
                  <a:srgbClr val="002060"/>
                </a:solidFill>
              </a:rPr>
              <a:t> </a:t>
            </a:r>
            <a:r>
              <a:rPr lang="cs-CZ" sz="1000" b="1" dirty="0" smtClean="0">
                <a:solidFill>
                  <a:srgbClr val="002060"/>
                </a:solidFill>
              </a:rPr>
              <a:t>    </a:t>
            </a:r>
            <a:r>
              <a:rPr lang="cs-CZ" sz="800" b="1" dirty="0" smtClean="0">
                <a:solidFill>
                  <a:srgbClr val="002060"/>
                </a:solidFill>
              </a:rPr>
              <a:t>©</a:t>
            </a:r>
            <a:r>
              <a:rPr lang="cs-CZ" sz="1000" b="1" dirty="0" smtClean="0">
                <a:solidFill>
                  <a:srgbClr val="002060"/>
                </a:solidFill>
              </a:rPr>
              <a:t>c.zuk</a:t>
            </a:r>
            <a:endParaRPr lang="cs-CZ" sz="1000" b="1" dirty="0">
              <a:solidFill>
                <a:srgbClr val="00206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147460" y="231030"/>
            <a:ext cx="51709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tx2">
                    <a:lumMod val="50000"/>
                  </a:schemeClr>
                </a:solidFill>
              </a:rPr>
              <a:t>Pletivo v dekoračním modelu – drátěný model.</a:t>
            </a:r>
            <a:r>
              <a:rPr lang="cs-CZ" sz="2400" b="1" dirty="0" smtClean="0">
                <a:solidFill>
                  <a:srgbClr val="00B0F0"/>
                </a:solidFill>
              </a:rPr>
              <a:t>      </a:t>
            </a:r>
            <a:endParaRPr lang="cs-CZ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95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631</Words>
  <Application>Microsoft Office PowerPoint</Application>
  <PresentationFormat>Předvádění na obrazovce (4:3)</PresentationFormat>
  <Paragraphs>107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c.zuk</dc:creator>
  <cp:lastModifiedBy>c.zuk</cp:lastModifiedBy>
  <cp:revision>77</cp:revision>
  <dcterms:created xsi:type="dcterms:W3CDTF">2014-05-03T20:14:28Z</dcterms:created>
  <dcterms:modified xsi:type="dcterms:W3CDTF">2014-05-07T10:03:13Z</dcterms:modified>
</cp:coreProperties>
</file>