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3" r:id="rId6"/>
    <p:sldId id="265" r:id="rId7"/>
    <p:sldId id="264" r:id="rId8"/>
    <p:sldId id="266" r:id="rId9"/>
    <p:sldId id="270" r:id="rId10"/>
    <p:sldId id="271" r:id="rId11"/>
    <p:sldId id="272" r:id="rId12"/>
    <p:sldId id="269" r:id="rId13"/>
    <p:sldId id="261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3105"/>
    <a:srgbClr val="452103"/>
    <a:srgbClr val="4C2504"/>
    <a:srgbClr val="B7F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29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39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40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65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98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62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09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18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89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91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391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1646-3162-4716-B1E6-8EDE25C9F8B9}" type="datetimeFigureOut">
              <a:rPr lang="cs-CZ" smtClean="0"/>
              <a:t>7. 5. 2014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DC57D-0A70-4EF8-B2B4-489212EEE10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64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8928992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480600"/>
              </p:ext>
            </p:extLst>
          </p:nvPr>
        </p:nvGraphicFramePr>
        <p:xfrm>
          <a:off x="724449" y="980728"/>
          <a:ext cx="7713973" cy="3477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3.2._26_05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5 – Materiály a dekorace 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Aranžování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10. 2013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5465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seznámeni s technikami, materiály, pomůckami v aranžování, s  odbornými termíny v předmětu Aranžování.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5" y="1196752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55638" y="6530054"/>
            <a:ext cx="342131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1576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51261" y="260648"/>
            <a:ext cx="8718931" cy="6597352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203848" y="260648"/>
            <a:ext cx="2016224" cy="58477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4. Hobra</a:t>
            </a:r>
            <a:r>
              <a:rPr lang="en-US" sz="3200" dirty="0" smtClean="0"/>
              <a:t>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2990" y="1143278"/>
            <a:ext cx="8567202" cy="48320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n</a:t>
            </a:r>
            <a:r>
              <a:rPr lang="cs-CZ" sz="2800" dirty="0" smtClean="0">
                <a:solidFill>
                  <a:srgbClr val="FFFF00"/>
                </a:solidFill>
              </a:rPr>
              <a:t>ahrazuje klasické drahé dřevo (=desky z borovic, modřínů, dubů, buků apod.),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m</a:t>
            </a:r>
            <a:r>
              <a:rPr lang="cs-CZ" sz="2800" dirty="0" smtClean="0">
                <a:solidFill>
                  <a:srgbClr val="FFFF00"/>
                </a:solidFill>
              </a:rPr>
              <a:t>á celkem výbornou nosnost, je pevná, lisovaná 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z třísek, odpadového dřevěného materiálu a pojiva,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využívá se např. k lepení makrofotografií,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s</a:t>
            </a:r>
            <a:r>
              <a:rPr lang="cs-CZ" sz="2800" dirty="0" smtClean="0">
                <a:solidFill>
                  <a:srgbClr val="FFFF00"/>
                </a:solidFill>
              </a:rPr>
              <a:t>louží pro výstavy jako stavební materiál stěn stánků,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expozic, výkladových prostorů apod.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(obtížně se opracovává, desky jsou složeny ze tří 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vrstev, uvnitř dvou pevných desek třísková drť,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pro výstavní panely, podstavce nejvíce používaná, lepí se běžnými lepidly na dřevo.</a:t>
            </a:r>
          </a:p>
        </p:txBody>
      </p:sp>
    </p:spTree>
    <p:extLst>
      <p:ext uri="{BB962C8B-B14F-4D97-AF65-F5344CB8AC3E}">
        <p14:creationId xmlns:p14="http://schemas.microsoft.com/office/powerpoint/2010/main" val="5204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51261" y="260648"/>
            <a:ext cx="8718931" cy="6597352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203848" y="260648"/>
            <a:ext cx="2016224" cy="58477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5. Akulit</a:t>
            </a:r>
            <a:r>
              <a:rPr lang="en-US" sz="3200" dirty="0" smtClean="0"/>
              <a:t>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1261" y="1143278"/>
            <a:ext cx="8841010" cy="440120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dekorační forma sololitové desky s pravidelným dírkováním (lisovaný z odpadového dřevěného materiálu a pojiva),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využívaný v 80.letech v aranžérství, nábytkové tvorbě,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o</a:t>
            </a:r>
            <a:r>
              <a:rPr lang="cs-CZ" sz="2800" dirty="0" smtClean="0">
                <a:solidFill>
                  <a:srgbClr val="FFFF00"/>
                </a:solidFill>
              </a:rPr>
              <a:t>bjevoval se pro výstavní účely v podobě stěn stánků,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expozic a výstav, v nábytku byl součástí oblíbených 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obývacích stěn a ložnic – měl vrchní nátěr bílý, později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v barvách své doby jako luxusní výrobek červený, modrý,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žlutý, okrový, zelený, hnědý nebo černý.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v</a:t>
            </a:r>
            <a:r>
              <a:rPr lang="cs-CZ" sz="2800" dirty="0" smtClean="0">
                <a:solidFill>
                  <a:srgbClr val="FFFF00"/>
                </a:solidFill>
              </a:rPr>
              <a:t>e výlohách sloužil pro police, regály apod.</a:t>
            </a:r>
          </a:p>
        </p:txBody>
      </p:sp>
    </p:spTree>
    <p:extLst>
      <p:ext uri="{BB962C8B-B14F-4D97-AF65-F5344CB8AC3E}">
        <p14:creationId xmlns:p14="http://schemas.microsoft.com/office/powerpoint/2010/main" val="342224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" y="73024"/>
            <a:ext cx="8938513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251520" y="548680"/>
            <a:ext cx="8352927" cy="630399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477928"/>
            <a:ext cx="180020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2">
                    <a:lumMod val="25000"/>
                  </a:schemeClr>
                </a:solidFill>
              </a:rPr>
              <a:t> Pracovní list:</a:t>
            </a:r>
            <a:endParaRPr lang="cs-CZ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25972" y="1700808"/>
            <a:ext cx="64040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</a:rPr>
              <a:t>Nakresli návrh na </a:t>
            </a:r>
            <a:r>
              <a:rPr lang="cs-CZ" sz="2400" b="1" dirty="0" smtClean="0">
                <a:solidFill>
                  <a:srgbClr val="673105"/>
                </a:solidFill>
              </a:rPr>
              <a:t>dřevěný poutač do hobby výlohy</a:t>
            </a:r>
            <a:r>
              <a:rPr lang="cs-CZ" sz="2400" b="1" dirty="0">
                <a:solidFill>
                  <a:srgbClr val="673105"/>
                </a:solidFill>
              </a:rPr>
              <a:t>:</a:t>
            </a:r>
            <a:r>
              <a:rPr lang="cs-CZ" sz="2400" b="1" dirty="0" smtClean="0">
                <a:solidFill>
                  <a:srgbClr val="00B0F0"/>
                </a:solidFill>
              </a:rPr>
              <a:t>      </a:t>
            </a:r>
            <a:endParaRPr lang="cs-CZ" sz="2400" b="1" dirty="0">
              <a:solidFill>
                <a:srgbClr val="00B0F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3569" y="2564904"/>
            <a:ext cx="7488832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Vytvoř barevný návrh poutače jakéhokoli tvaru na formát A4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včetně dekorace kolem poutače.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Návrh nakresli pastelkami, můžeš použít i vodové barvy nebo   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akvarelové pastelky, </a:t>
            </a:r>
            <a:r>
              <a:rPr lang="cs-CZ" sz="2000" b="1" smtClean="0"/>
              <a:t>konturovací fix.</a:t>
            </a:r>
            <a:endParaRPr lang="cs-CZ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b="1" dirty="0" smtClean="0"/>
              <a:t> Poutač nakresli se všemi zajímavými dekoračními prvky podle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své fantazie a kreativity, text bude obsahovat slovo: „ hobby“.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Návrh poutače umísti na čtvrtku podle zásad správné kompozice,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Detaily poutače nakresli perspektivně (3D).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5118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16624" y="2646040"/>
            <a:ext cx="5910749" cy="782960"/>
          </a:xfrm>
          <a:prstGeom prst="rect">
            <a:avLst/>
          </a:prstGeom>
          <a:solidFill>
            <a:srgbClr val="71730D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chemeClr val="bg1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chemeClr val="bg1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616624" y="3923754"/>
            <a:ext cx="5910749" cy="954107"/>
          </a:xfrm>
          <a:prstGeom prst="rect">
            <a:avLst/>
          </a:prstGeom>
          <a:solidFill>
            <a:srgbClr val="71730D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archiv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autora, KODĚROVÁ,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Zuzana.: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fotografie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galerie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©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c.zuk  </a:t>
            </a:r>
          </a:p>
          <a:p>
            <a:pPr>
              <a:lnSpc>
                <a:spcPct val="80000"/>
              </a:lnSpc>
            </a:pP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    2000-2014</a:t>
            </a:r>
          </a:p>
          <a:p>
            <a:pPr>
              <a:lnSpc>
                <a:spcPct val="80000"/>
              </a:lnSpc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SZALAY</a:t>
            </a:r>
            <a:r>
              <a:rPr lang="cs-CZ" sz="1400" b="1" dirty="0"/>
              <a:t>, Julius. </a:t>
            </a:r>
            <a:r>
              <a:rPr lang="cs-CZ" sz="1400" b="1" i="1" dirty="0"/>
              <a:t>Aranžování</a:t>
            </a:r>
            <a:r>
              <a:rPr lang="cs-CZ" sz="1400" b="1" dirty="0"/>
              <a:t>. Praha: SPN, 1983</a:t>
            </a:r>
            <a:r>
              <a:rPr lang="cs-CZ" sz="1400" b="1" dirty="0" smtClean="0"/>
              <a:t>,</a:t>
            </a:r>
            <a:r>
              <a:rPr lang="cs-CZ" sz="1400" dirty="0"/>
              <a:t> </a:t>
            </a:r>
            <a:r>
              <a:rPr lang="cs-CZ" sz="1400" b="1" dirty="0"/>
              <a:t>ISBN 14-497-83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Autorem fotografií, není-li uvedeno jinak, je Zuzana Koděrová. Autor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(Zuzana Koděrová)souhlasí s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0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38515" cy="662473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043607" y="1484784"/>
            <a:ext cx="7826585" cy="36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1"/>
          <p:cNvSpPr txBox="1"/>
          <p:nvPr/>
        </p:nvSpPr>
        <p:spPr>
          <a:xfrm>
            <a:off x="1763688" y="1941398"/>
            <a:ext cx="595597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600" b="1" dirty="0" smtClean="0">
                <a:solidFill>
                  <a:srgbClr val="00B0F0"/>
                </a:solidFill>
                <a:latin typeface="Tempus Sans ITC" pitchFamily="82"/>
              </a:rPr>
              <a:t>  Aranžování  5</a:t>
            </a:r>
            <a:endParaRPr lang="cs-CZ" sz="6600" b="1" i="0" u="none" strike="noStrike" kern="1200" cap="none" spc="0" baseline="0" dirty="0">
              <a:solidFill>
                <a:srgbClr val="00B0F0"/>
              </a:solidFill>
              <a:uFillTx/>
              <a:latin typeface="Tempus Sans ITC" pitchFamily="82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43607" y="3068960"/>
            <a:ext cx="7416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7030A0"/>
                </a:solidFill>
                <a:latin typeface="Tempus Sans ITC" pitchFamily="82" charset="0"/>
              </a:rPr>
              <a:t>Materiály a dekorace 2</a:t>
            </a:r>
            <a:endParaRPr lang="cs-CZ" sz="6000" b="1" dirty="0">
              <a:solidFill>
                <a:srgbClr val="7030A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467544" y="954564"/>
            <a:ext cx="7688116" cy="5575490"/>
          </a:xfrm>
          <a:prstGeom prst="rect">
            <a:avLst/>
          </a:prstGeom>
          <a:solidFill>
            <a:srgbClr val="002060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23728" y="741634"/>
            <a:ext cx="5616624" cy="5847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</a:rPr>
              <a:t> </a:t>
            </a:r>
            <a:r>
              <a:rPr lang="cs-CZ" sz="3200" b="1" dirty="0" smtClean="0">
                <a:solidFill>
                  <a:srgbClr val="FFFF00"/>
                </a:solidFill>
              </a:rPr>
              <a:t> Základní aranžérské materiály:</a:t>
            </a:r>
            <a:endParaRPr lang="cs-CZ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780" y="1115926"/>
            <a:ext cx="8822239" cy="54015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260590" y="2293198"/>
            <a:ext cx="4176464" cy="3046988"/>
          </a:xfrm>
          <a:prstGeom prst="rect">
            <a:avLst/>
          </a:prstGeom>
          <a:solidFill>
            <a:srgbClr val="452103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B7F913"/>
                </a:solidFill>
              </a:rPr>
              <a:t>papírové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B7F913"/>
                </a:solidFill>
              </a:rPr>
              <a:t>dřevěné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B7F913"/>
                </a:solidFill>
              </a:rPr>
              <a:t>kovové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B7F913"/>
                </a:solidFill>
              </a:rPr>
              <a:t>skleněné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B7F913"/>
                </a:solidFill>
              </a:rPr>
              <a:t>plastické hmoty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B7F913"/>
                </a:solidFill>
              </a:rPr>
              <a:t>přírodní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B7F913"/>
                </a:solidFill>
              </a:rPr>
              <a:t>dekorační materiály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b="1" dirty="0">
                <a:solidFill>
                  <a:srgbClr val="B7F913"/>
                </a:solidFill>
              </a:rPr>
              <a:t>o</a:t>
            </a:r>
            <a:r>
              <a:rPr lang="cs-CZ" sz="2400" b="1" dirty="0" smtClean="0">
                <a:solidFill>
                  <a:srgbClr val="B7F913"/>
                </a:solidFill>
              </a:rPr>
              <a:t>statní, novodobé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628742" y="6271237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097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-19772" y="329038"/>
            <a:ext cx="8889964" cy="6329330"/>
          </a:xfrm>
          <a:prstGeom prst="rect">
            <a:avLst/>
          </a:prstGeom>
          <a:solidFill>
            <a:srgbClr val="452103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026" name="Picture 2" descr="C:\Users\Koděrová\Desktop\plochy\100_6628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87487" y="-92493"/>
            <a:ext cx="5807080" cy="743885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"/>
          <p:cNvSpPr/>
          <p:nvPr/>
        </p:nvSpPr>
        <p:spPr>
          <a:xfrm>
            <a:off x="3060015" y="481438"/>
            <a:ext cx="2880320" cy="10536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  <a:prstDash val="solid"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anchor="ctr" anchorCtr="0" compatLnSpc="1"/>
          <a:lstStyle/>
          <a:p>
            <a:pPr algn="ctr"/>
            <a:r>
              <a:rPr lang="cs-CZ" sz="6000" b="1" dirty="0" smtClean="0">
                <a:solidFill>
                  <a:srgbClr val="FFFF00"/>
                </a:solidFill>
                <a:latin typeface="Tempus Sans ITC" pitchFamily="82" charset="0"/>
              </a:rPr>
              <a:t>Dřevo</a:t>
            </a:r>
            <a:endParaRPr lang="cs-CZ" sz="6000" b="1" dirty="0">
              <a:solidFill>
                <a:srgbClr val="FFFF00"/>
              </a:solidFill>
              <a:latin typeface="Tempus Sans ITC" pitchFamily="82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230340" y="2503548"/>
            <a:ext cx="6798044" cy="26776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Dřevo je tradiční aranžérský materiál.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Je často nahrazován plasty v imitaci dřeva.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b="1" dirty="0" smtClean="0"/>
              <a:t>V dekoraci se využívají levné varianty dřevěných materiálů – pomůcek (stojánky, dekorační překližky, dřevěné řezy kulatin, prken, různé latě, tyčovina, nebo již zhotovené dřevěné, drobné výrobky – např. hračky).</a:t>
            </a:r>
            <a:r>
              <a:rPr lang="cs-CZ" sz="2400" b="1" dirty="0"/>
              <a:t>        </a:t>
            </a:r>
            <a:endParaRPr lang="cs-CZ" sz="2400" b="1" dirty="0" smtClean="0"/>
          </a:p>
        </p:txBody>
      </p:sp>
      <p:sp>
        <p:nvSpPr>
          <p:cNvPr id="13" name="TextovéPole 12"/>
          <p:cNvSpPr txBox="1"/>
          <p:nvPr/>
        </p:nvSpPr>
        <p:spPr>
          <a:xfrm>
            <a:off x="7097501" y="616530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90425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311489" y="404664"/>
            <a:ext cx="8558703" cy="6037680"/>
          </a:xfrm>
          <a:prstGeom prst="rect">
            <a:avLst/>
          </a:prstGeom>
          <a:solidFill>
            <a:srgbClr val="4C2504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314476" y="576840"/>
            <a:ext cx="3086797" cy="58477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1. Latě, tyčovina</a:t>
            </a:r>
            <a:r>
              <a:rPr lang="en-US" sz="3200" dirty="0" smtClean="0"/>
              <a:t> </a:t>
            </a:r>
            <a:endParaRPr lang="cs-CZ" sz="3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314476" y="1423385"/>
            <a:ext cx="6552728" cy="440120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podpůrný materiál hobry, sololitu, akulitu nebo lepenky,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j</a:t>
            </a:r>
            <a:r>
              <a:rPr lang="cs-CZ" sz="2800" dirty="0" smtClean="0">
                <a:solidFill>
                  <a:srgbClr val="FFFF00"/>
                </a:solidFill>
              </a:rPr>
              <a:t>ako dekorace – zhotovení rámů, rámečků, ozdobných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stojánků apod.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l</a:t>
            </a:r>
            <a:r>
              <a:rPr lang="cs-CZ" sz="2800" dirty="0" smtClean="0">
                <a:solidFill>
                  <a:srgbClr val="FFFF00"/>
                </a:solidFill>
              </a:rPr>
              <a:t>atě se lepí běžnými lepidly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(</a:t>
            </a:r>
            <a:r>
              <a:rPr lang="cs-CZ" sz="2800" dirty="0">
                <a:solidFill>
                  <a:srgbClr val="FFFF00"/>
                </a:solidFill>
              </a:rPr>
              <a:t>D</a:t>
            </a:r>
            <a:r>
              <a:rPr lang="cs-CZ" sz="2800" dirty="0" smtClean="0">
                <a:solidFill>
                  <a:srgbClr val="FFFF00"/>
                </a:solidFill>
              </a:rPr>
              <a:t>ispercol, Herkules apod.)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m</a:t>
            </a:r>
            <a:r>
              <a:rPr lang="cs-CZ" sz="2800" dirty="0" smtClean="0">
                <a:solidFill>
                  <a:srgbClr val="FFFF00"/>
                </a:solidFill>
              </a:rPr>
              <a:t>ěkké laťky se spojují špendlíky, menšími svorkami, hřebíčky.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424846" y="335330"/>
            <a:ext cx="8558703" cy="6037680"/>
          </a:xfrm>
          <a:prstGeom prst="rect">
            <a:avLst/>
          </a:prstGeom>
          <a:solidFill>
            <a:srgbClr val="4C2504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8141097" y="372398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</a:rPr>
              <a:t>©</a:t>
            </a:r>
            <a:r>
              <a:rPr lang="cs-CZ" dirty="0" smtClean="0">
                <a:solidFill>
                  <a:srgbClr val="FFFF00"/>
                </a:solidFill>
              </a:rPr>
              <a:t>c.zuk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Koděrová\Desktop\dum pracovní\ODK\pomůcky, nástroje\100_0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9" y="609870"/>
            <a:ext cx="7889746" cy="59284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2699792" y="5301208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03648" y="741730"/>
            <a:ext cx="5544616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 Nejvíce používané lepidlo pro dřevěný materiál</a:t>
            </a:r>
            <a:endParaRPr lang="cs-CZ" sz="2000" b="1" dirty="0"/>
          </a:p>
        </p:txBody>
      </p:sp>
      <p:pic>
        <p:nvPicPr>
          <p:cNvPr id="2051" name="Picture 3" descr="C:\Users\Koděrová\Desktop\dum pracovní\ODK\pomůcky, nástroje\100_02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" y="312313"/>
            <a:ext cx="4571363" cy="608371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děrová\Desktop\dum pracovní\ODK\pomůcky, nástroje\100_02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67" y="519325"/>
            <a:ext cx="4514216" cy="60076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539552" y="818674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308304" y="5555198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69384" y="525455"/>
            <a:ext cx="6121166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 Dřevo lakujeme podle struktury a potřeby jeho lesku 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běžnými laky (oblíbené jsou barevné Hobby laky).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5674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18" grpId="0"/>
      <p:bldP spid="19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311489" y="404664"/>
            <a:ext cx="8558703" cy="6037680"/>
          </a:xfrm>
          <a:prstGeom prst="rect">
            <a:avLst/>
          </a:prstGeom>
          <a:solidFill>
            <a:srgbClr val="452103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3" name="Picture 5" descr="C:\Users\Koděrová\Desktop\dum pracovní\ODK\pomůcky, nástroje\100_0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92055"/>
            <a:ext cx="5006568" cy="66628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81467" y="404664"/>
            <a:ext cx="4011984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Rámečků je pro dekoraci obrovské množství tvarů i barev.</a:t>
            </a:r>
            <a:endParaRPr lang="cs-CZ" sz="20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923928" y="6164355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3074" name="Picture 2" descr="C:\Users\Koděrová\Desktop\dum pracovní\ODK\pomůcky, nástroje\100_0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56" y="723512"/>
            <a:ext cx="4946264" cy="59450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7308304" y="5354578"/>
            <a:ext cx="987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535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51261" y="469212"/>
            <a:ext cx="8558703" cy="603768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843808" y="1052736"/>
            <a:ext cx="2592288" cy="58477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2. Překližka</a:t>
            </a:r>
            <a:r>
              <a:rPr lang="en-US" sz="3200" dirty="0" smtClean="0"/>
              <a:t>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2990" y="1916832"/>
            <a:ext cx="8406974" cy="353943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v</a:t>
            </a:r>
            <a:r>
              <a:rPr lang="cs-CZ" sz="2800" dirty="0" smtClean="0">
                <a:solidFill>
                  <a:srgbClr val="FFFF00"/>
                </a:solidFill>
              </a:rPr>
              <a:t>yužívá se k lepení fotografií,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s</a:t>
            </a:r>
            <a:r>
              <a:rPr lang="cs-CZ" sz="2800" dirty="0" smtClean="0">
                <a:solidFill>
                  <a:srgbClr val="FFFF00"/>
                </a:solidFill>
              </a:rPr>
              <a:t>louží pro vyřezávané dekorační tvary (dnes se vyrábí tvary = výřezy z překližkové desky pomocí plotrů, které řídí PC technologie)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t</a:t>
            </a:r>
            <a:r>
              <a:rPr lang="cs-CZ" sz="2800" dirty="0" smtClean="0">
                <a:solidFill>
                  <a:srgbClr val="FFFF00"/>
                </a:solidFill>
              </a:rPr>
              <a:t>vary kytar, oken, dveří, ale i miniaturních plošných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poutačů – siluety známých figur z filmů, apod.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t</a:t>
            </a:r>
            <a:r>
              <a:rPr lang="cs-CZ" sz="2800" dirty="0" smtClean="0">
                <a:solidFill>
                  <a:srgbClr val="FFFF00"/>
                </a:solidFill>
              </a:rPr>
              <a:t>vary písmen na poutače. 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0585"/>
            <a:ext cx="8918743" cy="6624736"/>
          </a:xfrm>
          <a:solidFill>
            <a:srgbClr val="F4F9AD"/>
          </a:solidFill>
        </p:spPr>
      </p:pic>
      <p:sp>
        <p:nvSpPr>
          <p:cNvPr id="5" name="Obdélník 4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8" name="Obdélník 7"/>
          <p:cNvSpPr/>
          <p:nvPr/>
        </p:nvSpPr>
        <p:spPr>
          <a:xfrm>
            <a:off x="151261" y="469212"/>
            <a:ext cx="8558703" cy="603768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131840" y="620688"/>
            <a:ext cx="2016224" cy="584775"/>
          </a:xfrm>
          <a:prstGeom prst="rect">
            <a:avLst/>
          </a:prstGeom>
          <a:solidFill>
            <a:srgbClr val="B7F913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3. Sololit</a:t>
            </a:r>
            <a:r>
              <a:rPr lang="en-US" sz="3200" dirty="0" smtClean="0"/>
              <a:t>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3218" y="1484783"/>
            <a:ext cx="8406974" cy="440120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n</a:t>
            </a:r>
            <a:r>
              <a:rPr lang="cs-CZ" sz="2800" dirty="0" smtClean="0">
                <a:solidFill>
                  <a:srgbClr val="FFFF00"/>
                </a:solidFill>
              </a:rPr>
              <a:t>ahrazuje dražší dřevo (překližku),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m</a:t>
            </a:r>
            <a:r>
              <a:rPr lang="cs-CZ" sz="2800" dirty="0" smtClean="0">
                <a:solidFill>
                  <a:srgbClr val="FFFF00"/>
                </a:solidFill>
              </a:rPr>
              <a:t>á celkem dobrou nosnost, je pružný, lisovaný 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z třísek, odpadového dřevěného materiálu a pojiva,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využívá se k lepení fotografií jako lehká deska,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s</a:t>
            </a:r>
            <a:r>
              <a:rPr lang="cs-CZ" sz="2800" dirty="0" smtClean="0">
                <a:solidFill>
                  <a:srgbClr val="FFFF00"/>
                </a:solidFill>
              </a:rPr>
              <a:t>louží pro jednoduché dekorační tvary (obtížně se opracovává, je lámavý, dodávaný v deskách – jedna </a:t>
            </a:r>
          </a:p>
          <a:p>
            <a:r>
              <a:rPr lang="cs-CZ" sz="2800" dirty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     strana desky velmi hrubá po lisování, druhá hladká)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p</a:t>
            </a:r>
            <a:r>
              <a:rPr lang="cs-CZ" sz="2800" dirty="0" smtClean="0">
                <a:solidFill>
                  <a:srgbClr val="FFFF00"/>
                </a:solidFill>
              </a:rPr>
              <a:t>oužívá se pro malbu místo plátna, je levný,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p</a:t>
            </a:r>
            <a:r>
              <a:rPr lang="cs-CZ" sz="2800" dirty="0" smtClean="0">
                <a:solidFill>
                  <a:srgbClr val="FFFF00"/>
                </a:solidFill>
              </a:rPr>
              <a:t>ro výstavní panely, podstavce apod.,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>
                <a:solidFill>
                  <a:srgbClr val="FFFF00"/>
                </a:solidFill>
              </a:rPr>
              <a:t>l</a:t>
            </a:r>
            <a:r>
              <a:rPr lang="cs-CZ" sz="2800" dirty="0" smtClean="0">
                <a:solidFill>
                  <a:srgbClr val="FFFF00"/>
                </a:solidFill>
              </a:rPr>
              <a:t>epí se běžně klihem.</a:t>
            </a:r>
          </a:p>
        </p:txBody>
      </p:sp>
    </p:spTree>
    <p:extLst>
      <p:ext uri="{BB962C8B-B14F-4D97-AF65-F5344CB8AC3E}">
        <p14:creationId xmlns:p14="http://schemas.microsoft.com/office/powerpoint/2010/main" val="344199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842</Words>
  <Application>Microsoft Office PowerPoint</Application>
  <PresentationFormat>Předvádění na obrazovce (4:3)</PresentationFormat>
  <Paragraphs>129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55</cp:revision>
  <dcterms:created xsi:type="dcterms:W3CDTF">2014-05-03T20:14:28Z</dcterms:created>
  <dcterms:modified xsi:type="dcterms:W3CDTF">2014-05-07T07:56:26Z</dcterms:modified>
</cp:coreProperties>
</file>