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6" r:id="rId8"/>
    <p:sldId id="264" r:id="rId9"/>
    <p:sldId id="260" r:id="rId10"/>
    <p:sldId id="268" r:id="rId11"/>
    <p:sldId id="267" r:id="rId12"/>
    <p:sldId id="269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27103"/>
              </p:ext>
            </p:extLst>
          </p:nvPr>
        </p:nvGraphicFramePr>
        <p:xfrm>
          <a:off x="724449" y="980728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3.2._26_04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4 – Materiály a dekorace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technikami,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materiály, pomůckami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 aranžování,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5735" y="256292"/>
            <a:ext cx="3528392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5. Pauzovací</a:t>
            </a:r>
            <a:r>
              <a:rPr lang="en-US" sz="3200" dirty="0" smtClean="0"/>
              <a:t> </a:t>
            </a:r>
            <a:r>
              <a:rPr lang="en-US" sz="3200" dirty="0"/>
              <a:t>papír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905437"/>
            <a:ext cx="3928234" cy="52629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k přenášení kresby,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pro výrobu šablon,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poloprůsvitný, střední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měkkost,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hodný pro dekorační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tvorbu.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g</a:t>
            </a:r>
            <a:r>
              <a:rPr lang="cs-CZ" sz="2800" dirty="0" smtClean="0">
                <a:solidFill>
                  <a:srgbClr val="FFFF00"/>
                </a:solidFill>
              </a:rPr>
              <a:t>rafit tužky je na něm mírně sprašný,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d</a:t>
            </a:r>
            <a:r>
              <a:rPr lang="cs-CZ" sz="2800" dirty="0" smtClean="0">
                <a:solidFill>
                  <a:srgbClr val="FFFF00"/>
                </a:solidFill>
              </a:rPr>
              <a:t>odáván v arších,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j</a:t>
            </a:r>
            <a:r>
              <a:rPr lang="cs-CZ" sz="2800" dirty="0" smtClean="0">
                <a:solidFill>
                  <a:srgbClr val="FFFF00"/>
                </a:solidFill>
              </a:rPr>
              <a:t>eho výroba sahá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v historii až do dílen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renesance.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26098" y="241065"/>
            <a:ext cx="3978349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6. Celofán a staniol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37634" y="905437"/>
            <a:ext cx="4442209" cy="56938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d</a:t>
            </a:r>
            <a:r>
              <a:rPr lang="cs-CZ" sz="2800" dirty="0" smtClean="0">
                <a:solidFill>
                  <a:srgbClr val="FFFF00"/>
                </a:solidFill>
              </a:rPr>
              <a:t>okonalá průsvitnost,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elmi lehký – nízká gramáž, vyšší ceny,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b</a:t>
            </a:r>
            <a:r>
              <a:rPr lang="cs-CZ" sz="2800" dirty="0" smtClean="0">
                <a:solidFill>
                  <a:srgbClr val="FFFF00"/>
                </a:solidFill>
              </a:rPr>
              <a:t>ezbarvé i barevné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role šířky 1m, délky 10m,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nebo archy,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yužíván na balení dárkového zboží,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b</a:t>
            </a:r>
            <a:r>
              <a:rPr lang="cs-CZ" sz="2800" dirty="0" smtClean="0">
                <a:solidFill>
                  <a:srgbClr val="FFFF00"/>
                </a:solidFill>
              </a:rPr>
              <a:t>arevný i k výrobě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dekoračních prvků,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n</a:t>
            </a:r>
            <a:r>
              <a:rPr lang="cs-CZ" sz="2800" dirty="0" smtClean="0">
                <a:solidFill>
                  <a:srgbClr val="FFFF00"/>
                </a:solidFill>
              </a:rPr>
              <a:t>asvícený ve výloze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vytváří příjemné světelné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efekty (modrý, žlutý).</a:t>
            </a:r>
          </a:p>
        </p:txBody>
      </p:sp>
    </p:spTree>
    <p:extLst>
      <p:ext uri="{BB962C8B-B14F-4D97-AF65-F5344CB8AC3E}">
        <p14:creationId xmlns:p14="http://schemas.microsoft.com/office/powerpoint/2010/main" val="4997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  <p:bldP spid="12" grpId="0" animBg="1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 descr="C:\Users\Koděrová\Desktop\100KZ650a\nezařazeno\Fotografie2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5" y="188640"/>
            <a:ext cx="8352927" cy="62646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380312" y="587727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051" name="Picture 3" descr="C:\Users\Koděrová\Desktop\100KZ650a\nezařazeno\Fotografie2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01" y="1681095"/>
            <a:ext cx="6242050" cy="46815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532712" y="623952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06296" y="692696"/>
            <a:ext cx="464582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7. Lepenka, „vlnitý“</a:t>
            </a:r>
            <a:r>
              <a:rPr lang="en-US" sz="3200" dirty="0" smtClean="0"/>
              <a:t> </a:t>
            </a:r>
            <a:r>
              <a:rPr lang="en-US" sz="3200" dirty="0"/>
              <a:t>papír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02987" y="1530540"/>
            <a:ext cx="6840760" cy="44012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nízké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výrobn</a:t>
            </a:r>
            <a:r>
              <a:rPr lang="cs-CZ" sz="2800" dirty="0" smtClean="0">
                <a:solidFill>
                  <a:srgbClr val="FFFF00"/>
                </a:solidFill>
              </a:rPr>
              <a:t>í </a:t>
            </a:r>
            <a:r>
              <a:rPr lang="en-US" sz="2800" dirty="0" smtClean="0">
                <a:solidFill>
                  <a:srgbClr val="FFFF00"/>
                </a:solidFill>
              </a:rPr>
              <a:t>náklady</a:t>
            </a:r>
            <a:r>
              <a:rPr lang="cs-CZ" sz="2800" dirty="0" smtClean="0">
                <a:solidFill>
                  <a:srgbClr val="FFFF00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hmotě</a:t>
            </a:r>
            <a:r>
              <a:rPr lang="cs-CZ" sz="2800" dirty="0" smtClean="0">
                <a:solidFill>
                  <a:srgbClr val="FFFF00"/>
                </a:solidFill>
              </a:rPr>
              <a:t> bílý nebo nahnědlý</a:t>
            </a:r>
            <a:r>
              <a:rPr lang="en-US" sz="2800" dirty="0" smtClean="0">
                <a:solidFill>
                  <a:srgbClr val="FFFF00"/>
                </a:solidFill>
              </a:rPr>
              <a:t> papír</a:t>
            </a:r>
            <a:r>
              <a:rPr lang="cs-CZ" sz="2800" dirty="0" smtClean="0">
                <a:solidFill>
                  <a:srgbClr val="FFFF00"/>
                </a:solidFill>
              </a:rPr>
              <a:t>, různé hustoty ve hmotě,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Bývá dobarvován – pestré barvy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dodává se v arších š.70 – 100 cm,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š.100 – 150 cm.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j</a:t>
            </a:r>
            <a:r>
              <a:rPr lang="cs-CZ" sz="2800" dirty="0" smtClean="0">
                <a:solidFill>
                  <a:srgbClr val="FFFF00"/>
                </a:solidFill>
              </a:rPr>
              <a:t>e také řezaný na formáty A4, A3, A2, A1,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pro </a:t>
            </a:r>
            <a:r>
              <a:rPr lang="cs-CZ" sz="2800" dirty="0" smtClean="0">
                <a:solidFill>
                  <a:srgbClr val="00B0F0"/>
                </a:solidFill>
              </a:rPr>
              <a:t>kresbu</a:t>
            </a:r>
            <a:r>
              <a:rPr lang="cs-CZ" sz="2800" dirty="0" smtClean="0">
                <a:solidFill>
                  <a:srgbClr val="FFFF00"/>
                </a:solidFill>
              </a:rPr>
              <a:t>, </a:t>
            </a:r>
            <a:r>
              <a:rPr lang="cs-CZ" sz="2800" dirty="0" smtClean="0">
                <a:solidFill>
                  <a:srgbClr val="00B0F0"/>
                </a:solidFill>
              </a:rPr>
              <a:t>malbu</a:t>
            </a:r>
            <a:r>
              <a:rPr lang="cs-CZ" sz="2800" dirty="0" smtClean="0">
                <a:solidFill>
                  <a:srgbClr val="FFFF00"/>
                </a:solidFill>
              </a:rPr>
              <a:t>, </a:t>
            </a:r>
            <a:r>
              <a:rPr lang="cs-CZ" sz="2800" dirty="0" smtClean="0">
                <a:solidFill>
                  <a:srgbClr val="00B0F0"/>
                </a:solidFill>
              </a:rPr>
              <a:t>dekoraci,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elmi často využívaný materiál k dekoraci svým vzhledem i strukturou.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Koděrová\Desktop\100KZ650a\nezařazeno\Fotografie29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9" y="265359"/>
            <a:ext cx="8352927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4591" y="508030"/>
            <a:ext cx="179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Lepenka dvoubarevná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574693" y="6116411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791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build="p" animBg="1"/>
      <p:bldP spid="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94201" y="1700808"/>
            <a:ext cx="64807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Vyrob (pomocí nástrojů) z lepenky trojrozměrnou dekoraci:</a:t>
            </a:r>
          </a:p>
          <a:p>
            <a:r>
              <a:rPr lang="cs-CZ" sz="2400" b="1" dirty="0" smtClean="0">
                <a:solidFill>
                  <a:srgbClr val="00B0F0"/>
                </a:solidFill>
              </a:rPr>
              <a:t>      ozdobný rámeček na fotky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10325" y="3068960"/>
            <a:ext cx="424847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Vyrob z lepenkového papíru dva ozdobné rámečky na fotky ( A5, A4).</a:t>
            </a:r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Použij i barevný vlnitý papír, který dotvoř malovanými ozdobnými prvky, nebo jednoduchým textem.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Téma rámečku si zvol podle své fantazie včetně barev.</a:t>
            </a:r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6339752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smtClean="0">
                <a:solidFill>
                  <a:schemeClr val="bg1"/>
                </a:solidFill>
                <a:latin typeface="Adobe Garamond Pro Bold" pitchFamily="18" charset="-18"/>
              </a:rPr>
              <a:t>Použitá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6339752" cy="781752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2000-2014</a:t>
            </a:r>
          </a:p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SZALAY, Julius. </a:t>
            </a:r>
            <a:r>
              <a:rPr lang="cs-CZ" sz="1400" b="1" i="1" dirty="0" smtClean="0"/>
              <a:t>Aranžování</a:t>
            </a:r>
            <a:r>
              <a:rPr lang="cs-CZ" sz="1400" b="1" dirty="0" smtClean="0"/>
              <a:t>. Praha: SPN, 1983,</a:t>
            </a:r>
            <a:r>
              <a:rPr lang="cs-CZ" sz="1400" dirty="0" smtClean="0"/>
              <a:t> </a:t>
            </a:r>
            <a:r>
              <a:rPr lang="cs-CZ" sz="1400" b="1" dirty="0" smtClean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(Zuzana Koděrová)souhlasí s jejich zveřejněním na Metodickém portálu.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63688" y="1941398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4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3607" y="3068960"/>
            <a:ext cx="741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  <a:latin typeface="Tempus Sans ITC" pitchFamily="82" charset="0"/>
              </a:rPr>
              <a:t>Materiály a dekorace 1</a:t>
            </a:r>
            <a:endParaRPr lang="cs-CZ" sz="6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27326" y="915625"/>
            <a:ext cx="5616624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 Základní aranžérské materiály: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186" y="1708659"/>
            <a:ext cx="6336704" cy="4067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699792" y="2144947"/>
            <a:ext cx="3615797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papírové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dřevěné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kovové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skleněné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plastické hmoty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přírodní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dekorační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/>
              <a:t>o</a:t>
            </a:r>
            <a:r>
              <a:rPr lang="cs-CZ" sz="2400" b="1" dirty="0" smtClean="0"/>
              <a:t>statní, novodobé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11759" y="5191935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227168"/>
            <a:ext cx="8552212" cy="6431200"/>
          </a:xfrm>
          <a:prstGeom prst="rect">
            <a:avLst/>
          </a:prstGeom>
          <a:solidFill>
            <a:srgbClr val="7030A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 descr="C:\Users\Koděrová\Desktop\dum pracovní\AR\Video174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27" y="329038"/>
            <a:ext cx="6264696" cy="63395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1"/>
          <p:cNvSpPr/>
          <p:nvPr/>
        </p:nvSpPr>
        <p:spPr>
          <a:xfrm>
            <a:off x="2907615" y="329038"/>
            <a:ext cx="2880320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002060"/>
                </a:solidFill>
                <a:latin typeface="Tempus Sans ITC" pitchFamily="82" charset="0"/>
              </a:rPr>
              <a:t>Papír</a:t>
            </a:r>
            <a:endParaRPr lang="cs-CZ" sz="6000" b="1" dirty="0">
              <a:solidFill>
                <a:srgbClr val="002060"/>
              </a:solidFill>
              <a:latin typeface="Tempus Sans ITC" pitchFamily="8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0504" y="3067484"/>
            <a:ext cx="8705516" cy="3293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Egypťané</a:t>
            </a:r>
            <a:r>
              <a:rPr lang="cs-CZ" sz="2000" b="1" dirty="0"/>
              <a:t> vyráběli tzv. papyrus  (400 let př.n.l.)      </a:t>
            </a:r>
            <a:r>
              <a:rPr lang="cs-CZ" sz="2000" b="1" dirty="0" smtClean="0"/>
              <a:t>mlácením</a:t>
            </a:r>
            <a:r>
              <a:rPr lang="cs-CZ" sz="2000" b="1" dirty="0"/>
              <a:t> rákosu (šáchoru 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papírodárného</a:t>
            </a:r>
            <a:r>
              <a:rPr lang="cs-CZ" sz="2000" b="1" dirty="0"/>
              <a:t>). 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Dnešní</a:t>
            </a:r>
            <a:r>
              <a:rPr lang="cs-CZ" sz="2000" b="1" dirty="0"/>
              <a:t> název  papír pochází od slova </a:t>
            </a:r>
            <a:r>
              <a:rPr lang="cs-CZ" sz="2400" b="1" dirty="0">
                <a:solidFill>
                  <a:srgbClr val="0070C0"/>
                </a:solidFill>
              </a:rPr>
              <a:t>papyrus</a:t>
            </a:r>
            <a:r>
              <a:rPr lang="cs-CZ" sz="2000" b="1" dirty="0"/>
              <a:t> (v překladu: "patřící králi").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Při výrobě </a:t>
            </a:r>
            <a:r>
              <a:rPr lang="cs-CZ" sz="2000" b="1" dirty="0" smtClean="0"/>
              <a:t>papyru</a:t>
            </a:r>
            <a:r>
              <a:rPr lang="cs-CZ" sz="2000" b="1" dirty="0"/>
              <a:t> se postupovalo tak, že </a:t>
            </a:r>
            <a:r>
              <a:rPr lang="cs-CZ" sz="2000" b="1" dirty="0" smtClean="0"/>
              <a:t>stébla šáchoru</a:t>
            </a:r>
            <a:r>
              <a:rPr lang="cs-CZ" sz="2000" b="1" dirty="0"/>
              <a:t> se  odstranila 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od</a:t>
            </a:r>
            <a:r>
              <a:rPr lang="cs-CZ" sz="2000" b="1" dirty="0"/>
              <a:t> zelené vrstvy, aby zůstala jen bílá dřeň, která se  rozřezala na plátky. 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Ty</a:t>
            </a:r>
            <a:r>
              <a:rPr lang="cs-CZ" sz="2000" b="1" dirty="0"/>
              <a:t> </a:t>
            </a:r>
            <a:r>
              <a:rPr lang="cs-CZ" sz="2000" b="1" dirty="0" smtClean="0"/>
              <a:t>se namáčely</a:t>
            </a:r>
            <a:r>
              <a:rPr lang="cs-CZ" sz="2000" b="1" dirty="0"/>
              <a:t> ve vodě, poté se  </a:t>
            </a:r>
            <a:r>
              <a:rPr lang="cs-CZ" sz="2000" b="1" dirty="0" smtClean="0"/>
              <a:t>naklepávaly paličkou</a:t>
            </a:r>
            <a:r>
              <a:rPr lang="cs-CZ" sz="2000" b="1" dirty="0"/>
              <a:t> a válely válečkem. 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Uválené</a:t>
            </a:r>
            <a:r>
              <a:rPr lang="cs-CZ" sz="2000" b="1" dirty="0"/>
              <a:t> plochy </a:t>
            </a:r>
            <a:r>
              <a:rPr lang="cs-CZ" sz="2000" b="1" dirty="0" smtClean="0"/>
              <a:t>papyru</a:t>
            </a:r>
            <a:r>
              <a:rPr lang="cs-CZ" sz="2000" b="1" dirty="0"/>
              <a:t> se skládaly po vrstvách </a:t>
            </a:r>
            <a:r>
              <a:rPr lang="cs-CZ" sz="2000" b="1" dirty="0" smtClean="0"/>
              <a:t>na sebe</a:t>
            </a:r>
            <a:r>
              <a:rPr lang="cs-CZ" sz="2000" b="1" dirty="0"/>
              <a:t> </a:t>
            </a:r>
            <a:r>
              <a:rPr lang="cs-CZ" sz="2000" b="1" dirty="0" smtClean="0"/>
              <a:t>a</a:t>
            </a:r>
            <a:r>
              <a:rPr lang="cs-CZ" sz="2000" b="1" dirty="0"/>
              <a:t> lisovaly. 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Vzniklé</a:t>
            </a:r>
            <a:r>
              <a:rPr lang="cs-CZ" sz="2000" b="1" dirty="0"/>
              <a:t>  listy papyru se slepovaly za sebou škrobovou kaší.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Papyrus se používal až do roku 1100 po Kr.. 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Pak</a:t>
            </a:r>
            <a:r>
              <a:rPr lang="cs-CZ" sz="2000" b="1" dirty="0"/>
              <a:t> jej nahradil  </a:t>
            </a:r>
            <a:r>
              <a:rPr lang="cs-CZ" sz="2400" b="1" dirty="0">
                <a:solidFill>
                  <a:srgbClr val="0070C0"/>
                </a:solidFill>
              </a:rPr>
              <a:t>pergamen</a:t>
            </a:r>
            <a:r>
              <a:rPr lang="cs-CZ" sz="2000" b="1" dirty="0"/>
              <a:t>.         </a:t>
            </a:r>
            <a:endParaRPr lang="cs-CZ" sz="2000" b="1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2456133" y="1820161"/>
            <a:ext cx="3600401" cy="523220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Historie výroby papíru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11489" y="404664"/>
            <a:ext cx="8558703" cy="60376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30340" y="3789040"/>
            <a:ext cx="690093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První papír byl vyroben r. 105 n.l. ve starověké Číně </a:t>
            </a:r>
            <a:r>
              <a:rPr lang="cs-CZ" sz="2000" b="1" dirty="0" smtClean="0"/>
              <a:t>ze</a:t>
            </a:r>
            <a:r>
              <a:rPr lang="cs-CZ" sz="2000" b="1" dirty="0"/>
              <a:t> </a:t>
            </a:r>
            <a:r>
              <a:rPr lang="cs-CZ" sz="2000" b="1" dirty="0" smtClean="0"/>
              <a:t>směsikonopných</a:t>
            </a:r>
            <a:r>
              <a:rPr lang="cs-CZ" sz="2000" b="1" dirty="0"/>
              <a:t> vláken, lýka moruše, kůry,  rybářských sítí 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a</a:t>
            </a:r>
            <a:r>
              <a:rPr lang="cs-CZ" sz="2000" b="1" dirty="0"/>
              <a:t> starých hadrů.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První</a:t>
            </a:r>
            <a:r>
              <a:rPr lang="cs-CZ" sz="2000" b="1" dirty="0"/>
              <a:t> papírna v českých zemích byla založena Karlem IV. </a:t>
            </a:r>
            <a:endParaRPr lang="cs-CZ" sz="2000" b="1" dirty="0" smtClean="0"/>
          </a:p>
          <a:p>
            <a:r>
              <a:rPr lang="cs-CZ" sz="2000" b="1" dirty="0"/>
              <a:t> </a:t>
            </a:r>
            <a:r>
              <a:rPr lang="cs-CZ" sz="2000" b="1" dirty="0" smtClean="0"/>
              <a:t>     roku</a:t>
            </a:r>
            <a:r>
              <a:rPr lang="cs-CZ" sz="2000" b="1" dirty="0"/>
              <a:t> 1370  v Chebu. Její provoz zajišťovali italští řemeslníci.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Do r. 1850 se papír vyráběl z vlněných hadrů.        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Hadry posléze nahradila dřevná kaše.         </a:t>
            </a:r>
            <a:endParaRPr lang="cs-CZ" sz="2000" b="1" dirty="0" smtClean="0"/>
          </a:p>
        </p:txBody>
      </p:sp>
      <p:pic>
        <p:nvPicPr>
          <p:cNvPr id="3074" name="Picture 2" descr="C:\Users\Koděrová\Desktop\záloha\egypt výstava\Fotografie209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82" y="683479"/>
            <a:ext cx="398145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177249" y="3421056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11489" y="404664"/>
            <a:ext cx="8558703" cy="60376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1489" y="5953858"/>
            <a:ext cx="8558703" cy="46166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Papír z výrobny vychází buď v rolích nebo je už rozřezaný </a:t>
            </a:r>
            <a:r>
              <a:rPr lang="cs-CZ" sz="2400" b="1" dirty="0" smtClean="0">
                <a:solidFill>
                  <a:srgbClr val="7030A0"/>
                </a:solidFill>
              </a:rPr>
              <a:t>na</a:t>
            </a:r>
            <a:r>
              <a:rPr lang="cs-CZ" sz="2400" b="1" dirty="0">
                <a:solidFill>
                  <a:srgbClr val="7030A0"/>
                </a:solidFill>
              </a:rPr>
              <a:t> archy. </a:t>
            </a:r>
          </a:p>
        </p:txBody>
      </p:sp>
      <p:pic>
        <p:nvPicPr>
          <p:cNvPr id="1026" name="Picture 2" descr="C:\Users\Koděrová\Desktop\dum pracovní\AR\leden-únor2008 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6" y="995403"/>
            <a:ext cx="7253968" cy="5075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11489" y="376002"/>
            <a:ext cx="4672498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DNEŠNÍ</a:t>
            </a:r>
            <a:r>
              <a:rPr lang="cs-CZ" sz="3200" b="1" dirty="0">
                <a:solidFill>
                  <a:srgbClr val="0070C0"/>
                </a:solidFill>
              </a:rPr>
              <a:t> VÝROBA PAPÍRU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Vyrábíme</a:t>
            </a:r>
            <a:r>
              <a:rPr lang="cs-CZ" sz="2800" b="1" dirty="0">
                <a:solidFill>
                  <a:srgbClr val="00B050"/>
                </a:solidFill>
              </a:rPr>
              <a:t> různé druhy </a:t>
            </a:r>
            <a:r>
              <a:rPr lang="cs-CZ" sz="2800" b="1" dirty="0" smtClean="0">
                <a:solidFill>
                  <a:srgbClr val="00B050"/>
                </a:solidFill>
              </a:rPr>
              <a:t>papíru: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Voskovaný,</a:t>
            </a:r>
            <a:r>
              <a:rPr lang="cs-CZ" sz="2000" b="1" dirty="0"/>
              <a:t>  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k</a:t>
            </a:r>
            <a:r>
              <a:rPr lang="cs-CZ" sz="2000" b="1" dirty="0" smtClean="0"/>
              <a:t>řídový,</a:t>
            </a:r>
            <a:r>
              <a:rPr lang="cs-CZ" sz="2000" b="1" dirty="0"/>
              <a:t>  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filtrační,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dekorační,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dopisní,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obalový,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účelový</a:t>
            </a:r>
            <a:r>
              <a:rPr lang="cs-CZ" sz="2000" b="1" dirty="0"/>
              <a:t> (drogistické zboží</a:t>
            </a:r>
            <a:r>
              <a:rPr lang="cs-CZ" sz="2000" b="1" dirty="0" smtClean="0"/>
              <a:t>).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6588224" y="141277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2">
                    <a:lumMod val="25000"/>
                  </a:schemeClr>
                </a:solidFill>
              </a:rPr>
              <a:t>©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c.zuk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141097" y="37239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</a:rPr>
              <a:t>©</a:t>
            </a:r>
            <a:r>
              <a:rPr lang="cs-CZ" dirty="0" smtClean="0">
                <a:solidFill>
                  <a:srgbClr val="FFFF00"/>
                </a:solidFill>
              </a:rPr>
              <a:t>c.zuk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34768" y="5373216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Koděrová\Desktop\dum pracovní\AR\Fotografie292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2" y="412018"/>
            <a:ext cx="3548063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165027" y="165899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0" grpId="0"/>
      <p:bldP spid="12" grpId="0" animBg="1"/>
      <p:bldP spid="1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548679"/>
            <a:ext cx="4464496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 </a:t>
            </a:r>
            <a:r>
              <a:rPr lang="en-US" sz="3200" dirty="0" smtClean="0"/>
              <a:t>Běžné</a:t>
            </a:r>
            <a:r>
              <a:rPr lang="cs-CZ" sz="3200" dirty="0" smtClean="0"/>
              <a:t> </a:t>
            </a:r>
            <a:r>
              <a:rPr lang="en-US" sz="3200" dirty="0" smtClean="0"/>
              <a:t>tiskové</a:t>
            </a:r>
            <a:r>
              <a:rPr lang="cs-CZ" sz="3200" dirty="0" smtClean="0"/>
              <a:t> </a:t>
            </a:r>
            <a:r>
              <a:rPr lang="en-US" sz="3200" dirty="0" smtClean="0"/>
              <a:t>papíry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3219" y="1340768"/>
            <a:ext cx="4968552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nízké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výrobn</a:t>
            </a:r>
            <a:r>
              <a:rPr lang="cs-CZ" sz="2800" dirty="0" smtClean="0">
                <a:solidFill>
                  <a:srgbClr val="FFFF00"/>
                </a:solidFill>
              </a:rPr>
              <a:t>í </a:t>
            </a:r>
            <a:r>
              <a:rPr lang="en-US" sz="2800" dirty="0" smtClean="0">
                <a:solidFill>
                  <a:srgbClr val="FFFF00"/>
                </a:solidFill>
              </a:rPr>
              <a:t>náklady</a:t>
            </a:r>
            <a:r>
              <a:rPr lang="cs-CZ" sz="2800" dirty="0" smtClean="0">
                <a:solidFill>
                  <a:srgbClr val="FFFF00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hmotě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probarvené </a:t>
            </a:r>
            <a:r>
              <a:rPr lang="en-US" sz="2800" dirty="0">
                <a:solidFill>
                  <a:srgbClr val="FFFF00"/>
                </a:solidFill>
              </a:rPr>
              <a:t>papíry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0796" y="3032335"/>
            <a:ext cx="4464496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2</a:t>
            </a:r>
            <a:r>
              <a:rPr lang="cs-CZ" sz="3200" dirty="0" smtClean="0"/>
              <a:t>. </a:t>
            </a:r>
            <a:r>
              <a:rPr lang="cs-CZ" sz="3200" dirty="0"/>
              <a:t>T</a:t>
            </a:r>
            <a:r>
              <a:rPr lang="en-US" sz="3200" dirty="0" smtClean="0"/>
              <a:t>ransparentní </a:t>
            </a:r>
            <a:r>
              <a:rPr lang="en-US" sz="3200" dirty="0"/>
              <a:t>papír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0796" y="3793064"/>
            <a:ext cx="8059635" cy="22467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 úpravou, která napodobuje kůži slona </a:t>
            </a:r>
            <a:endParaRPr lang="cs-CZ" sz="2800" dirty="0" smtClean="0">
              <a:solidFill>
                <a:srgbClr val="FFFF00"/>
              </a:solidFill>
            </a:endParaRP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</a:t>
            </a:r>
            <a:r>
              <a:rPr lang="en-US" sz="2800" dirty="0" smtClean="0">
                <a:solidFill>
                  <a:srgbClr val="FFFF00"/>
                </a:solidFill>
              </a:rPr>
              <a:t>nebo </a:t>
            </a:r>
            <a:r>
              <a:rPr lang="en-US" sz="2800" b="1" dirty="0" smtClean="0">
                <a:solidFill>
                  <a:srgbClr val="0070C0"/>
                </a:solidFill>
              </a:rPr>
              <a:t>pergamen</a:t>
            </a:r>
            <a:r>
              <a:rPr lang="cs-CZ" sz="2800" dirty="0" smtClean="0">
                <a:solidFill>
                  <a:srgbClr val="FFFF00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nabízen</a:t>
            </a:r>
            <a:r>
              <a:rPr lang="cs-CZ" sz="2800" dirty="0" smtClean="0">
                <a:solidFill>
                  <a:srgbClr val="FFFF00"/>
                </a:solidFill>
              </a:rPr>
              <a:t>ý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v širší barevné škále, </a:t>
            </a:r>
            <a:endParaRPr lang="cs-CZ" sz="2800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v </a:t>
            </a:r>
            <a:r>
              <a:rPr lang="en-US" sz="2800" dirty="0">
                <a:solidFill>
                  <a:srgbClr val="FFFF00"/>
                </a:solidFill>
              </a:rPr>
              <a:t>poměrně sytých </a:t>
            </a:r>
            <a:r>
              <a:rPr lang="en-US" sz="2800" dirty="0" smtClean="0">
                <a:solidFill>
                  <a:srgbClr val="FFFF00"/>
                </a:solidFill>
              </a:rPr>
              <a:t>odstínech</a:t>
            </a:r>
            <a:endParaRPr lang="cs-CZ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se dodává v plošné hmotnosti 115 g/m</a:t>
            </a:r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11489" y="404664"/>
            <a:ext cx="8558703" cy="60376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1029727"/>
            <a:ext cx="2729503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3. Balící</a:t>
            </a:r>
            <a:r>
              <a:rPr lang="en-US" sz="3200" dirty="0" smtClean="0"/>
              <a:t> </a:t>
            </a:r>
            <a:r>
              <a:rPr lang="en-US" sz="3200" dirty="0"/>
              <a:t>papír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pic>
        <p:nvPicPr>
          <p:cNvPr id="2050" name="Picture 2" descr="C:\Users\Koděrová\Desktop\dum pracovní\ODK\Novohradské H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39" y="76718"/>
            <a:ext cx="4826226" cy="64533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11489" y="1988840"/>
            <a:ext cx="5692957" cy="35394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nízké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výrobn</a:t>
            </a:r>
            <a:r>
              <a:rPr lang="cs-CZ" sz="2800" dirty="0" smtClean="0">
                <a:solidFill>
                  <a:srgbClr val="FFFF00"/>
                </a:solidFill>
              </a:rPr>
              <a:t>í </a:t>
            </a:r>
            <a:r>
              <a:rPr lang="en-US" sz="2800" dirty="0" smtClean="0">
                <a:solidFill>
                  <a:srgbClr val="FFFF00"/>
                </a:solidFill>
              </a:rPr>
              <a:t>náklady</a:t>
            </a:r>
            <a:r>
              <a:rPr lang="cs-CZ" sz="2800" dirty="0" smtClean="0">
                <a:solidFill>
                  <a:srgbClr val="FFFF00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hmotě</a:t>
            </a:r>
            <a:r>
              <a:rPr lang="cs-CZ" sz="2800" dirty="0" smtClean="0">
                <a:solidFill>
                  <a:srgbClr val="FFFF00"/>
                </a:solidFill>
              </a:rPr>
              <a:t> šedý, nahnědlý</a:t>
            </a:r>
            <a:r>
              <a:rPr lang="en-US" sz="2800" dirty="0" smtClean="0">
                <a:solidFill>
                  <a:srgbClr val="FFFF00"/>
                </a:solidFill>
              </a:rPr>
              <a:t> papír</a:t>
            </a:r>
            <a:r>
              <a:rPr lang="cs-CZ" sz="2800" dirty="0" smtClean="0">
                <a:solidFill>
                  <a:srgbClr val="FFFF00"/>
                </a:solidFill>
              </a:rPr>
              <a:t>, lesklý, nebo hrubý,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dodává se v rolích š.50 – 150 cm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j</a:t>
            </a:r>
            <a:r>
              <a:rPr lang="cs-CZ" sz="2800" dirty="0" smtClean="0">
                <a:solidFill>
                  <a:srgbClr val="FFFF00"/>
                </a:solidFill>
              </a:rPr>
              <a:t>e také řezaný na formáty A2, A1,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pro </a:t>
            </a:r>
            <a:r>
              <a:rPr lang="cs-CZ" sz="2800" dirty="0" smtClean="0">
                <a:solidFill>
                  <a:srgbClr val="00B0F0"/>
                </a:solidFill>
              </a:rPr>
              <a:t>kresbu</a:t>
            </a:r>
            <a:r>
              <a:rPr lang="cs-CZ" sz="2800" dirty="0" smtClean="0">
                <a:solidFill>
                  <a:srgbClr val="FFFF00"/>
                </a:solidFill>
              </a:rPr>
              <a:t>, přenos kresby,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k </a:t>
            </a:r>
            <a:r>
              <a:rPr lang="cs-CZ" sz="2800" dirty="0" smtClean="0">
                <a:solidFill>
                  <a:srgbClr val="00B0F0"/>
                </a:solidFill>
              </a:rPr>
              <a:t>tapetování,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levnější materiál.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291187" y="5219327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 smtClean="0"/>
              <a:t> ©c.zuk</a:t>
            </a:r>
            <a:endParaRPr lang="cs-CZ" sz="1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69782" y="5527407"/>
            <a:ext cx="96330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7984" y="548680"/>
            <a:ext cx="259228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Kresba na balícím papíře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35954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 descr="C:\Users\Koděrová\Desktop\100KZ650a\8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5544617" cy="64134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06296" y="692696"/>
            <a:ext cx="3528392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4. Kladívkový</a:t>
            </a:r>
            <a:r>
              <a:rPr lang="en-US" sz="3200" dirty="0" smtClean="0"/>
              <a:t> </a:t>
            </a:r>
            <a:r>
              <a:rPr lang="en-US" sz="3200" dirty="0"/>
              <a:t>papír</a:t>
            </a:r>
            <a:r>
              <a:rPr lang="en-US" sz="3200" b="1" dirty="0" smtClean="0"/>
              <a:t> 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5576" y="5661248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30651" y="1930961"/>
            <a:ext cx="5692957" cy="39703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r</a:t>
            </a:r>
            <a:r>
              <a:rPr lang="cs-CZ" sz="2800" dirty="0" smtClean="0">
                <a:solidFill>
                  <a:srgbClr val="FFFF00"/>
                </a:solidFill>
              </a:rPr>
              <a:t>ýsovací papír,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d</a:t>
            </a:r>
            <a:r>
              <a:rPr lang="cs-CZ" sz="2800" dirty="0" smtClean="0">
                <a:solidFill>
                  <a:srgbClr val="FFFF00"/>
                </a:solidFill>
              </a:rPr>
              <a:t>odáván v arších formátů A1, A2,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A3, A4,</a:t>
            </a:r>
            <a:endParaRPr lang="cs-CZ" sz="2800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výrobn</a:t>
            </a:r>
            <a:r>
              <a:rPr lang="cs-CZ" sz="2800" dirty="0" smtClean="0">
                <a:solidFill>
                  <a:srgbClr val="FFFF00"/>
                </a:solidFill>
              </a:rPr>
              <a:t>í </a:t>
            </a:r>
            <a:r>
              <a:rPr lang="en-US" sz="2800" dirty="0" smtClean="0">
                <a:solidFill>
                  <a:srgbClr val="FFFF00"/>
                </a:solidFill>
              </a:rPr>
              <a:t>náklady</a:t>
            </a:r>
            <a:r>
              <a:rPr lang="cs-CZ" sz="2800" dirty="0" smtClean="0">
                <a:solidFill>
                  <a:srgbClr val="FFFF00"/>
                </a:solidFill>
              </a:rPr>
              <a:t> vyšší,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</a:t>
            </a:r>
            <a:r>
              <a:rPr lang="en-US" sz="2800" dirty="0" smtClean="0">
                <a:solidFill>
                  <a:srgbClr val="FFFF00"/>
                </a:solidFill>
              </a:rPr>
              <a:t>e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hmotě</a:t>
            </a:r>
            <a:r>
              <a:rPr lang="cs-CZ" sz="2800" dirty="0" smtClean="0">
                <a:solidFill>
                  <a:srgbClr val="FFFF00"/>
                </a:solidFill>
              </a:rPr>
              <a:t> bílý, lehce našedlý,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oboustranně hladký</a:t>
            </a:r>
            <a:r>
              <a:rPr lang="en-US" sz="2800" dirty="0" smtClean="0">
                <a:solidFill>
                  <a:srgbClr val="FFFF00"/>
                </a:solidFill>
              </a:rPr>
              <a:t> papír</a:t>
            </a:r>
            <a:r>
              <a:rPr lang="cs-CZ" sz="2800" dirty="0" smtClean="0">
                <a:solidFill>
                  <a:srgbClr val="FFFF00"/>
                </a:solidFill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lesklý, nebo téměř nepatrně zrnitý,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oužívá se na cenovky, popisky, poutače, šablony, apod.</a:t>
            </a:r>
          </a:p>
        </p:txBody>
      </p:sp>
    </p:spTree>
    <p:extLst>
      <p:ext uri="{BB962C8B-B14F-4D97-AF65-F5344CB8AC3E}">
        <p14:creationId xmlns:p14="http://schemas.microsoft.com/office/powerpoint/2010/main" val="42591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714</Words>
  <Application>Microsoft Office PowerPoint</Application>
  <PresentationFormat>Předvádění na obrazovce 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41</cp:revision>
  <dcterms:created xsi:type="dcterms:W3CDTF">2014-05-03T20:14:28Z</dcterms:created>
  <dcterms:modified xsi:type="dcterms:W3CDTF">2014-05-07T07:56:18Z</dcterms:modified>
</cp:coreProperties>
</file>