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18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68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1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87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34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0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0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9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4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95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520F9-7FFA-4C2D-B780-414D263227F1}" type="datetimeFigureOut">
              <a:rPr lang="cs-CZ" smtClean="0"/>
              <a:t>6. 5. 2014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0953-9C0B-4E52-94AD-93279F408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57998"/>
              </p:ext>
            </p:extLst>
          </p:nvPr>
        </p:nvGraphicFramePr>
        <p:xfrm>
          <a:off x="767365" y="776480"/>
          <a:ext cx="7694121" cy="3445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09"/>
                <a:gridCol w="1865969"/>
                <a:gridCol w="818785"/>
                <a:gridCol w="237017"/>
                <a:gridCol w="128978"/>
                <a:gridCol w="991161"/>
                <a:gridCol w="1055801"/>
                <a:gridCol w="1055801"/>
              </a:tblGrid>
              <a:tr h="10293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Obchodní akademie a Střední odborná škola, gen. F. Fajtla, Louny,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</a:rPr>
                        <a:t>p.o.</a:t>
                      </a:r>
                      <a:r>
                        <a:rPr lang="cs-CZ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380, Louny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CZ.1.07/1.5.00/34.0052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5A26B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sady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5A2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3.2_26_03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B5A26B"/>
                    </a:solidFill>
                  </a:tcPr>
                </a:tc>
              </a:tr>
              <a:tr h="23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smtClean="0">
                          <a:effectLst/>
                          <a:latin typeface="+mn-lt"/>
                        </a:rPr>
                        <a:t>Aranžování 3 - Vznik </a:t>
                      </a:r>
                      <a:r>
                        <a:rPr lang="cs-CZ" sz="1100" dirty="0" smtClean="0">
                          <a:effectLst/>
                          <a:latin typeface="+mn-lt"/>
                        </a:rPr>
                        <a:t>a vývoj výkladních skříní 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Aranžování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7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19.</a:t>
                      </a:r>
                      <a:r>
                        <a:rPr lang="cs-CZ" sz="1100" baseline="0" dirty="0" smtClean="0">
                          <a:effectLst/>
                          <a:latin typeface="Calibri"/>
                        </a:rPr>
                        <a:t> 9. 2013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Ročník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B5A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významem výkladních skříní, jejich vývojem a s dnešním </a:t>
                      </a: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designem dekoratérství</a:t>
                      </a:r>
                      <a:endParaRPr kumimoji="0" 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0582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3" y="868123"/>
            <a:ext cx="3239241" cy="8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09" y="868123"/>
            <a:ext cx="805474" cy="8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83568" y="4797152"/>
            <a:ext cx="7804343" cy="7386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       „</a:t>
            </a:r>
            <a:r>
              <a:rPr lang="cs-CZ" sz="1400" b="1" i="1" dirty="0"/>
              <a:t>Autorem materiálu a všech jeho částí, není-li uvedeno jinak, je </a:t>
            </a:r>
            <a:r>
              <a:rPr lang="cs-CZ" sz="1400" b="1" i="1" dirty="0" smtClean="0"/>
              <a:t>Zuzana Koděrová. </a:t>
            </a:r>
            <a:r>
              <a:rPr lang="cs-CZ" sz="1400" b="1" i="1" dirty="0"/>
              <a:t>Dostupné </a:t>
            </a:r>
            <a:endParaRPr lang="cs-CZ" sz="1400" b="1" i="1" dirty="0" smtClean="0"/>
          </a:p>
          <a:p>
            <a:r>
              <a:rPr lang="cs-CZ" sz="1400" b="1" i="1" dirty="0" smtClean="0"/>
              <a:t>       z </a:t>
            </a:r>
            <a:r>
              <a:rPr lang="cs-CZ" sz="1400" b="1" i="1" dirty="0"/>
              <a:t>Metodického portálu www.rvp.cz, ISSN: 1802-4785. Provozuje Národní ústav pro vzdělávání, </a:t>
            </a:r>
            <a:endParaRPr lang="cs-CZ" sz="1400" b="1" i="1" dirty="0" smtClean="0"/>
          </a:p>
          <a:p>
            <a:r>
              <a:rPr lang="cs-CZ" sz="1400" b="1" i="1" dirty="0" smtClean="0"/>
              <a:t>       školské </a:t>
            </a:r>
            <a:r>
              <a:rPr lang="cs-CZ" sz="1400" b="1" i="1" dirty="0"/>
              <a:t>poradenské zařízení a zařízení pro další vzdělávání pedagogických pracovníků (NÚV).“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2065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 rot="10800000" flipV="1">
            <a:off x="8061532" y="710504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10800000" flipV="1">
            <a:off x="4067470" y="631461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10800000" flipV="1">
            <a:off x="7885705" y="6530895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Koděrová\Desktop\dum pracovní\AR\101_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2" y="819008"/>
            <a:ext cx="4435354" cy="59027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děrová\Desktop\dum pracovní\AR\101_008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50" y="494189"/>
            <a:ext cx="4424170" cy="63373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oděrová\Desktop\dum pracovní\AR\x 6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1406"/>
            <a:ext cx="8788524" cy="6204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 rot="10800000" flipV="1">
            <a:off x="6394222" y="6453109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12687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lice v USA – stát Utah – město Moab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9769" y="187463"/>
            <a:ext cx="465829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  Každý si najde něco pro </a:t>
            </a:r>
            <a:r>
              <a:rPr lang="cs-CZ" sz="2400" b="1" dirty="0" smtClean="0"/>
              <a:t>sebe.</a:t>
            </a:r>
            <a:endParaRPr lang="cs-CZ" sz="2400" b="1" dirty="0" smtClean="0"/>
          </a:p>
          <a:p>
            <a:r>
              <a:rPr lang="cs-CZ" sz="2400" b="1" dirty="0" smtClean="0"/>
              <a:t>      </a:t>
            </a:r>
            <a:r>
              <a:rPr lang="cs-CZ" sz="2400" b="1" dirty="0" smtClean="0"/>
              <a:t>Aranžér </a:t>
            </a:r>
            <a:r>
              <a:rPr lang="cs-CZ" sz="2400" b="1" dirty="0" smtClean="0"/>
              <a:t>– námět ke své </a:t>
            </a:r>
            <a:r>
              <a:rPr lang="cs-CZ" sz="2400" b="1" dirty="0" smtClean="0"/>
              <a:t>práci.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87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0" grpId="0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22989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Pracovní list 1</a:t>
            </a:r>
            <a:endParaRPr lang="cs-CZ" sz="20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804774"/>
            <a:ext cx="8154813" cy="54325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1203" y="890039"/>
            <a:ext cx="78931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Vytvoř návrh výkladní skříně pro nábytek: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Pracuj na formát čtvrtky </a:t>
            </a:r>
            <a:r>
              <a:rPr lang="cs-CZ" dirty="0" smtClean="0"/>
              <a:t>A4.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Téma výlohy – „letní slevy 70 %“ (tento text umísti podle své fantazie</a:t>
            </a:r>
          </a:p>
          <a:p>
            <a:r>
              <a:rPr lang="cs-CZ" dirty="0"/>
              <a:t> </a:t>
            </a:r>
            <a:r>
              <a:rPr lang="cs-CZ" dirty="0" smtClean="0"/>
              <a:t>     na poutač, do prostoru výlohy, nebo podle tvého uvážení jinak – polepy skla</a:t>
            </a:r>
            <a:r>
              <a:rPr lang="cs-CZ" dirty="0" smtClean="0"/>
              <a:t>).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Text poutače i umístění ve výloze (může být i logem firmy): podle tvého nápadu, </a:t>
            </a:r>
            <a:r>
              <a:rPr lang="cs-CZ" dirty="0" smtClean="0"/>
              <a:t>kreativity.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Návrh v barevném provedení – technika volitelná (ne koláž</a:t>
            </a:r>
            <a:r>
              <a:rPr lang="cs-CZ" dirty="0" smtClean="0"/>
              <a:t>!).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Druh zboží ve </a:t>
            </a:r>
            <a:r>
              <a:rPr lang="cs-CZ" smtClean="0"/>
              <a:t>výloze </a:t>
            </a:r>
            <a:r>
              <a:rPr lang="cs-CZ" smtClean="0"/>
              <a:t>– volitelné.</a:t>
            </a:r>
            <a:endParaRPr lang="cs-CZ" dirty="0" smtClean="0"/>
          </a:p>
        </p:txBody>
      </p:sp>
      <p:pic>
        <p:nvPicPr>
          <p:cNvPr id="3074" name="Picture 2" descr="C:\Users\Koděrová\Desktop\dum pracovní\AR\Video1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85" y="2992539"/>
            <a:ext cx="4356818" cy="32676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08794" y="3602504"/>
            <a:ext cx="1692187" cy="376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 Příklad návrhu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 rot="10800000" flipV="1">
            <a:off x="8062006" y="6280458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4279234"/>
            <a:ext cx="2689874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Dbej na perspektivu, dodržuj pravidla pro tvorbu textu, udrž správné tvary a stopu písma – zde v ukázce mnoho chyb (nejvíce v textu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3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16624" y="3933056"/>
            <a:ext cx="5910749" cy="781752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smtClean="0">
                <a:latin typeface="Times New Roman" pitchFamily="18" charset="0"/>
                <a:cs typeface="Times New Roman" pitchFamily="18" charset="0"/>
              </a:rPr>
              <a:t>    2000-2014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31171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560246" y="1498117"/>
            <a:ext cx="7806218" cy="1446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800" b="1" dirty="0" smtClean="0">
                <a:solidFill>
                  <a:schemeClr val="accent6">
                    <a:lumMod val="50000"/>
                  </a:schemeClr>
                </a:solidFill>
                <a:latin typeface="Tempus Sans ITC" pitchFamily="82"/>
              </a:rPr>
              <a:t>  Aranžování  3</a:t>
            </a:r>
            <a:endParaRPr lang="cs-CZ" sz="8800" b="1" i="0" u="none" strike="noStrike" kern="1200" cap="none" spc="0" baseline="0" dirty="0">
              <a:solidFill>
                <a:schemeClr val="accent6">
                  <a:lumMod val="50000"/>
                </a:schemeClr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0246" y="3212976"/>
            <a:ext cx="7982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0598E1"/>
                </a:solidFill>
                <a:latin typeface="Tempus Sans ITC" pitchFamily="82" charset="0"/>
              </a:rPr>
              <a:t>Vývoj výkladních skříní</a:t>
            </a:r>
            <a:endParaRPr lang="cs-CZ" sz="6000" b="1" dirty="0">
              <a:solidFill>
                <a:srgbClr val="0598E1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3568" y="476672"/>
            <a:ext cx="316835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výkladní skříně  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 současnosti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3946" y="1916832"/>
            <a:ext cx="3727596" cy="38472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V dnešní </a:t>
            </a:r>
            <a:r>
              <a:rPr lang="cs-CZ" sz="2400" dirty="0" smtClean="0"/>
              <a:t>době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se navzájem ovlivňuje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i prolíná umění a konzum.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Je to jediná příležitost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pro objevování důležitosti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komerčně velmi málo  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využívaného, hodně</a:t>
            </a:r>
          </a:p>
          <a:p>
            <a:r>
              <a:rPr lang="cs-CZ" sz="2400" b="1" dirty="0"/>
              <a:t> </a:t>
            </a:r>
            <a:r>
              <a:rPr lang="cs-CZ" sz="2400" b="1" dirty="0" smtClean="0"/>
              <a:t>    i opomíjeného média</a:t>
            </a:r>
            <a:r>
              <a:rPr lang="cs-CZ" sz="2400" dirty="0" smtClean="0"/>
              <a:t>,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fenoménu 21. století =</a:t>
            </a:r>
          </a:p>
          <a:p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     = výkladní skříně….</a:t>
            </a:r>
          </a:p>
        </p:txBody>
      </p:sp>
      <p:pic>
        <p:nvPicPr>
          <p:cNvPr id="1026" name="Picture 2" descr="C:\Users\Koděrová\Desktop\dum pracovní\AR\101_0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53" y="133036"/>
            <a:ext cx="4927645" cy="655786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915816" y="5876471"/>
            <a:ext cx="4228786" cy="70788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000" b="1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„w</a:t>
            </a:r>
            <a:r>
              <a:rPr lang="cs-CZ" sz="4000" b="1" cap="none" spc="0" dirty="0" smtClean="0">
                <a:ln w="11430"/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indow displaye“</a:t>
            </a:r>
            <a:endParaRPr lang="cs-CZ" sz="4000" b="1" cap="none" spc="0" dirty="0">
              <a:ln w="11430"/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 rot="10800000" flipV="1">
            <a:off x="7992760" y="631461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0" grpId="1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9" name="Picture 3" descr="C:\Users\Koděrová\Desktop\dum pracovní\AR\Fotografie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459"/>
            <a:ext cx="4994655" cy="6659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 rot="10800000" flipV="1">
            <a:off x="4106979" y="6347947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45373" y="301219"/>
            <a:ext cx="3548992" cy="18774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„window displaye“ </a:t>
            </a:r>
          </a:p>
          <a:p>
            <a:r>
              <a:rPr lang="cs-CZ" sz="2800" b="1" dirty="0" smtClean="0"/>
              <a:t> nás</a:t>
            </a:r>
            <a:r>
              <a:rPr lang="cs-CZ" sz="2800" b="1" dirty="0" smtClean="0">
                <a:solidFill>
                  <a:srgbClr val="FFC000"/>
                </a:solidFill>
              </a:rPr>
              <a:t> </a:t>
            </a:r>
            <a:r>
              <a:rPr lang="cs-CZ" sz="2800" b="1" dirty="0" smtClean="0"/>
              <a:t>často i baví</a:t>
            </a:r>
            <a:r>
              <a:rPr lang="cs-CZ" sz="2800" b="1" dirty="0"/>
              <a:t>, </a:t>
            </a:r>
            <a:endParaRPr lang="cs-CZ" sz="2800" b="1" dirty="0" smtClean="0"/>
          </a:p>
          <a:p>
            <a:r>
              <a:rPr lang="cs-CZ" sz="2800" b="1" dirty="0" smtClean="0"/>
              <a:t> předkládá </a:t>
            </a:r>
            <a:r>
              <a:rPr lang="cs-CZ" sz="2800" b="1" dirty="0"/>
              <a:t>nám </a:t>
            </a:r>
            <a:r>
              <a:rPr lang="cs-CZ" sz="2800" b="1" dirty="0" smtClean="0"/>
              <a:t>nové </a:t>
            </a:r>
          </a:p>
          <a:p>
            <a:r>
              <a:rPr lang="cs-CZ" sz="2800" b="1" dirty="0" smtClean="0"/>
              <a:t> myšlenky a nápady…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048605" y="2435372"/>
            <a:ext cx="3330277" cy="830997"/>
          </a:xfrm>
          <a:prstGeom prst="rect">
            <a:avLst/>
          </a:prstGeom>
          <a:solidFill>
            <a:srgbClr val="0598E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uvádí tón dnešní doby,     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 vyjadřuje </a:t>
            </a:r>
            <a:r>
              <a:rPr lang="cs-CZ" sz="2400" b="1" dirty="0" smtClean="0">
                <a:solidFill>
                  <a:srgbClr val="FFFF00"/>
                </a:solidFill>
              </a:rPr>
              <a:t>hodnoty…</a:t>
            </a:r>
            <a:endParaRPr lang="cs-CZ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Koděrová\Desktop\dum pracovní\AR\Fotografie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00" y="2286866"/>
            <a:ext cx="3286265" cy="4381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 rot="10800000" flipV="1">
            <a:off x="7236296" y="6554455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1" name="Picture 2" descr="C:\Users\Koděrová\Desktop\dum pracovní\AR\x 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867"/>
            <a:ext cx="5093517" cy="64556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771800" y="1067544"/>
            <a:ext cx="6029620" cy="46166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Window displaye staví </a:t>
            </a:r>
            <a:r>
              <a:rPr lang="cs-CZ" sz="2400" b="1" dirty="0"/>
              <a:t>zboží do role </a:t>
            </a:r>
            <a:r>
              <a:rPr lang="cs-CZ" sz="2400" b="1" dirty="0" smtClean="0"/>
              <a:t>obrazu.</a:t>
            </a:r>
            <a:endParaRPr lang="cs-CZ" sz="2400" b="1" dirty="0"/>
          </a:p>
        </p:txBody>
      </p:sp>
      <p:pic>
        <p:nvPicPr>
          <p:cNvPr id="3074" name="Picture 2" descr="C:\Users\Koděrová\Desktop\Obrázky1 (2)\100_9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86" y="1926125"/>
            <a:ext cx="6347410" cy="47695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 rot="10800000" flipV="1">
            <a:off x="7992760" y="631461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00089" y="436224"/>
            <a:ext cx="43403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2">
                    <a:lumMod val="10000"/>
                  </a:schemeClr>
                </a:solidFill>
              </a:rPr>
              <a:t>Současnost (USA – stát Utah – město Moab)</a:t>
            </a:r>
            <a:endParaRPr lang="cs-CZ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03831" y="1741459"/>
            <a:ext cx="28803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Praha – minulost - rok 1974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24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39035" y="279055"/>
            <a:ext cx="65147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  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Často způsobuje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, že se domů vracíme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s věcmi, </a:t>
            </a:r>
          </a:p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           které 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jsme neměli v úmyslu koupit</a:t>
            </a:r>
          </a:p>
        </p:txBody>
      </p:sp>
      <p:pic>
        <p:nvPicPr>
          <p:cNvPr id="4098" name="Picture 2" descr="C:\Users\Koděrová\Desktop\dum pracovní\AR\Amerika 2009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5" y="574106"/>
            <a:ext cx="7848872" cy="61150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9471" y="6137638"/>
            <a:ext cx="82726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Window displaye je vedlejším </a:t>
            </a:r>
            <a:r>
              <a:rPr lang="cs-CZ" sz="2400" b="1" dirty="0">
                <a:solidFill>
                  <a:srgbClr val="0070C0"/>
                </a:solidFill>
              </a:rPr>
              <a:t>produktem obchodního průmyslu</a:t>
            </a:r>
          </a:p>
        </p:txBody>
      </p:sp>
      <p:sp>
        <p:nvSpPr>
          <p:cNvPr id="12" name="TextovéPole 11"/>
          <p:cNvSpPr txBox="1"/>
          <p:nvPr/>
        </p:nvSpPr>
        <p:spPr>
          <a:xfrm rot="10800000" flipV="1">
            <a:off x="8187797" y="1844824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67747" y="242077"/>
            <a:ext cx="8474656" cy="5976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40904" y="226934"/>
            <a:ext cx="869881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Window displaye jsou </a:t>
            </a:r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často hlavním cílem výprav do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ulic.</a:t>
            </a:r>
            <a:endParaRPr lang="cs-CZ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Koděrová\Desktop\dum pracovní\AR\Springfield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5" y="990071"/>
            <a:ext cx="3730625" cy="26939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děrová\Desktop\dum pracovní\AR\Springfield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66" y="703988"/>
            <a:ext cx="3794136" cy="36784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děrová\Desktop\dum pracovní\AR\x 0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60" y="1822449"/>
            <a:ext cx="3303418" cy="43962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děrová\Desktop\dum pracovní\AR\x 6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47" y="3085194"/>
            <a:ext cx="2328269" cy="30985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 rot="10800000" flipV="1">
            <a:off x="971600" y="3468614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 rot="10800000" flipV="1">
            <a:off x="5421666" y="415336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 rot="10800000" flipV="1">
            <a:off x="4267396" y="631461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 rot="10800000" flipV="1">
            <a:off x="6394222" y="6111019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 rot="10800000" flipV="1">
            <a:off x="8200118" y="148979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děrová\Desktop\záloha\Liberecké fotografie\001 (28)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64"/>
            <a:ext cx="8829266" cy="65196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0973" y="223707"/>
            <a:ext cx="8523648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Na těchto výpravách se najednou letmo zastavíme a </a:t>
            </a:r>
            <a:r>
              <a:rPr lang="cs-CZ" sz="2800" b="1" dirty="0" smtClean="0">
                <a:solidFill>
                  <a:srgbClr val="FF0000"/>
                </a:solidFill>
              </a:rPr>
              <a:t>window displaye </a:t>
            </a:r>
          </a:p>
          <a:p>
            <a:r>
              <a:rPr lang="cs-CZ" sz="2000" b="1" dirty="0" smtClean="0"/>
              <a:t>  nás doslova pohltí na první pohled…plní svůj dokonalý účel = vzala naše oči </a:t>
            </a:r>
          </a:p>
          <a:p>
            <a:r>
              <a:rPr lang="cs-CZ" sz="2000" b="1" dirty="0" smtClean="0"/>
              <a:t>  a veškeré pocity do svého království.</a:t>
            </a:r>
          </a:p>
        </p:txBody>
      </p:sp>
    </p:spTree>
    <p:extLst>
      <p:ext uri="{BB962C8B-B14F-4D97-AF65-F5344CB8AC3E}">
        <p14:creationId xmlns:p14="http://schemas.microsoft.com/office/powerpoint/2010/main" val="33196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 rot="10800000" flipV="1">
            <a:off x="8061532" y="7105040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děrová\Desktop\záloha\Liberecké fotografie\001 (4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214889" cy="4278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0755" y="348625"/>
            <a:ext cx="68455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  Ulice ožívají rozmanitým stylem a umístěním výloh své doby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 rot="10800000" flipV="1">
            <a:off x="3854167" y="1484784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Koděrová\Desktop\záloha\Liberecké fotografie\001 (1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00" y="1340768"/>
            <a:ext cx="4009532" cy="30128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 rot="10800000" flipV="1">
            <a:off x="7103022" y="1340768"/>
            <a:ext cx="80866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592</Words>
  <Application>Microsoft Office PowerPoint</Application>
  <PresentationFormat>Předvádění na obrazovce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25</cp:revision>
  <dcterms:created xsi:type="dcterms:W3CDTF">2014-03-27T17:32:02Z</dcterms:created>
  <dcterms:modified xsi:type="dcterms:W3CDTF">2014-05-06T19:54:38Z</dcterms:modified>
</cp:coreProperties>
</file>