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4" r:id="rId2"/>
    <p:sldId id="258" r:id="rId3"/>
    <p:sldId id="263" r:id="rId4"/>
    <p:sldId id="298" r:id="rId5"/>
    <p:sldId id="304" r:id="rId6"/>
    <p:sldId id="307" r:id="rId7"/>
    <p:sldId id="302" r:id="rId8"/>
    <p:sldId id="301" r:id="rId9"/>
    <p:sldId id="308" r:id="rId10"/>
    <p:sldId id="303" r:id="rId11"/>
    <p:sldId id="306" r:id="rId12"/>
    <p:sldId id="299" r:id="rId13"/>
    <p:sldId id="309" r:id="rId14"/>
    <p:sldId id="26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EED492"/>
    <a:srgbClr val="9E7A16"/>
    <a:srgbClr val="66FF33"/>
    <a:srgbClr val="0A9A9E"/>
    <a:srgbClr val="EBFB57"/>
    <a:srgbClr val="003300"/>
    <a:srgbClr val="F6FD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717" autoAdjust="0"/>
  </p:normalViewPr>
  <p:slideViewPr>
    <p:cSldViewPr>
      <p:cViewPr>
        <p:scale>
          <a:sx n="64" d="100"/>
          <a:sy n="64" d="100"/>
        </p:scale>
        <p:origin x="-744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BDB0B-C5B9-4045-8E66-2268DF555965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07FF7-D177-4636-B900-EF6D0B3EDAD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6841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07FF7-D177-4636-B900-EF6D0B3EDAD2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0175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6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91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628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203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909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762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51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531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087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31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9848D-D4E4-4B00-9F6C-1C48A11BC06E}" type="datetimeFigureOut">
              <a:rPr lang="cs-CZ" smtClean="0"/>
              <a:t>6. 4. 2014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16A79-8BBF-462F-B74D-27E1331912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60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8" y="158848"/>
            <a:ext cx="8941903" cy="6508012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156247"/>
              </p:ext>
            </p:extLst>
          </p:nvPr>
        </p:nvGraphicFramePr>
        <p:xfrm>
          <a:off x="783015" y="692696"/>
          <a:ext cx="7713973" cy="3600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Louny,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3.2_25_18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Barva písma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Písmo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2. 2013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tvorbou propagačního textu jeho použitím v současné reklamě a propagaci.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pracovními listy 1, 2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7" y="801187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703" y="801187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8"/>
          <p:cNvSpPr/>
          <p:nvPr/>
        </p:nvSpPr>
        <p:spPr>
          <a:xfrm>
            <a:off x="8694365" y="6530054"/>
            <a:ext cx="342131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9390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508881" y="409801"/>
            <a:ext cx="3004040" cy="1015663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V tmavém prostředí</a:t>
            </a:r>
          </a:p>
          <a:p>
            <a:r>
              <a:rPr lang="cs-CZ" sz="2000" b="1" dirty="0"/>
              <a:t>      vyniknou lépe světlé</a:t>
            </a:r>
          </a:p>
          <a:p>
            <a:r>
              <a:rPr lang="cs-CZ" sz="2000" b="1" dirty="0"/>
              <a:t>      podkladové barvy</a:t>
            </a:r>
          </a:p>
        </p:txBody>
      </p:sp>
      <p:pic>
        <p:nvPicPr>
          <p:cNvPr id="5122" name="Picture 2" descr="C:\Users\Koděrová\Desktop\dum pracovní\PIS\Amerika 2009-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37" y="1492334"/>
            <a:ext cx="8430595" cy="50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139952" y="935819"/>
            <a:ext cx="30963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  Reklamní cedule v restauraci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380312" y="57332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4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33174" y="338753"/>
            <a:ext cx="396044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Pestrobarevné prostředí</a:t>
            </a:r>
          </a:p>
          <a:p>
            <a:r>
              <a:rPr lang="cs-CZ" sz="2000" b="1" dirty="0"/>
              <a:t>      vyžaduje </a:t>
            </a:r>
            <a:r>
              <a:rPr lang="cs-CZ" sz="2000" b="1" dirty="0" smtClean="0"/>
              <a:t>spíš neutrální  barvu</a:t>
            </a:r>
            <a:endParaRPr lang="cs-CZ" sz="2000" b="1" dirty="0"/>
          </a:p>
        </p:txBody>
      </p:sp>
      <p:pic>
        <p:nvPicPr>
          <p:cNvPr id="6146" name="Picture 2" descr="C:\Users\Koděrová\Desktop\obrázky-vše\3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128" y="346679"/>
            <a:ext cx="4393726" cy="617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82820" y="5120119"/>
            <a:ext cx="3454534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/>
              <a:t> </a:t>
            </a:r>
            <a:r>
              <a:rPr lang="cs-CZ" sz="2000" b="1" dirty="0" smtClean="0"/>
              <a:t>pro světlé </a:t>
            </a:r>
            <a:r>
              <a:rPr lang="cs-CZ" sz="2000" b="1" dirty="0"/>
              <a:t>podkladové barvy</a:t>
            </a:r>
          </a:p>
          <a:p>
            <a:r>
              <a:rPr lang="cs-CZ" sz="2000" b="1" dirty="0"/>
              <a:t>      jsou lepší tmavé </a:t>
            </a:r>
            <a:r>
              <a:rPr lang="cs-CZ" sz="2000" b="1" dirty="0" smtClean="0"/>
              <a:t>odstíny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jako přirozený kontrast</a:t>
            </a:r>
            <a:endParaRPr lang="cs-CZ" sz="2000" b="1" dirty="0"/>
          </a:p>
        </p:txBody>
      </p:sp>
      <p:pic>
        <p:nvPicPr>
          <p:cNvPr id="6147" name="Picture 3" descr="C:\Users\Koděrová\Desktop\dum pracovní\AR\101_00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1" y="1218787"/>
            <a:ext cx="3981583" cy="529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131840" y="600178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942286" y="6276137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7479652" y="4869160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rgbClr val="00FFFF"/>
                </a:solidFill>
              </a:rPr>
              <a:t> ©c.zuk</a:t>
            </a:r>
            <a:endParaRPr lang="cs-CZ" sz="1400" dirty="0">
              <a:solidFill>
                <a:srgbClr val="00FFFF"/>
              </a:solidFill>
            </a:endParaRPr>
          </a:p>
        </p:txBody>
      </p:sp>
      <p:pic>
        <p:nvPicPr>
          <p:cNvPr id="6149" name="Picture 5" descr="C:\Users\Koděrová\Desktop\dum pracovní\PIS\x 19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0" y="1041730"/>
            <a:ext cx="3981583" cy="553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11560" y="602432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04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6" grpId="0"/>
      <p:bldP spid="17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25692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Pracovní list  1</a:t>
            </a:r>
            <a:endParaRPr lang="cs-CZ" dirty="0"/>
          </a:p>
        </p:txBody>
      </p:sp>
      <p:pic>
        <p:nvPicPr>
          <p:cNvPr id="7170" name="Picture 2" descr="C:\Users\Koděrová\Desktop\dum pracovní\PIS\Amerika 2009-51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34" y="1484784"/>
            <a:ext cx="5832648" cy="48797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29502" y="2084868"/>
            <a:ext cx="7238842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Logo bude obsahovat spojení textu a objektu.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Objektem bude složitější motiv – obrázek nebo   </a:t>
            </a:r>
          </a:p>
          <a:p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    symboly v neomezeném počtu podle tvého vkusu.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 Pracuj na formáty čtvrtky A4 (budeš potřebovat dvě.)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 Text barevný -  podle sebe vytvoř příjemnou harmonii  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barev = úkol 1. (první čtvrtka)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 Pracuj pastelkami nebo vodovými barvami.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2413" y="699803"/>
            <a:ext cx="54006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Barva písma v propagačním prostředku: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  Vytvoř </a:t>
            </a:r>
            <a:r>
              <a:rPr lang="cs-CZ" b="1" dirty="0">
                <a:solidFill>
                  <a:srgbClr val="7030A0"/>
                </a:solidFill>
              </a:rPr>
              <a:t>ručně návrh loga fiktivní firmy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942286" y="6132130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5" y="157013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52842"/>
            <a:ext cx="8866508" cy="42777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179512" y="25692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mtClean="0"/>
              <a:t>Pracovní list 2 </a:t>
            </a:r>
            <a:endParaRPr lang="cs-CZ" dirty="0"/>
          </a:p>
        </p:txBody>
      </p:sp>
      <p:pic>
        <p:nvPicPr>
          <p:cNvPr id="7170" name="Picture 2" descr="C:\Users\Koděrová\Desktop\dum pracovní\PIS\Amerika 2009-514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934" y="1484784"/>
            <a:ext cx="5832648" cy="48797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29501" y="2084868"/>
            <a:ext cx="7901763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Logo bude obsahovat spojení textu a objektu.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Objektem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bude složitější motiv – obrázek </a:t>
            </a:r>
            <a:endParaRPr lang="cs-CZ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cs-CZ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nebo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symboly v neomezeném počtu podle tvého vkusu.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 Použij </a:t>
            </a:r>
            <a:r>
              <a:rPr lang="cs-CZ" sz="2400" dirty="0" smtClean="0">
                <a:solidFill>
                  <a:schemeClr val="bg2">
                    <a:lumMod val="10000"/>
                  </a:schemeClr>
                </a:solidFill>
              </a:rPr>
              <a:t>totéž logo již vytvořené v pracovním listu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 Pracuj </a:t>
            </a:r>
            <a:r>
              <a:rPr lang="cs-CZ" sz="2400" dirty="0" smtClean="0"/>
              <a:t>na formáty čtvrtky A4 (budeš potřebovat </a:t>
            </a:r>
            <a:r>
              <a:rPr lang="cs-CZ" sz="2400" dirty="0" smtClean="0"/>
              <a:t>dvě).</a:t>
            </a:r>
            <a:endParaRPr lang="cs-CZ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 Text </a:t>
            </a:r>
            <a:r>
              <a:rPr lang="cs-CZ" sz="2400" dirty="0" smtClean="0"/>
              <a:t>barevný -  podle sebe vytvoř mnohobarevnou směs 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     </a:t>
            </a:r>
            <a:r>
              <a:rPr lang="cs-CZ" sz="2400" dirty="0" smtClean="0"/>
              <a:t>v textu </a:t>
            </a:r>
            <a:r>
              <a:rPr lang="cs-CZ" sz="2400" dirty="0" smtClean="0"/>
              <a:t>i v prostředí textu.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 Pracuj </a:t>
            </a:r>
            <a:r>
              <a:rPr lang="cs-CZ" sz="2400" dirty="0" smtClean="0"/>
              <a:t>pastelkami nebo vodovými barvami.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72413" y="699803"/>
            <a:ext cx="5400600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</a:rPr>
              <a:t>Barva písma v propagačním prostředku:</a:t>
            </a:r>
          </a:p>
          <a:p>
            <a:r>
              <a:rPr lang="cs-CZ" b="1" dirty="0" smtClean="0">
                <a:solidFill>
                  <a:srgbClr val="7030A0"/>
                </a:solidFill>
              </a:rPr>
              <a:t>  Vytvoř </a:t>
            </a:r>
            <a:r>
              <a:rPr lang="cs-CZ" b="1" dirty="0">
                <a:solidFill>
                  <a:srgbClr val="7030A0"/>
                </a:solidFill>
              </a:rPr>
              <a:t>ručně návrh loga fiktivní firmy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942286" y="6132130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5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722"/>
            <a:ext cx="8928992" cy="6498615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35696" y="2276872"/>
            <a:ext cx="5400600" cy="7829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Použitá</a:t>
            </a:r>
            <a:r>
              <a:rPr lang="cs-CZ" sz="5400" dirty="0">
                <a:solidFill>
                  <a:srgbClr val="FFFF00"/>
                </a:solidFill>
                <a:latin typeface="Adobe Garamond Pro Bold" pitchFamily="18" charset="-18"/>
              </a:rPr>
              <a:t> </a:t>
            </a:r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151620" y="3389280"/>
            <a:ext cx="7056784" cy="6093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/>
              <a:t>archiv </a:t>
            </a:r>
            <a:r>
              <a:rPr lang="cs-CZ" sz="1400" b="1" dirty="0"/>
              <a:t>autora, KODĚROVÁ, </a:t>
            </a:r>
            <a:r>
              <a:rPr lang="cs-CZ" sz="1400" b="1" dirty="0" smtClean="0"/>
              <a:t>Zuzana. </a:t>
            </a:r>
            <a:r>
              <a:rPr lang="cs-CZ" sz="1400" b="1" i="1" dirty="0" smtClean="0"/>
              <a:t>Fotografie</a:t>
            </a:r>
            <a:r>
              <a:rPr lang="cs-CZ" sz="1400" b="1" dirty="0"/>
              <a:t>: </a:t>
            </a:r>
            <a:r>
              <a:rPr lang="cs-CZ" sz="1400" b="1" i="1"/>
              <a:t>galerie </a:t>
            </a:r>
            <a:r>
              <a:rPr lang="cs-CZ" sz="1400" smtClean="0"/>
              <a:t>©</a:t>
            </a:r>
            <a:r>
              <a:rPr lang="cs-CZ" sz="1400" b="1" i="1" smtClean="0"/>
              <a:t>c</a:t>
            </a:r>
            <a:r>
              <a:rPr lang="cs-CZ" sz="1400" b="1" i="1" dirty="0" smtClean="0"/>
              <a:t>. zuk  </a:t>
            </a:r>
            <a:r>
              <a:rPr lang="cs-CZ" sz="1400" b="1" i="1" dirty="0" smtClean="0"/>
              <a:t>2000-2014.</a:t>
            </a:r>
            <a:endParaRPr lang="cs-CZ" sz="1400" b="1" i="1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Autorem fotografií, není-li uvedeno jinak, je Zuzana Koděrová. Autor (Zuzana Koděrová)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latin typeface="Times New Roman" pitchFamily="18" charset="0"/>
              </a:rPr>
              <a:t>souhlasí s </a:t>
            </a:r>
            <a:r>
              <a:rPr lang="cs-CZ" sz="1400" b="1" dirty="0"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262024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9820"/>
            <a:ext cx="8938515" cy="650554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TextovéPole 1"/>
          <p:cNvSpPr txBox="1"/>
          <p:nvPr/>
        </p:nvSpPr>
        <p:spPr>
          <a:xfrm>
            <a:off x="2267744" y="1916832"/>
            <a:ext cx="5184574" cy="22467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4000" b="1" i="0" u="none" strike="noStrike" kern="1200" cap="none" spc="0" baseline="0" dirty="0">
                <a:solidFill>
                  <a:srgbClr val="FFFF00"/>
                </a:solidFill>
                <a:uFillTx/>
                <a:latin typeface="Tempus Sans ITC" pitchFamily="82"/>
              </a:rPr>
              <a:t>Písmo</a:t>
            </a:r>
          </a:p>
        </p:txBody>
      </p:sp>
      <p:sp>
        <p:nvSpPr>
          <p:cNvPr id="6" name="Obdélník 5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72497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07704" y="1988840"/>
            <a:ext cx="58231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FFFF00"/>
                </a:solidFill>
                <a:latin typeface="Tempus Sans ITC" pitchFamily="82" charset="0"/>
              </a:rPr>
              <a:t>Barva písma      </a:t>
            </a:r>
          </a:p>
          <a:p>
            <a:r>
              <a:rPr lang="cs-CZ" sz="8000" b="1" dirty="0">
                <a:solidFill>
                  <a:srgbClr val="FFFF00"/>
                </a:solidFill>
                <a:latin typeface="Tempus Sans ITC" pitchFamily="82" charset="0"/>
              </a:rPr>
              <a:t> </a:t>
            </a:r>
            <a:r>
              <a:rPr lang="cs-CZ" sz="8000" b="1" dirty="0" smtClean="0">
                <a:solidFill>
                  <a:srgbClr val="FFFF00"/>
                </a:solidFill>
                <a:latin typeface="Tempus Sans ITC" pitchFamily="82" charset="0"/>
              </a:rPr>
              <a:t>    písma </a:t>
            </a:r>
            <a:endParaRPr lang="cs-CZ" sz="8000" b="1" dirty="0">
              <a:solidFill>
                <a:srgbClr val="FFFF00"/>
              </a:solidFill>
              <a:latin typeface="Tempus Sans ITC" pitchFamily="82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</p:spTree>
    <p:extLst>
      <p:ext uri="{BB962C8B-B14F-4D97-AF65-F5344CB8AC3E}">
        <p14:creationId xmlns:p14="http://schemas.microsoft.com/office/powerpoint/2010/main" val="31439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0" y="118739"/>
            <a:ext cx="8885290" cy="646680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851" y="0"/>
            <a:ext cx="8866508" cy="5279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33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1026" name="Picture 2" descr="C:\Users\Koděrová\Desktop\dum pracovní\PIS\Moab - motrcykle bistr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5064"/>
            <a:ext cx="6452448" cy="606594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873821" y="5679109"/>
            <a:ext cx="9131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1560" y="5078945"/>
            <a:ext cx="4104457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  Každý propagační prostředek chce  </a:t>
            </a:r>
          </a:p>
          <a:p>
            <a:r>
              <a:rPr lang="cs-CZ" sz="2000" b="1" dirty="0">
                <a:solidFill>
                  <a:srgbClr val="FFFF00"/>
                </a:solidFill>
              </a:rPr>
              <a:t> </a:t>
            </a:r>
            <a:r>
              <a:rPr lang="cs-CZ" sz="2000" b="1" dirty="0" smtClean="0">
                <a:solidFill>
                  <a:srgbClr val="FFFF00"/>
                </a:solidFill>
              </a:rPr>
              <a:t> tu svou barvičku……..</a:t>
            </a:r>
          </a:p>
        </p:txBody>
      </p:sp>
      <p:pic>
        <p:nvPicPr>
          <p:cNvPr id="2" name="Picture 3" descr="C:\Users\Koděrová\Desktop\dum pracovní\PIS\sane2_tag_bleu_60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4" y="278833"/>
            <a:ext cx="8474657" cy="54419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00771" y="5374152"/>
            <a:ext cx="4729606" cy="40011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FF00"/>
                </a:solidFill>
              </a:rPr>
              <a:t>  Každá reklama má svou barvu jako tvář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148064" y="2060848"/>
            <a:ext cx="79208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Koděrová\Desktop\obrázky-vše\100096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44781"/>
            <a:ext cx="8243195" cy="583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443922" y="4617280"/>
            <a:ext cx="2847918" cy="1323439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Barvu textu ovlivňuje nejen majitel reklamy, tvůrce, ale i nač reklama poslouží…..a komu!</a:t>
            </a:r>
            <a:endParaRPr lang="cs-CZ" sz="20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3405736" y="595215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03906" y="297522"/>
            <a:ext cx="28945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USA – Utah – National park  - - obchod se suvenýry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902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1" animBg="1"/>
      <p:bldP spid="21" grpId="1"/>
      <p:bldP spid="22" grpId="0" animBg="1"/>
      <p:bldP spid="2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4267774" y="4968226"/>
            <a:ext cx="442557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>
                <a:solidFill>
                  <a:srgbClr val="0D533C"/>
                </a:solidFill>
              </a:rPr>
              <a:t>Barevný kruh vytvořen podle Ostwaldovy teorie nauky barev</a:t>
            </a:r>
            <a:endParaRPr lang="cs-CZ" sz="2000" b="1" dirty="0">
              <a:solidFill>
                <a:srgbClr val="0D533C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5" y="1268760"/>
            <a:ext cx="5631289" cy="193899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Závisí na druhu propagačního prostředku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Tvar písma i velikost podporují výběr barvy</a:t>
            </a:r>
            <a:endParaRPr lang="cs-CZ" sz="20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Barvy kombinujeme podle pravidel barevného kruhu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Protilehlé barvy v kruhu ve stejném poměru nepoužíváme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369673"/>
            <a:ext cx="273630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Výběr barvy </a:t>
            </a:r>
            <a:endParaRPr lang="cs-CZ" sz="3200" b="1" dirty="0"/>
          </a:p>
        </p:txBody>
      </p:sp>
      <p:pic>
        <p:nvPicPr>
          <p:cNvPr id="11" name="Obrázek 10" descr="barvy-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072" y="454971"/>
            <a:ext cx="4358977" cy="40730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" name="TextovéPole 15"/>
          <p:cNvSpPr txBox="1"/>
          <p:nvPr/>
        </p:nvSpPr>
        <p:spPr>
          <a:xfrm>
            <a:off x="7740352" y="73900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Obrázek 16" descr="Ittens Circ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4" y="3368277"/>
            <a:ext cx="3232428" cy="316177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9" name="TextovéPole 18"/>
          <p:cNvSpPr txBox="1"/>
          <p:nvPr/>
        </p:nvSpPr>
        <p:spPr>
          <a:xfrm>
            <a:off x="827584" y="6165303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64968" y="3428999"/>
            <a:ext cx="1872208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Základní barvy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3664835" y="4016350"/>
            <a:ext cx="2174743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Sekundární barvy</a:t>
            </a:r>
            <a:endParaRPr lang="cs-CZ" sz="20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995936" y="4528010"/>
            <a:ext cx="2030889" cy="400110"/>
          </a:xfrm>
          <a:prstGeom prst="rect">
            <a:avLst/>
          </a:prstGeom>
          <a:solidFill>
            <a:srgbClr val="FFFF00"/>
          </a:solidFill>
          <a:ln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Terciální barvy</a:t>
            </a:r>
            <a:endParaRPr lang="cs-CZ" sz="2000" b="1" dirty="0"/>
          </a:p>
        </p:txBody>
      </p:sp>
      <p:cxnSp>
        <p:nvCxnSpPr>
          <p:cNvPr id="6" name="Přímá spojnice se šipkou 5"/>
          <p:cNvCxnSpPr>
            <a:stCxn id="2" idx="1"/>
          </p:cNvCxnSpPr>
          <p:nvPr/>
        </p:nvCxnSpPr>
        <p:spPr>
          <a:xfrm flipH="1">
            <a:off x="2292539" y="3629054"/>
            <a:ext cx="1072429" cy="1002453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>
            <a:off x="2163698" y="4193042"/>
            <a:ext cx="1501138" cy="1390101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2886876" y="4714055"/>
            <a:ext cx="1086316" cy="1091209"/>
          </a:xfrm>
          <a:prstGeom prst="straightConnector1">
            <a:avLst/>
          </a:prstGeom>
          <a:ln w="3810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3497576" y="5805264"/>
            <a:ext cx="5264331" cy="707886"/>
          </a:xfrm>
          <a:prstGeom prst="rect">
            <a:avLst/>
          </a:prstGeom>
          <a:solidFill>
            <a:srgbClr val="FF0000"/>
          </a:solidFill>
          <a:ln>
            <a:solidFill>
              <a:srgbClr val="00FFFF"/>
            </a:solidFill>
          </a:ln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FF00"/>
                </a:solidFill>
              </a:rPr>
              <a:t>   Protilehlé barvy v kruhu ve stejném poměru   </a:t>
            </a:r>
          </a:p>
          <a:p>
            <a:r>
              <a:rPr lang="cs-CZ" sz="2000" b="1" dirty="0">
                <a:solidFill>
                  <a:srgbClr val="00FF00"/>
                </a:solidFill>
              </a:rPr>
              <a:t> </a:t>
            </a:r>
            <a:r>
              <a:rPr lang="cs-CZ" sz="2000" b="1" dirty="0" smtClean="0">
                <a:solidFill>
                  <a:srgbClr val="00FF00"/>
                </a:solidFill>
              </a:rPr>
              <a:t>  nikdy nepoužíváme !!!!!! </a:t>
            </a:r>
            <a:endParaRPr lang="cs-CZ" sz="2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8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0" grpId="0" animBg="1"/>
      <p:bldP spid="16" grpId="0"/>
      <p:bldP spid="19" grpId="0"/>
      <p:bldP spid="2" grpId="0" animBg="1"/>
      <p:bldP spid="20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60648"/>
            <a:ext cx="8218436" cy="626940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97461" y="1242919"/>
            <a:ext cx="2820485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 standardní nabídka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barev </a:t>
            </a:r>
            <a:r>
              <a:rPr lang="cs-CZ" sz="2000" b="1" dirty="0"/>
              <a:t>ve Windows, </a:t>
            </a:r>
            <a:r>
              <a:rPr lang="cs-CZ" sz="2000" b="1" dirty="0" smtClean="0"/>
              <a:t> </a:t>
            </a:r>
          </a:p>
          <a:p>
            <a:r>
              <a:rPr lang="cs-CZ" sz="2000" b="1" dirty="0" smtClean="0"/>
              <a:t> </a:t>
            </a:r>
            <a:r>
              <a:rPr lang="cs-CZ" sz="2000" b="1" dirty="0"/>
              <a:t>v </a:t>
            </a:r>
            <a:r>
              <a:rPr lang="cs-CZ" sz="2000" b="1" dirty="0" smtClean="0"/>
              <a:t>trochu upraveném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tvaru: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255956" y="3128334"/>
            <a:ext cx="3303496" cy="1384995"/>
          </a:xfrm>
          <a:prstGeom prst="rect">
            <a:avLst/>
          </a:prstGeom>
          <a:solidFill>
            <a:srgbClr val="00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Pro </a:t>
            </a:r>
            <a:r>
              <a:rPr lang="cs-CZ" sz="2800" b="1" dirty="0"/>
              <a:t>standardní </a:t>
            </a:r>
            <a:r>
              <a:rPr lang="cs-CZ" sz="2800" b="1" dirty="0" smtClean="0"/>
              <a:t>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použití </a:t>
            </a:r>
            <a:r>
              <a:rPr lang="cs-CZ" sz="2800" b="1" dirty="0"/>
              <a:t>je </a:t>
            </a:r>
            <a:r>
              <a:rPr lang="cs-CZ" sz="2800" b="1" dirty="0" smtClean="0"/>
              <a:t>k </a:t>
            </a:r>
            <a:r>
              <a:rPr lang="cs-CZ" sz="2800" b="1" dirty="0"/>
              <a:t>dispozici </a:t>
            </a:r>
            <a:r>
              <a:rPr lang="cs-CZ" sz="2800" b="1" dirty="0" smtClean="0"/>
              <a:t>   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nabídka </a:t>
            </a:r>
            <a:r>
              <a:rPr lang="cs-CZ" sz="2800" b="1" dirty="0"/>
              <a:t>48 barev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39552" y="369673"/>
            <a:ext cx="2736304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   Výběr barvy </a:t>
            </a:r>
            <a:endParaRPr lang="cs-CZ" sz="3200" b="1" dirty="0"/>
          </a:p>
        </p:txBody>
      </p:sp>
      <p:pic>
        <p:nvPicPr>
          <p:cNvPr id="11" name="Obrázek 10" descr="barvy-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293" y="397547"/>
            <a:ext cx="5552246" cy="461312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827584" y="5445224"/>
            <a:ext cx="6522812" cy="707886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T</a:t>
            </a:r>
            <a:r>
              <a:rPr lang="cs-CZ" sz="2000" b="1" dirty="0" smtClean="0"/>
              <a:t>radiční </a:t>
            </a:r>
            <a:r>
              <a:rPr lang="cs-CZ" sz="2000" b="1" dirty="0"/>
              <a:t>výtvarné pojetí barev s primárními barvami označovanými anglicky RYB, tj. červená - žlutá - modrá.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7740352" y="73900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3131840" y="2566358"/>
            <a:ext cx="2808312" cy="82899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3317946" y="1484784"/>
            <a:ext cx="1830118" cy="41985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8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0" grpId="0" animBg="1"/>
      <p:bldP spid="12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251521" y="6110695"/>
            <a:ext cx="4814527" cy="40011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Na této teorii barev pracoval např. Newton</a:t>
            </a:r>
            <a:endParaRPr lang="cs-CZ" sz="2000" b="1" dirty="0"/>
          </a:p>
        </p:txBody>
      </p:sp>
      <p:pic>
        <p:nvPicPr>
          <p:cNvPr id="2050" name="Picture 2" descr="C:\Users\Koděrová\Desktop\dum pracovní\ODK\0c1 (11)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345" y="318571"/>
            <a:ext cx="6364287" cy="604678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95536" y="548680"/>
            <a:ext cx="4425572" cy="132343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/>
              <a:t>V PC </a:t>
            </a:r>
            <a:r>
              <a:rPr lang="cs-CZ" sz="2000" dirty="0"/>
              <a:t>se nikdy nehovoří o RYB, ale o </a:t>
            </a:r>
            <a:r>
              <a:rPr lang="cs-CZ" sz="2000" b="1" dirty="0" smtClean="0"/>
              <a:t>RGB</a:t>
            </a:r>
            <a:r>
              <a:rPr lang="cs-CZ" sz="2000" dirty="0"/>
              <a:t> </a:t>
            </a:r>
            <a:r>
              <a:rPr lang="cs-CZ" sz="2000" dirty="0" smtClean="0"/>
              <a:t>= </a:t>
            </a:r>
            <a:r>
              <a:rPr lang="cs-CZ" sz="2000" b="1" dirty="0"/>
              <a:t>o systému </a:t>
            </a:r>
            <a:r>
              <a:rPr lang="cs-CZ" sz="2000" dirty="0"/>
              <a:t>červená - zelená - modrá, který vychází z poznatků fyziologie vnímání lidského oka</a:t>
            </a:r>
            <a:r>
              <a:rPr lang="cs-CZ" sz="2000" dirty="0" smtClean="0"/>
              <a:t>.</a:t>
            </a:r>
            <a:endParaRPr lang="cs-CZ" sz="20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266352" y="562528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51520" y="2198886"/>
            <a:ext cx="4968552" cy="707886"/>
          </a:xfrm>
          <a:prstGeom prst="rect">
            <a:avLst/>
          </a:prstGeom>
          <a:solidFill>
            <a:srgbClr val="00FFFF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RYB</a:t>
            </a:r>
            <a:r>
              <a:rPr lang="cs-CZ" sz="2000" dirty="0"/>
              <a:t> se používá především </a:t>
            </a:r>
            <a:r>
              <a:rPr lang="cs-CZ" sz="2000" dirty="0" smtClean="0"/>
              <a:t>ve výtvarnictví,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v </a:t>
            </a:r>
            <a:r>
              <a:rPr lang="cs-CZ" sz="2000" dirty="0"/>
              <a:t>malířství obecně a v designerství.</a:t>
            </a:r>
            <a:endParaRPr lang="cs-CZ" sz="2000" dirty="0">
              <a:solidFill>
                <a:srgbClr val="0E5A27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2163" y="3286185"/>
            <a:ext cx="4922193" cy="2554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/>
              <a:t>Systém RYB </a:t>
            </a:r>
            <a:r>
              <a:rPr lang="cs-CZ" sz="2000" dirty="0" smtClean="0"/>
              <a:t>je často </a:t>
            </a:r>
            <a:r>
              <a:rPr lang="cs-CZ" sz="2000" dirty="0"/>
              <a:t>zatracován ve prospěch modernějšího a </a:t>
            </a:r>
            <a:r>
              <a:rPr lang="cs-CZ" sz="2000" dirty="0" smtClean="0"/>
              <a:t>v PC </a:t>
            </a:r>
            <a:r>
              <a:rPr lang="cs-CZ" sz="2000" dirty="0"/>
              <a:t>propracovanějšího RGB. </a:t>
            </a:r>
            <a:r>
              <a:rPr lang="cs-CZ" sz="2000" dirty="0" smtClean="0"/>
              <a:t>Když si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ale vezmeme </a:t>
            </a:r>
            <a:r>
              <a:rPr lang="cs-CZ" sz="2000" dirty="0"/>
              <a:t>vodovky či tempery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a </a:t>
            </a:r>
            <a:r>
              <a:rPr lang="cs-CZ" sz="2000" dirty="0"/>
              <a:t>uděláte několik pokusů s mícháním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barev</a:t>
            </a:r>
            <a:r>
              <a:rPr lang="cs-CZ" sz="2000" dirty="0"/>
              <a:t>, začne se skutečnost chovat </a:t>
            </a:r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 podle </a:t>
            </a:r>
            <a:r>
              <a:rPr lang="cs-CZ" sz="2000" dirty="0"/>
              <a:t>jiných pravidel, než v moderním </a:t>
            </a:r>
            <a:r>
              <a:rPr lang="cs-CZ" sz="2000" dirty="0" smtClean="0"/>
              <a:t>      </a:t>
            </a:r>
          </a:p>
          <a:p>
            <a:r>
              <a:rPr lang="cs-CZ" sz="2000" dirty="0"/>
              <a:t> </a:t>
            </a:r>
            <a:r>
              <a:rPr lang="cs-CZ" sz="2000" dirty="0" smtClean="0"/>
              <a:t>     RGB</a:t>
            </a:r>
            <a:r>
              <a:rPr lang="cs-CZ" sz="2000" dirty="0"/>
              <a:t>. </a:t>
            </a:r>
            <a:endParaRPr lang="cs-CZ" sz="2000" dirty="0">
              <a:solidFill>
                <a:srgbClr val="0E5A27"/>
              </a:solidFill>
            </a:endParaRPr>
          </a:p>
        </p:txBody>
      </p:sp>
      <p:pic>
        <p:nvPicPr>
          <p:cNvPr id="2052" name="Picture 4" descr="C:\Users\Koděrová\Desktop\plochy\mars-deta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048" y="393808"/>
            <a:ext cx="3825948" cy="597154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711123" y="5585181"/>
            <a:ext cx="897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5726324" y="5284524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/>
              <a:t> ©c.zuk</a:t>
            </a:r>
            <a:endParaRPr lang="cs-CZ" sz="1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793108" y="4264037"/>
            <a:ext cx="2946488" cy="224676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RGB</a:t>
            </a:r>
          </a:p>
          <a:p>
            <a:r>
              <a:rPr lang="cs-CZ" sz="2800" b="1" dirty="0"/>
              <a:t> </a:t>
            </a:r>
            <a:r>
              <a:rPr lang="cs-CZ" sz="2800" b="1" dirty="0" smtClean="0"/>
              <a:t> </a:t>
            </a:r>
            <a:r>
              <a:rPr lang="cs-CZ" sz="2800" dirty="0" smtClean="0"/>
              <a:t>je dominantní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v </a:t>
            </a:r>
            <a:r>
              <a:rPr lang="cs-CZ" sz="2800" dirty="0"/>
              <a:t>počítačové </a:t>
            </a:r>
            <a:endParaRPr lang="cs-CZ" sz="2800" dirty="0" smtClean="0"/>
          </a:p>
          <a:p>
            <a:r>
              <a:rPr lang="cs-CZ" sz="2800" dirty="0"/>
              <a:t> </a:t>
            </a:r>
            <a:r>
              <a:rPr lang="cs-CZ" sz="2800" dirty="0" smtClean="0"/>
              <a:t> či </a:t>
            </a:r>
            <a:r>
              <a:rPr lang="cs-CZ" sz="2800" dirty="0"/>
              <a:t>multimediální </a:t>
            </a:r>
            <a:r>
              <a:rPr lang="cs-CZ" sz="2800" dirty="0" smtClean="0"/>
              <a:t>   </a:t>
            </a:r>
          </a:p>
          <a:p>
            <a:r>
              <a:rPr lang="cs-CZ" sz="2800" dirty="0"/>
              <a:t> </a:t>
            </a:r>
            <a:r>
              <a:rPr lang="cs-CZ" sz="2800" dirty="0" smtClean="0"/>
              <a:t> technice</a:t>
            </a:r>
            <a:r>
              <a:rPr lang="cs-CZ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416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/>
      <p:bldP spid="18" grpId="0" animBg="1"/>
      <p:bldP spid="19" grpId="0" animBg="1"/>
      <p:bldP spid="20" grpId="0"/>
      <p:bldP spid="21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142" y="516743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61220" y="400308"/>
            <a:ext cx="82749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    Zásady použití barev a písma v reklamě a propagaci </a:t>
            </a:r>
            <a:endParaRPr lang="cs-CZ" sz="2800" b="1" dirty="0"/>
          </a:p>
        </p:txBody>
      </p:sp>
      <p:pic>
        <p:nvPicPr>
          <p:cNvPr id="3074" name="Picture 2" descr="C:\Users\Koděrová\Desktop\Propagace\100KZ650\100_91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39" y="873726"/>
            <a:ext cx="4948734" cy="51297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329244" y="1124744"/>
            <a:ext cx="468052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1.  Při </a:t>
            </a:r>
            <a:r>
              <a:rPr lang="cs-CZ" sz="2000" b="1" dirty="0"/>
              <a:t>grafickém řešení barevného </a:t>
            </a:r>
            <a:r>
              <a:rPr lang="cs-CZ" sz="2000" b="1" dirty="0" smtClean="0"/>
              <a:t>nápisu  </a:t>
            </a:r>
          </a:p>
          <a:p>
            <a:r>
              <a:rPr lang="cs-CZ" sz="2000" b="1" dirty="0" smtClean="0"/>
              <a:t>      dodržujeme </a:t>
            </a:r>
            <a:r>
              <a:rPr lang="cs-CZ" sz="2000" b="1" dirty="0"/>
              <a:t>harmonii </a:t>
            </a:r>
            <a:r>
              <a:rPr lang="cs-CZ" sz="2000" b="1" dirty="0" smtClean="0"/>
              <a:t>barev.</a:t>
            </a:r>
            <a:endParaRPr lang="cs-CZ" sz="20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858231" y="5606724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Koděrová\Desktop\Propagace\100KZ650\100_91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1802965"/>
            <a:ext cx="5049629" cy="37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7539336" y="5080913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29244" y="1890658"/>
            <a:ext cx="3162635" cy="70788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cs-CZ" sz="2000" b="1" dirty="0" smtClean="0"/>
              <a:t>Citlivě </a:t>
            </a:r>
            <a:r>
              <a:rPr lang="cs-CZ" sz="2000" b="1" dirty="0"/>
              <a:t>volíme </a:t>
            </a:r>
            <a:r>
              <a:rPr lang="cs-CZ" sz="2000" b="1" dirty="0" smtClean="0"/>
              <a:t>podklad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</a:t>
            </a:r>
            <a:r>
              <a:rPr lang="cs-CZ" sz="2000" b="1" dirty="0"/>
              <a:t>pro písmo.</a:t>
            </a:r>
          </a:p>
        </p:txBody>
      </p:sp>
      <p:pic>
        <p:nvPicPr>
          <p:cNvPr id="3076" name="Picture 4" descr="C:\Users\Koděrová\Desktop\dum pracovní\PIS\x 024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4" y="2707426"/>
            <a:ext cx="4627290" cy="38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15677" y="6291573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091099" y="1854884"/>
            <a:ext cx="3603266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3"/>
            </a:pPr>
            <a:r>
              <a:rPr lang="cs-CZ" sz="2000" b="1" dirty="0" smtClean="0"/>
              <a:t>Při barevném řešení textu  </a:t>
            </a:r>
          </a:p>
          <a:p>
            <a:r>
              <a:rPr lang="cs-CZ" sz="2000" b="1" dirty="0" smtClean="0"/>
              <a:t>        použijeme maximálně tři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výrazné odstíny barev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  (pokud to situace umožní)</a:t>
            </a:r>
            <a:endParaRPr lang="cs-CZ" sz="2000" b="1" dirty="0"/>
          </a:p>
        </p:txBody>
      </p:sp>
      <p:pic>
        <p:nvPicPr>
          <p:cNvPr id="3077" name="Picture 5" descr="C:\Users\Koděrová\Desktop\dum pracovní\PIS\02a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062" y="3125934"/>
            <a:ext cx="4327287" cy="274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194954" y="5920682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953625" y="5387280"/>
            <a:ext cx="84190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 smtClean="0">
                <a:solidFill>
                  <a:srgbClr val="FFFF00"/>
                </a:solidFill>
              </a:rPr>
              <a:t> ©c.zuk</a:t>
            </a:r>
            <a:endParaRPr lang="cs-CZ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6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/>
      <p:bldP spid="20" grpId="1"/>
      <p:bldP spid="21" grpId="0"/>
      <p:bldP spid="21" grpId="1"/>
      <p:bldP spid="22" grpId="0" animBg="1"/>
      <p:bldP spid="24" grpId="0"/>
      <p:bldP spid="25" grpId="0" animBg="1"/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5" y="211996"/>
            <a:ext cx="8866508" cy="6453138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694365" y="6530054"/>
            <a:ext cx="351655" cy="1384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00" dirty="0" smtClean="0"/>
              <a:t>©c.zuk</a:t>
            </a:r>
            <a:endParaRPr lang="cs-CZ" sz="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692696"/>
            <a:ext cx="7987048" cy="54726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95536" y="361810"/>
            <a:ext cx="442557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Podkladová barva a písmo musí být navzájem barevně kontrastní</a:t>
            </a:r>
          </a:p>
          <a:p>
            <a:r>
              <a:rPr lang="cs-CZ" sz="2000" b="1" dirty="0"/>
              <a:t>      a vždy </a:t>
            </a:r>
            <a:r>
              <a:rPr lang="cs-CZ" sz="2000" b="1" dirty="0" smtClean="0"/>
              <a:t>harmonické</a:t>
            </a:r>
            <a:endParaRPr lang="cs-CZ" sz="2000" b="1" dirty="0"/>
          </a:p>
        </p:txBody>
      </p:sp>
      <p:pic>
        <p:nvPicPr>
          <p:cNvPr id="4098" name="Picture 2" descr="C:\Users\Koděrová\Desktop\obrázky-vše\bez názvu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928"/>
            <a:ext cx="5381625" cy="45243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38604" y="1772816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oděrová\Desktop\dum pracovní\PIS\PG návrh (1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09" y="1531885"/>
            <a:ext cx="5405349" cy="50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2308389" y="5550420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84582" y="5176999"/>
            <a:ext cx="4425572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/>
              <a:t>Barvu podkladu volíme podle barevnosti prostředí, ve kterém chceme umístit </a:t>
            </a:r>
            <a:r>
              <a:rPr lang="cs-CZ" sz="2000" b="1" dirty="0" smtClean="0"/>
              <a:t>nápis</a:t>
            </a:r>
            <a:endParaRPr lang="cs-CZ" sz="2000" b="1" dirty="0"/>
          </a:p>
        </p:txBody>
      </p:sp>
      <p:pic>
        <p:nvPicPr>
          <p:cNvPr id="4100" name="Picture 4" descr="C:\Users\Koděrová\Desktop\dum pracovní\PIS\plachta 2x3 metr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4" y="1531885"/>
            <a:ext cx="7517772" cy="501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132195" y="4051441"/>
            <a:ext cx="77795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Times New Roman" pitchFamily="18" charset="0"/>
                <a:cs typeface="Times New Roman" pitchFamily="18" charset="0"/>
              </a:rPr>
              <a:t>Archiv autora</a:t>
            </a:r>
            <a:endParaRPr lang="cs-CZ" sz="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13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8" grpId="0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827</Words>
  <Application>Microsoft Office PowerPoint</Application>
  <PresentationFormat>Předvádění na obrazovce (4:3)</PresentationFormat>
  <Paragraphs>183</Paragraphs>
  <Slides>14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237</cp:revision>
  <dcterms:created xsi:type="dcterms:W3CDTF">2014-03-02T04:26:37Z</dcterms:created>
  <dcterms:modified xsi:type="dcterms:W3CDTF">2014-04-05T22:16:50Z</dcterms:modified>
</cp:coreProperties>
</file>