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58" r:id="rId3"/>
    <p:sldId id="263" r:id="rId4"/>
    <p:sldId id="292" r:id="rId5"/>
    <p:sldId id="297" r:id="rId6"/>
    <p:sldId id="262" r:id="rId7"/>
    <p:sldId id="296" r:id="rId8"/>
    <p:sldId id="288" r:id="rId9"/>
    <p:sldId id="298" r:id="rId10"/>
    <p:sldId id="300" r:id="rId11"/>
    <p:sldId id="261" r:id="rId12"/>
    <p:sldId id="299" r:id="rId13"/>
    <p:sldId id="26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EED492"/>
    <a:srgbClr val="9E7A16"/>
    <a:srgbClr val="66FF33"/>
    <a:srgbClr val="0A9A9E"/>
    <a:srgbClr val="EBFB57"/>
    <a:srgbClr val="003300"/>
    <a:srgbClr val="F6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66" d="100"/>
          <a:sy n="66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8" y="100487"/>
            <a:ext cx="8941903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70641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3.2_25_17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Konstrukce písma 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tvorbou propagačního textu jeho použitím v současné reklamě a propagaci.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 pracovním listem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7" y="801187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801187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5" y="181531"/>
            <a:ext cx="8885290" cy="6556271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1531"/>
            <a:ext cx="8866508" cy="6417772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  <a:extLst/>
        </p:spPr>
      </p:pic>
      <p:sp>
        <p:nvSpPr>
          <p:cNvPr id="27" name="TextovéPole 26"/>
          <p:cNvSpPr txBox="1"/>
          <p:nvPr/>
        </p:nvSpPr>
        <p:spPr>
          <a:xfrm>
            <a:off x="7363897" y="4270958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2050" name="Picture 2" descr="C:\Users\Koděrová\Desktop\dum pracovní\PIS\100_7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3" y="423827"/>
            <a:ext cx="7394032" cy="37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59" y="4486402"/>
            <a:ext cx="4752528" cy="400110"/>
          </a:xfrm>
          <a:prstGeom prst="rect">
            <a:avLst/>
          </a:prstGeom>
          <a:solidFill>
            <a:srgbClr val="EED4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Nepřesná konstrukce vnitřní stopy písma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44749" y="5172946"/>
            <a:ext cx="3832259" cy="1323439"/>
          </a:xfrm>
          <a:prstGeom prst="rect">
            <a:avLst/>
          </a:prstGeom>
          <a:solidFill>
            <a:srgbClr val="EED4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Oblé tvary písmen nejsou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konstrukčně přesné a stejné,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mají viditelné odchylky, působí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nedokonale.</a:t>
            </a:r>
            <a:endParaRPr lang="cs-CZ" sz="2000" b="1" dirty="0"/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3779912" y="2738310"/>
            <a:ext cx="576064" cy="1748092"/>
          </a:xfrm>
          <a:prstGeom prst="straightConnector1">
            <a:avLst/>
          </a:prstGeom>
          <a:ln w="5715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1331640" y="2698969"/>
            <a:ext cx="2641438" cy="1748093"/>
          </a:xfrm>
          <a:prstGeom prst="straightConnector1">
            <a:avLst/>
          </a:prstGeom>
          <a:ln w="5715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508105" y="2420887"/>
            <a:ext cx="1224135" cy="2736305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7158519" y="1786172"/>
            <a:ext cx="257105" cy="337102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12282"/>
            <a:ext cx="8885290" cy="6556271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282"/>
            <a:ext cx="8866508" cy="6417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3498987" y="4573577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074" name="Picture 2" descr="C:\Users\Koděrová\Desktop\dum pracovní\PIS\grotesk úzký konstrukce čtvercová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2" y="332656"/>
            <a:ext cx="41396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957525" y="620687"/>
            <a:ext cx="309634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>Pro konstrukci je dobré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narýsovat správnou mřížku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pro zvolený typ abecedy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965957" y="1871712"/>
            <a:ext cx="309634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>Mřížku písma počítáme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na centimetry vzhledem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k typu konstruovaného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písma</a:t>
            </a:r>
          </a:p>
        </p:txBody>
      </p:sp>
      <p:pic>
        <p:nvPicPr>
          <p:cNvPr id="3076" name="Picture 4" descr="C:\Users\Koděrová\Desktop\dum pracovní\PIS\grotesk úzk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10" y="3429000"/>
            <a:ext cx="3955330" cy="2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4577110" y="4955184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536464" y="5635150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577110" y="5841075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577110" y="6093296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577110" y="5373216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571428" y="5135168"/>
            <a:ext cx="395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716016" y="479715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4895178" y="4850882"/>
            <a:ext cx="22911" cy="1242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5148064" y="479715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364088" y="479715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5652120" y="4821854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5940152" y="4824017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95536" y="4789021"/>
            <a:ext cx="36004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>Každá sebemenší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nepřesnost v mřížce pro text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způsobí viditelné chyby </a:t>
            </a:r>
            <a:endParaRPr lang="cs-CZ" sz="2000" b="1" dirty="0"/>
          </a:p>
        </p:txBody>
      </p:sp>
      <p:cxnSp>
        <p:nvCxnSpPr>
          <p:cNvPr id="38" name="Přímá spojnice 37"/>
          <p:cNvCxnSpPr/>
          <p:nvPr/>
        </p:nvCxnSpPr>
        <p:spPr>
          <a:xfrm>
            <a:off x="6514129" y="4861486"/>
            <a:ext cx="0" cy="1221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995936" y="5247162"/>
            <a:ext cx="2518193" cy="170881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3955543" y="5301208"/>
            <a:ext cx="1192521" cy="776543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6554775" y="6309901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animBg="1"/>
      <p:bldP spid="15" grpId="0" animBg="1"/>
      <p:bldP spid="37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12282"/>
            <a:ext cx="8885290" cy="6556271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282"/>
            <a:ext cx="8866508" cy="6417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68" y="62625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Pracovní list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67744" y="1046024"/>
            <a:ext cx="4073214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 Konstrukce písma: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  Konstrukcí písma vytvoř tyto nápisy: </a:t>
            </a:r>
            <a:endParaRPr lang="cs-CZ" sz="1400" b="1" dirty="0">
              <a:solidFill>
                <a:srgbClr val="7030A0"/>
              </a:solidFill>
            </a:endParaRPr>
          </a:p>
          <a:p>
            <a:r>
              <a:rPr lang="cs-CZ" sz="2400" b="1" dirty="0" smtClean="0"/>
              <a:t>       </a:t>
            </a:r>
            <a:r>
              <a:rPr lang="cs-CZ" sz="3600" b="1" dirty="0" smtClean="0"/>
              <a:t>Květiny</a:t>
            </a:r>
            <a:r>
              <a:rPr lang="cs-CZ" sz="36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3600" b="1" dirty="0" smtClean="0">
                <a:solidFill>
                  <a:srgbClr val="0070C0"/>
                </a:solidFill>
              </a:rPr>
              <a:t>     ARANŽÉR</a:t>
            </a:r>
          </a:p>
          <a:p>
            <a:r>
              <a:rPr lang="cs-CZ" sz="3600" b="1" dirty="0" smtClean="0">
                <a:solidFill>
                  <a:srgbClr val="0070C0"/>
                </a:solidFill>
              </a:rPr>
              <a:t>     OBUV</a:t>
            </a:r>
          </a:p>
          <a:p>
            <a:r>
              <a:rPr lang="cs-CZ" sz="3600" b="1" dirty="0" smtClean="0"/>
              <a:t>     Sportovní areál</a:t>
            </a:r>
            <a:endParaRPr lang="cs-CZ" sz="3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4235024"/>
            <a:ext cx="65906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Pracuj na formáty čtvrtky A4 (budeš potřebovat čtyři)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Každé slovo na jednu čtvrtku (správná kompozice textu do plochy)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Písmo pouze Grotesk (můžeš vybrat úzký nebo kruhový)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Dodržuj ve slově verzálky i minusky podle zadaného textu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Použij pro konstrukci správné pomůcky a nástroje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lova „ARANŽÉR“, „OBUV “ vybarvi podle sebe barvou, nebo pastelkami </a:t>
            </a:r>
          </a:p>
        </p:txBody>
      </p:sp>
    </p:spTree>
    <p:extLst>
      <p:ext uri="{BB962C8B-B14F-4D97-AF65-F5344CB8AC3E}">
        <p14:creationId xmlns:p14="http://schemas.microsoft.com/office/powerpoint/2010/main" val="11839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3279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27687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23093" y="3389280"/>
            <a:ext cx="7056784" cy="7817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LANZ, Bohumil, Němeček Zdeněk.</a:t>
            </a:r>
            <a:r>
              <a:rPr lang="cs-CZ" sz="1400" b="1" i="1" dirty="0"/>
              <a:t> </a:t>
            </a:r>
            <a:r>
              <a:rPr lang="cs-CZ" sz="1400" b="1" i="1" dirty="0" smtClean="0"/>
              <a:t>Písmo v propagaci: </a:t>
            </a:r>
            <a:r>
              <a:rPr lang="cs-CZ" sz="1400" b="1" dirty="0" smtClean="0"/>
              <a:t>Praha Merkur 1974</a:t>
            </a:r>
            <a:r>
              <a:rPr lang="cs-CZ" sz="1400" b="1" i="1" dirty="0" smtClean="0"/>
              <a:t> </a:t>
            </a:r>
            <a:endParaRPr lang="cs-CZ" sz="1400" b="1" dirty="0"/>
          </a:p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b="1" i="1" dirty="0"/>
              <a:t>galerie c</a:t>
            </a:r>
            <a:r>
              <a:rPr lang="cs-CZ" sz="1400" b="1" i="1" dirty="0" smtClean="0"/>
              <a:t>. zuk  2000-2013.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8938515" cy="6551920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3662075" y="2204864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FF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249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198205"/>
            <a:ext cx="8866508" cy="6480721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32847" y="2204863"/>
            <a:ext cx="5823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  <a:latin typeface="Tempus Sans ITC" pitchFamily="82" charset="0"/>
              </a:rPr>
              <a:t> Konstrukce      </a:t>
            </a:r>
          </a:p>
          <a:p>
            <a:r>
              <a:rPr lang="cs-CZ" sz="80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FFFF00"/>
                </a:solidFill>
                <a:latin typeface="Tempus Sans ITC" pitchFamily="82" charset="0"/>
              </a:rPr>
              <a:t>    písma 2</a:t>
            </a:r>
            <a:endParaRPr lang="cs-CZ" sz="8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8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6601"/>
            <a:ext cx="8690680" cy="64177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599" y="499327"/>
            <a:ext cx="4784984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Při tvorbě písma je důležité: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Obdélník 1"/>
          <p:cNvSpPr/>
          <p:nvPr/>
        </p:nvSpPr>
        <p:spPr>
          <a:xfrm>
            <a:off x="971597" y="1644471"/>
            <a:ext cx="2347321" cy="39395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18768" y="1644471"/>
            <a:ext cx="2252981" cy="3939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5000" dirty="0">
                <a:latin typeface="Baskerville Old Face" pitchFamily="18" charset="0"/>
              </a:rPr>
              <a:t>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907704" y="2492896"/>
            <a:ext cx="3413319" cy="85259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1547664" y="4199022"/>
            <a:ext cx="3188786" cy="597837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338461" y="1264692"/>
            <a:ext cx="3096344" cy="2308324"/>
          </a:xfrm>
          <a:prstGeom prst="rect">
            <a:avLst/>
          </a:prstGeom>
          <a:solidFill>
            <a:srgbClr val="FFC000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Duktus je u všech písmen v textu stejný vlevo (úzký), stejný vpravo(široký). Nesmíš jej zeslabovat tam, kde slabý není!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055326" y="3614241"/>
            <a:ext cx="3985414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Udržuj správnou stopu písma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736276" y="4403720"/>
            <a:ext cx="339077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Nejslabší stopa musí být také u všech písmen v textu stejná v každém jejím tahu s plynulým napojením na serif</a:t>
            </a:r>
            <a:endParaRPr lang="cs-CZ" sz="2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405809" y="1572834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25" grpId="0" animBg="1"/>
      <p:bldP spid="26" grpId="0" animBg="1"/>
      <p:bldP spid="27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8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6601"/>
            <a:ext cx="8690680" cy="64177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599" y="499327"/>
            <a:ext cx="4784984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Při tvorbě písma je důležité: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46620" y="56713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Obdélník 1"/>
          <p:cNvSpPr/>
          <p:nvPr/>
        </p:nvSpPr>
        <p:spPr>
          <a:xfrm>
            <a:off x="971599" y="1916832"/>
            <a:ext cx="2347321" cy="3456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53235" y="760937"/>
            <a:ext cx="18325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0" dirty="0" smtClean="0">
                <a:latin typeface="Britannic Bold" pitchFamily="34" charset="0"/>
              </a:rPr>
              <a:t>c</a:t>
            </a:r>
            <a:endParaRPr lang="cs-CZ" sz="32000" dirty="0">
              <a:latin typeface="Britannic Bold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657431" y="2280912"/>
            <a:ext cx="2249645" cy="1100806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3077702" y="4075906"/>
            <a:ext cx="1658748" cy="720953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907076" y="1126750"/>
            <a:ext cx="4337332" cy="2308324"/>
          </a:xfrm>
          <a:prstGeom prst="rect">
            <a:avLst/>
          </a:prstGeom>
          <a:solidFill>
            <a:srgbClr val="FFC000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Duktus je u všech písmen v textu stejný vlevo (široký), stejný vpravo(úzký). Nesmíš jej zeslabovat tam, kde slabý není! Text musíš správně konstruovat podle typu písma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055326" y="3614241"/>
            <a:ext cx="3985414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Udržuj správnou stopu písma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736276" y="4403720"/>
            <a:ext cx="339077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Nejslabší stopa musí být také u všech písmen v textu stejná v každém jejím tahu s plynulým napojením na serif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325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" grpId="0" animBg="1"/>
      <p:bldP spid="3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" y="93855"/>
            <a:ext cx="8964488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2742"/>
            <a:ext cx="8474656" cy="63158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"/>
          <p:cNvSpPr/>
          <p:nvPr/>
        </p:nvSpPr>
        <p:spPr>
          <a:xfrm>
            <a:off x="1360616" y="620687"/>
            <a:ext cx="6296660" cy="790983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1" dirty="0" smtClean="0">
              <a:solidFill>
                <a:srgbClr val="00206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1" dirty="0">
                <a:solidFill>
                  <a:srgbClr val="002060"/>
                </a:solidFill>
              </a:rPr>
              <a:t> </a:t>
            </a:r>
            <a:r>
              <a:rPr lang="cs-CZ" sz="3200" b="1" i="1" dirty="0" smtClean="0">
                <a:solidFill>
                  <a:srgbClr val="002060"/>
                </a:solidFill>
              </a:rPr>
              <a:t>   Pravidelný </a:t>
            </a:r>
            <a:r>
              <a:rPr lang="cs-CZ" sz="3200" b="1" i="1" dirty="0">
                <a:solidFill>
                  <a:srgbClr val="002060"/>
                </a:solidFill>
              </a:rPr>
              <a:t>rytmus </a:t>
            </a:r>
            <a:r>
              <a:rPr lang="cs-CZ" sz="3200" b="1" i="1" dirty="0" smtClean="0">
                <a:solidFill>
                  <a:srgbClr val="002060"/>
                </a:solidFill>
              </a:rPr>
              <a:t>střídání ploch</a:t>
            </a:r>
            <a:endParaRPr lang="cs-CZ" sz="3200" b="1" i="1" dirty="0">
              <a:solidFill>
                <a:srgbClr val="002060"/>
              </a:solidFill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447929" y="6580092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73913" y="1772816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ástupný symbol pro text 7"/>
          <p:cNvSpPr txBox="1">
            <a:spLocks/>
          </p:cNvSpPr>
          <p:nvPr/>
        </p:nvSpPr>
        <p:spPr>
          <a:xfrm>
            <a:off x="323528" y="404665"/>
            <a:ext cx="8370837" cy="584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2030867" y="2132856"/>
            <a:ext cx="4956158" cy="270843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0" dirty="0" smtClean="0">
                <a:latin typeface="Aharoni" pitchFamily="2" charset="-79"/>
                <a:cs typeface="Aharoni" pitchFamily="2" charset="-79"/>
              </a:rPr>
              <a:t>L A T</a:t>
            </a:r>
            <a:endParaRPr lang="cs-CZ" sz="170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3212976"/>
            <a:ext cx="1512168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60032" y="3203781"/>
            <a:ext cx="1392089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059832" y="407707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779912" y="408817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257417" y="4054287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252121" y="407707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059832" y="4558343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257417" y="4558343"/>
            <a:ext cx="994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059832" y="4355572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257417" y="4355572"/>
            <a:ext cx="994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6" y="5083504"/>
            <a:ext cx="837083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 Písmo má pravidelný rytmus, plocha mezi písmeny je </a:t>
            </a:r>
            <a:r>
              <a:rPr lang="cs-CZ" sz="3200" b="1" dirty="0" smtClean="0">
                <a:solidFill>
                  <a:srgbClr val="0A9A9E"/>
                </a:solidFill>
              </a:rPr>
              <a:t>rozpal písma</a:t>
            </a:r>
            <a:r>
              <a:rPr lang="cs-CZ" b="1" dirty="0" smtClean="0"/>
              <a:t>, </a:t>
            </a:r>
          </a:p>
          <a:p>
            <a:r>
              <a:rPr lang="cs-CZ" b="1" dirty="0"/>
              <a:t> </a:t>
            </a:r>
            <a:r>
              <a:rPr lang="cs-CZ" b="1" dirty="0" smtClean="0"/>
              <a:t>opticky se pravidelně v textu střídají </a:t>
            </a:r>
            <a:r>
              <a:rPr lang="cs-CZ" sz="2400" b="1" dirty="0" smtClean="0">
                <a:solidFill>
                  <a:srgbClr val="0A9A9E"/>
                </a:solidFill>
              </a:rPr>
              <a:t>úzké a široké plochy</a:t>
            </a:r>
            <a:r>
              <a:rPr lang="cs-CZ" b="1" dirty="0" smtClean="0"/>
              <a:t>. Správné vyvážení ploch, rytmu v písmu zaručuje </a:t>
            </a:r>
            <a:r>
              <a:rPr lang="cs-CZ" sz="3200" b="1" dirty="0" smtClean="0">
                <a:solidFill>
                  <a:srgbClr val="0A9A9E"/>
                </a:solidFill>
              </a:rPr>
              <a:t>přesný rozpal</a:t>
            </a:r>
            <a:r>
              <a:rPr lang="cs-CZ" sz="3200" b="1" dirty="0"/>
              <a:t> </a:t>
            </a:r>
            <a:r>
              <a:rPr lang="cs-CZ" sz="3200" b="1" dirty="0" smtClean="0">
                <a:solidFill>
                  <a:srgbClr val="0A9A9E"/>
                </a:solidFill>
              </a:rPr>
              <a:t>písma v textu.</a:t>
            </a:r>
            <a:endParaRPr lang="cs-CZ" sz="3200" b="1" dirty="0">
              <a:solidFill>
                <a:srgbClr val="0A9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8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60" y="130790"/>
            <a:ext cx="8819360" cy="66636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250969" y="4585762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ástupný symbol pro text 7"/>
          <p:cNvSpPr txBox="1">
            <a:spLocks/>
          </p:cNvSpPr>
          <p:nvPr/>
        </p:nvSpPr>
        <p:spPr>
          <a:xfrm>
            <a:off x="323528" y="404665"/>
            <a:ext cx="8370837" cy="584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2022548" y="2152689"/>
            <a:ext cx="6141533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0" dirty="0">
                <a:latin typeface="Aharoni" pitchFamily="2" charset="-79"/>
                <a:cs typeface="Aharoni" pitchFamily="2" charset="-79"/>
              </a:rPr>
              <a:t>O</a:t>
            </a:r>
            <a:r>
              <a:rPr lang="cs-CZ" sz="17000" dirty="0" smtClean="0">
                <a:latin typeface="Aharoni" pitchFamily="2" charset="-79"/>
                <a:cs typeface="Aharoni" pitchFamily="2" charset="-79"/>
              </a:rPr>
              <a:t> V </a:t>
            </a:r>
            <a:r>
              <a:rPr lang="cs-CZ" sz="17000" dirty="0">
                <a:latin typeface="Aharoni" pitchFamily="2" charset="-79"/>
                <a:cs typeface="Aharoni" pitchFamily="2" charset="-79"/>
              </a:rPr>
              <a:t>S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779912" y="3487073"/>
            <a:ext cx="1116124" cy="19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597872" y="3487073"/>
            <a:ext cx="1392089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779912" y="3487073"/>
            <a:ext cx="0" cy="1094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093315" y="407707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364088" y="407707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732240" y="3993829"/>
            <a:ext cx="0" cy="5517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364088" y="4545544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364088" y="4414486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91998" y="4813016"/>
            <a:ext cx="5801918" cy="1754326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  špatný rozpal písma, chybování v rytmu ploch,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 nepřesná konstrukce písmene,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 nesprávné šířky (stopy písma, dukty),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 serify napojené zcela chybně, 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      </a:t>
            </a:r>
            <a:r>
              <a:rPr lang="cs-CZ" sz="2800" b="1" dirty="0" smtClean="0">
                <a:solidFill>
                  <a:srgbClr val="0070C0"/>
                </a:solidFill>
              </a:rPr>
              <a:t>poškozují konstrukci celého textu.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91998" y="425760"/>
            <a:ext cx="646633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tmavé plochy (písmena) </a:t>
            </a:r>
            <a:r>
              <a:rPr lang="cs-CZ" sz="2000" b="1" dirty="0" smtClean="0"/>
              <a:t>se střídají  rytmicky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s </a:t>
            </a:r>
            <a:r>
              <a:rPr lang="cs-CZ" sz="2000" b="1" dirty="0"/>
              <a:t>plochou světlou </a:t>
            </a:r>
            <a:r>
              <a:rPr lang="cs-CZ" sz="2000" b="1" dirty="0" smtClean="0"/>
              <a:t>(</a:t>
            </a:r>
            <a:r>
              <a:rPr lang="cs-CZ" sz="2000" b="1" dirty="0"/>
              <a:t>kolem písmen</a:t>
            </a:r>
            <a:r>
              <a:rPr lang="cs-CZ" sz="2000" b="1" dirty="0" smtClean="0"/>
              <a:t>)  </a:t>
            </a:r>
            <a:endParaRPr lang="cs-CZ" sz="2000" b="1" dirty="0"/>
          </a:p>
        </p:txBody>
      </p:sp>
      <p:cxnSp>
        <p:nvCxnSpPr>
          <p:cNvPr id="30" name="Přímá spojnice 29"/>
          <p:cNvCxnSpPr/>
          <p:nvPr/>
        </p:nvCxnSpPr>
        <p:spPr>
          <a:xfrm>
            <a:off x="3779912" y="4547415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3725163" y="4414486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91998" y="1370897"/>
            <a:ext cx="8209318" cy="523220"/>
          </a:xfrm>
          <a:prstGeom prst="rect">
            <a:avLst/>
          </a:prstGeom>
          <a:solidFill>
            <a:srgbClr val="66FF33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pro konstrukci je rozhodující  </a:t>
            </a:r>
            <a:r>
              <a:rPr lang="cs-CZ" sz="2800" b="1" dirty="0" smtClean="0">
                <a:solidFill>
                  <a:srgbClr val="002060"/>
                </a:solidFill>
              </a:rPr>
              <a:t>druh konstruovaného písma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250969" y="4597572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2738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282"/>
            <a:ext cx="8690679" cy="67457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562930"/>
            <a:ext cx="266887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</a:t>
            </a:r>
            <a:r>
              <a:rPr lang="cs-CZ" sz="2800" b="1" i="1" dirty="0">
                <a:solidFill>
                  <a:srgbClr val="002060"/>
                </a:solidFill>
              </a:rPr>
              <a:t>Rozpal </a:t>
            </a:r>
            <a:r>
              <a:rPr lang="cs-CZ" sz="2800" b="1" i="1" dirty="0" smtClean="0">
                <a:solidFill>
                  <a:srgbClr val="002060"/>
                </a:solidFill>
              </a:rPr>
              <a:t>písma </a:t>
            </a:r>
            <a:endParaRPr lang="cs-CZ" sz="2800" b="1" i="1" dirty="0">
              <a:solidFill>
                <a:srgbClr val="00206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95819" y="851147"/>
            <a:ext cx="5202485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    Všechny tyto pojmy vzájemně </a:t>
            </a:r>
            <a:r>
              <a:rPr lang="cs-CZ" sz="2000" b="1" dirty="0" smtClean="0">
                <a:solidFill>
                  <a:srgbClr val="FFFF00"/>
                </a:solidFill>
              </a:rPr>
              <a:t>ovlivňují 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   správný </a:t>
            </a:r>
            <a:r>
              <a:rPr lang="cs-CZ" sz="2000" b="1" dirty="0">
                <a:solidFill>
                  <a:srgbClr val="FFFF00"/>
                </a:solidFill>
              </a:rPr>
              <a:t>rozpal písma </a:t>
            </a:r>
            <a:r>
              <a:rPr lang="cs-CZ" sz="2000" b="1" dirty="0" smtClean="0">
                <a:solidFill>
                  <a:srgbClr val="FFFF00"/>
                </a:solidFill>
              </a:rPr>
              <a:t>a také konstrukci textu 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7" y="1829253"/>
            <a:ext cx="7773315" cy="4493306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7531285" y="5979125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27584" y="6071458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12282"/>
            <a:ext cx="8885290" cy="6556271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0" y="250781"/>
            <a:ext cx="8866508" cy="6417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459106" y="4617422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027" name="Picture 3" descr="C:\Users\Koděrová\Desktop\dum pracovní\PIS\02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676065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11559" y="4725144"/>
            <a:ext cx="4752528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  Minusky konstruované správně v rytmu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1559" y="5277654"/>
            <a:ext cx="4104457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  Konstrukce písma ladí s objekty   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 vytvořeného budoucího loga firmy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820426" y="5277654"/>
            <a:ext cx="4049766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  text „tiskárna“ vhodně typograficky umístěn to textu „think“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530317" y="4270084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rgbClr val="FFFF00"/>
                </a:solidFill>
              </a:rPr>
              <a:t> ©c.zuk</a:t>
            </a:r>
            <a:endParaRPr lang="cs-CZ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708</Words>
  <Application>Microsoft Office PowerPoint</Application>
  <PresentationFormat>Předvádění na obrazovce (4:3)</PresentationFormat>
  <Paragraphs>150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190</cp:revision>
  <dcterms:created xsi:type="dcterms:W3CDTF">2014-03-02T04:26:37Z</dcterms:created>
  <dcterms:modified xsi:type="dcterms:W3CDTF">2014-04-05T16:28:50Z</dcterms:modified>
</cp:coreProperties>
</file>