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63" r:id="rId3"/>
    <p:sldId id="297" r:id="rId4"/>
    <p:sldId id="299" r:id="rId5"/>
    <p:sldId id="300" r:id="rId6"/>
    <p:sldId id="301" r:id="rId7"/>
    <p:sldId id="262" r:id="rId8"/>
    <p:sldId id="298" r:id="rId9"/>
    <p:sldId id="302" r:id="rId10"/>
    <p:sldId id="303" r:id="rId11"/>
    <p:sldId id="292" r:id="rId12"/>
    <p:sldId id="305" r:id="rId13"/>
    <p:sldId id="306" r:id="rId14"/>
    <p:sldId id="304" r:id="rId15"/>
    <p:sldId id="307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DB1"/>
    <a:srgbClr val="66FF33"/>
    <a:srgbClr val="00FFFF"/>
    <a:srgbClr val="E7FEAC"/>
    <a:srgbClr val="B27848"/>
    <a:srgbClr val="EBFB57"/>
    <a:srgbClr val="003300"/>
    <a:srgbClr val="0A9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17" autoAdjust="0"/>
  </p:normalViewPr>
  <p:slideViewPr>
    <p:cSldViewPr>
      <p:cViewPr>
        <p:scale>
          <a:sx n="73" d="100"/>
          <a:sy n="73" d="100"/>
        </p:scale>
        <p:origin x="-2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DB0B-C5B9-4045-8E66-2268DF555965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7FF7-D177-4636-B900-EF6D0B3EDA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0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7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848D-D4E4-4B00-9F6C-1C48A11BC06E}" type="datetimeFigureOut">
              <a:rPr lang="cs-CZ" smtClean="0"/>
              <a:t>5. 4. 2014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6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24449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45158"/>
              </p:ext>
            </p:extLst>
          </p:nvPr>
        </p:nvGraphicFramePr>
        <p:xfrm>
          <a:off x="783015" y="692696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cs-CZ" sz="1200" smtClean="0">
                          <a:solidFill>
                            <a:schemeClr val="tx1"/>
                          </a:solidFill>
                          <a:effectLst/>
                        </a:rPr>
                        <a:t>o.,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3.2_25_16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Konstrukce písma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2. 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konstrukcí písma, rozlišováním písma a s jeho použitím v současné reklamě a propagaci.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pracovními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listy 1, 2 pro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7" y="83671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3" y="908720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FFC000"/>
                </a:solidFill>
              </a:rPr>
              <a:t>©c.zuk</a:t>
            </a:r>
            <a:endParaRPr lang="cs-CZ" sz="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ovéPole 7"/>
          <p:cNvSpPr txBox="1"/>
          <p:nvPr/>
        </p:nvSpPr>
        <p:spPr>
          <a:xfrm>
            <a:off x="339652" y="551821"/>
            <a:ext cx="4374231" cy="400110"/>
          </a:xfrm>
          <a:prstGeom prst="rect">
            <a:avLst/>
          </a:prstGeom>
          <a:solidFill>
            <a:srgbClr val="E7FEAC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konstrukce písma – kruhový grotesk</a:t>
            </a:r>
            <a:endParaRPr lang="cs-CZ" sz="2000" b="1" dirty="0"/>
          </a:p>
        </p:txBody>
      </p:sp>
      <p:pic>
        <p:nvPicPr>
          <p:cNvPr id="9" name="Picture 2" descr="C:\Users\Koděrová\Desktop\dum pracovní\PIS\konstrukce písm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8" y="1171094"/>
            <a:ext cx="4421526" cy="44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stenec 9"/>
          <p:cNvSpPr/>
          <p:nvPr/>
        </p:nvSpPr>
        <p:spPr>
          <a:xfrm>
            <a:off x="4648322" y="1350697"/>
            <a:ext cx="4032448" cy="4104456"/>
          </a:xfrm>
          <a:prstGeom prst="donut">
            <a:avLst>
              <a:gd name="adj" fmla="val 1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10267" y="5686189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75567" y="3357572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3"/>
            <a:ext cx="8965840" cy="655192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8921" y="4075906"/>
            <a:ext cx="200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3107" y="620688"/>
            <a:ext cx="3876865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Při konstrukci písma je 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 důležité: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446620" y="56713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0" name="Obdélník 19"/>
          <p:cNvSpPr/>
          <p:nvPr/>
        </p:nvSpPr>
        <p:spPr>
          <a:xfrm>
            <a:off x="9514666" y="3891245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9756576" y="3573016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971599" y="1916832"/>
            <a:ext cx="2347321" cy="34563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598" y="1849467"/>
            <a:ext cx="19442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dirty="0">
                <a:latin typeface="Baskerville Old Face" pitchFamily="18" charset="0"/>
              </a:rPr>
              <a:t>A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274768" y="1574795"/>
            <a:ext cx="3063693" cy="1782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100079" y="4002392"/>
            <a:ext cx="2636371" cy="1152714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338461" y="1264692"/>
            <a:ext cx="3096344" cy="1938992"/>
          </a:xfrm>
          <a:prstGeom prst="rect">
            <a:avLst/>
          </a:prstGeom>
          <a:solidFill>
            <a:srgbClr val="E7FEAC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Duktus je u všech písmen v textu stejný vlevo, stejný vpravo. Nesmíš jej zeslabovat tam, kde slabý není!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635896" y="3554413"/>
            <a:ext cx="3985414" cy="461665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Udržuj správnou stopu písma</a:t>
            </a:r>
            <a:endParaRPr lang="cs-CZ" sz="2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736450" y="4578749"/>
            <a:ext cx="3390771" cy="1200329"/>
          </a:xfrm>
          <a:prstGeom prst="rect">
            <a:avLst/>
          </a:prstGeom>
          <a:solidFill>
            <a:srgbClr val="F6FDB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Nejslabší stopa musí být také u všech písmen v textu stejná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327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" grpId="0" animBg="1"/>
      <p:bldP spid="3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ovéPole 7"/>
          <p:cNvSpPr txBox="1"/>
          <p:nvPr/>
        </p:nvSpPr>
        <p:spPr>
          <a:xfrm>
            <a:off x="1025959" y="562930"/>
            <a:ext cx="5202226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/>
              <a:t>Konstruované bezpatkové písmo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1651186"/>
            <a:ext cx="5184576" cy="3416320"/>
          </a:xfrm>
          <a:prstGeom prst="rect">
            <a:avLst/>
          </a:prstGeom>
          <a:solidFill>
            <a:srgbClr val="F6FDB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/>
              <a:t>J</a:t>
            </a:r>
            <a:r>
              <a:rPr lang="cs-CZ" sz="2400" b="1" dirty="0" smtClean="0"/>
              <a:t>edná </a:t>
            </a:r>
            <a:r>
              <a:rPr lang="cs-CZ" sz="2400" b="1" dirty="0"/>
              <a:t>se o jednoduše rýsované geometrické tvary. 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Písmena </a:t>
            </a:r>
            <a:r>
              <a:rPr lang="cs-CZ" sz="2400" b="1" dirty="0"/>
              <a:t>je </a:t>
            </a:r>
            <a:r>
              <a:rPr lang="cs-CZ" sz="2400" b="1" dirty="0" smtClean="0"/>
              <a:t>dobré </a:t>
            </a:r>
            <a:r>
              <a:rPr lang="cs-CZ" sz="2400" b="1" dirty="0"/>
              <a:t>umístit do </a:t>
            </a:r>
            <a:r>
              <a:rPr lang="cs-CZ" sz="2400" b="1" dirty="0" smtClean="0"/>
              <a:t>obdélníků, </a:t>
            </a:r>
            <a:r>
              <a:rPr lang="cs-CZ" sz="2400" b="1" dirty="0"/>
              <a:t>od jejich krajů </a:t>
            </a:r>
            <a:r>
              <a:rPr lang="cs-CZ" sz="2400" b="1" dirty="0" smtClean="0"/>
              <a:t>pak měřit </a:t>
            </a:r>
            <a:r>
              <a:rPr lang="cs-CZ" sz="2400" b="1" dirty="0"/>
              <a:t>jednotlivé vzdálenosti, tloušťky tahů a úhly. 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Při </a:t>
            </a:r>
            <a:r>
              <a:rPr lang="cs-CZ" sz="2400" b="1" dirty="0"/>
              <a:t>psaní rýsovaného textu je třeba dbát na </a:t>
            </a:r>
            <a:r>
              <a:rPr lang="cs-CZ" sz="2400" b="1" dirty="0" smtClean="0"/>
              <a:t>rozpal </a:t>
            </a:r>
            <a:r>
              <a:rPr lang="cs-CZ" sz="2400" b="1" dirty="0"/>
              <a:t>mezi jednotlivými </a:t>
            </a:r>
            <a:r>
              <a:rPr lang="cs-CZ" sz="2400" b="1" dirty="0" smtClean="0"/>
              <a:t>písmeny.</a:t>
            </a:r>
            <a:endParaRPr lang="cs-CZ" sz="2400" b="1" dirty="0"/>
          </a:p>
        </p:txBody>
      </p:sp>
      <p:pic>
        <p:nvPicPr>
          <p:cNvPr id="6146" name="Picture 2" descr="C:\Users\Koděrová\Desktop\dum pracovní\PIS\grotesk konstrukce kruhové verzálky 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30" y="1664831"/>
            <a:ext cx="3068235" cy="33298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228185" y="4801646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58228" y="1412776"/>
            <a:ext cx="106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grotesk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921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ovéPole 7"/>
          <p:cNvSpPr txBox="1"/>
          <p:nvPr/>
        </p:nvSpPr>
        <p:spPr>
          <a:xfrm>
            <a:off x="806007" y="562929"/>
            <a:ext cx="5274234" cy="584775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Konstruované patkové písmo</a:t>
            </a:r>
            <a:r>
              <a:rPr lang="cs-CZ" sz="3200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3631" y="1412776"/>
            <a:ext cx="4662425" cy="3046988"/>
          </a:xfrm>
          <a:prstGeom prst="rect">
            <a:avLst/>
          </a:prstGeom>
          <a:solidFill>
            <a:srgbClr val="F6FDB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Je </a:t>
            </a:r>
            <a:r>
              <a:rPr lang="cs-CZ" sz="2400" b="1" dirty="0"/>
              <a:t>na rýsování obtížnější, obzvlášť, pokud má různé síly tahů. 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Je </a:t>
            </a:r>
            <a:r>
              <a:rPr lang="cs-CZ" sz="2400" b="1" dirty="0"/>
              <a:t>potřeba používat kružítko </a:t>
            </a:r>
            <a:endParaRPr lang="cs-CZ" sz="2400" b="1" dirty="0" smtClean="0"/>
          </a:p>
          <a:p>
            <a:r>
              <a:rPr lang="cs-CZ" sz="2400" b="1" dirty="0" smtClean="0"/>
              <a:t>     a </a:t>
            </a:r>
            <a:r>
              <a:rPr lang="cs-CZ" sz="2400" b="1" dirty="0"/>
              <a:t>křivítka, pečlivě měřit všechny 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  vzdálenosti a úhly </a:t>
            </a:r>
          </a:p>
          <a:p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59632" y="4869160"/>
            <a:ext cx="3168352" cy="830997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U patkového písma měj při sobě i úhloměr. </a:t>
            </a:r>
          </a:p>
        </p:txBody>
      </p:sp>
      <p:pic>
        <p:nvPicPr>
          <p:cNvPr id="7170" name="Picture 2" descr="C:\Users\Koděrová\Desktop\fotomix\secesní antikv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51" y="3573016"/>
            <a:ext cx="4384305" cy="27421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děrová\Desktop\fotomix\100_8115patkové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82" y="1848740"/>
            <a:ext cx="3941841" cy="15106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414123" y="6099681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03102" y="1741018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ovéPole 1"/>
          <p:cNvSpPr txBox="1"/>
          <p:nvPr/>
        </p:nvSpPr>
        <p:spPr>
          <a:xfrm>
            <a:off x="1115616" y="47667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Pracovní list 1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774534"/>
            <a:ext cx="56166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Konstruované bezpatkové písmo</a:t>
            </a:r>
          </a:p>
          <a:p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Vytvoř tabuli písma konstruovaným písmem podle předlohy 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Pracuj na formát A3.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Písmena správně rozvrhni na plochu.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Písmo vybarvi tuší a můžeš kombinovat i dvě barvy.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Pozadí můžeš podle své fantazie také </a:t>
            </a:r>
            <a:r>
              <a:rPr lang="cs-CZ" b="1" dirty="0" smtClean="0"/>
              <a:t>vybarvit.</a:t>
            </a:r>
            <a:endParaRPr lang="cs-CZ" b="1" dirty="0"/>
          </a:p>
          <a:p>
            <a:r>
              <a:rPr lang="cs-CZ" b="1" dirty="0" smtClean="0"/>
              <a:t>    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47664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Předloha 1</a:t>
            </a:r>
            <a:endParaRPr lang="cs-CZ" dirty="0"/>
          </a:p>
        </p:txBody>
      </p:sp>
      <p:pic>
        <p:nvPicPr>
          <p:cNvPr id="8194" name="Picture 2" descr="C:\Users\Koděrová\Desktop\fotomix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66" y="3068960"/>
            <a:ext cx="4562243" cy="30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414123" y="6099681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ovéPole 7"/>
          <p:cNvSpPr txBox="1"/>
          <p:nvPr/>
        </p:nvSpPr>
        <p:spPr>
          <a:xfrm>
            <a:off x="1115616" y="47667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Pracovní list 2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15616" y="1020244"/>
            <a:ext cx="5256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Konstruované patkové písmo</a:t>
            </a:r>
          </a:p>
          <a:p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Vytvoř tabuli písma konstruovaným písmem podle předlohy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Pracuj </a:t>
            </a:r>
            <a:r>
              <a:rPr lang="cs-CZ" b="1" smtClean="0"/>
              <a:t>na formát A3</a:t>
            </a:r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Písmena správně rozvrhni na plochu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Písmo vybarvi tuší a můžeš kombinovat i dvě barvy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Pozadí můžeš podle své fantazie také vybarvit</a:t>
            </a:r>
          </a:p>
          <a:p>
            <a:pPr marL="285750" indent="-285750">
              <a:buFont typeface="Arial" pitchFamily="34" charset="0"/>
              <a:buChar char="•"/>
            </a:pP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75656" y="47133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Předloha 1</a:t>
            </a:r>
            <a:endParaRPr lang="cs-CZ" dirty="0"/>
          </a:p>
        </p:txBody>
      </p:sp>
      <p:pic>
        <p:nvPicPr>
          <p:cNvPr id="9218" name="Picture 2" descr="C:\Users\Koděrová\Desktop\fotomix\100_8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81974"/>
            <a:ext cx="4916910" cy="27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99992" y="6453109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6" y="188640"/>
            <a:ext cx="8784976" cy="6516163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97734" y="2502996"/>
            <a:ext cx="5400600" cy="7829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69642" y="4149080"/>
            <a:ext cx="7056784" cy="7817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LANZ, Bohumil, Němeček Zdeněk.</a:t>
            </a:r>
            <a:r>
              <a:rPr lang="cs-CZ" sz="1400" b="1" i="1" dirty="0"/>
              <a:t> </a:t>
            </a:r>
            <a:r>
              <a:rPr lang="cs-CZ" sz="1400" b="1" i="1" dirty="0" smtClean="0"/>
              <a:t>Písmo v propagaci: </a:t>
            </a:r>
            <a:r>
              <a:rPr lang="cs-CZ" sz="1400" b="1" dirty="0" smtClean="0"/>
              <a:t>Praha Merkur 1974</a:t>
            </a:r>
            <a:r>
              <a:rPr lang="cs-CZ" sz="1400" b="1" i="1" dirty="0" smtClean="0"/>
              <a:t> </a:t>
            </a:r>
            <a:endParaRPr lang="cs-CZ" sz="1400" b="1" dirty="0"/>
          </a:p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b="1" i="1" dirty="0"/>
              <a:t>galerie </a:t>
            </a:r>
            <a:r>
              <a:rPr lang="cs-CZ" sz="1400" dirty="0" smtClean="0"/>
              <a:t>©</a:t>
            </a:r>
            <a:r>
              <a:rPr lang="cs-CZ" sz="1400" b="1" i="1" dirty="0" smtClean="0"/>
              <a:t>c. zuk  2000-2013.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8" y="187832"/>
            <a:ext cx="8866508" cy="6480721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7" name="TextovéPole 1"/>
          <p:cNvSpPr txBox="1"/>
          <p:nvPr/>
        </p:nvSpPr>
        <p:spPr>
          <a:xfrm>
            <a:off x="1835696" y="170080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FF"/>
                </a:solidFill>
                <a:uFillTx/>
                <a:latin typeface="Tempus Sans ITC" pitchFamily="82"/>
              </a:rPr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31439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832"/>
            <a:ext cx="8850226" cy="6480721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664" y="1844823"/>
            <a:ext cx="6448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00FFFF"/>
                </a:solidFill>
                <a:latin typeface="Tempus Sans ITC" pitchFamily="82" charset="0"/>
              </a:rPr>
              <a:t> Konstrukce                </a:t>
            </a:r>
          </a:p>
          <a:p>
            <a:r>
              <a:rPr lang="cs-CZ" sz="8000" b="1" dirty="0">
                <a:solidFill>
                  <a:srgbClr val="00FFFF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00FFFF"/>
                </a:solidFill>
                <a:latin typeface="Tempus Sans ITC" pitchFamily="82" charset="0"/>
              </a:rPr>
              <a:t>     písma 1</a:t>
            </a:r>
            <a:endParaRPr lang="cs-CZ" sz="8000" b="1" dirty="0">
              <a:solidFill>
                <a:srgbClr val="00FFFF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7087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ovéPole 1"/>
          <p:cNvSpPr txBox="1"/>
          <p:nvPr/>
        </p:nvSpPr>
        <p:spPr>
          <a:xfrm>
            <a:off x="499428" y="3861048"/>
            <a:ext cx="63768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abecedy nakreslené českými 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písmaři  </a:t>
            </a:r>
          </a:p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charakteristické, že verzálky jsou nižší </a:t>
            </a:r>
            <a:endPara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horní 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dotahy u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minusek, aby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rozlišovací </a:t>
            </a:r>
          </a:p>
          <a:p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diakritická) znaménka (akcenty) nepřesahovala </a:t>
            </a:r>
            <a:endPara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přes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kuželku písma. 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33597" y="466299"/>
            <a:ext cx="4536504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dirty="0"/>
              <a:t> </a:t>
            </a:r>
            <a:r>
              <a:rPr lang="cs-CZ" sz="4400" dirty="0" smtClean="0"/>
              <a:t> Písmová osnova</a:t>
            </a:r>
            <a:endParaRPr lang="cs-CZ" sz="4400" dirty="0">
              <a:latin typeface="+mn-lt"/>
              <a:cs typeface="+mn-cs"/>
            </a:endParaRPr>
          </a:p>
        </p:txBody>
      </p:sp>
      <p:pic>
        <p:nvPicPr>
          <p:cNvPr id="1028" name="Picture 4" descr="C:\Users\Koděrová\Desktop\dum pracovní\PIS\dotažnic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8" y="1556792"/>
            <a:ext cx="3395177" cy="1656184"/>
          </a:xfrm>
          <a:prstGeom prst="rect">
            <a:avLst/>
          </a:prstGeom>
          <a:solidFill>
            <a:srgbClr val="B27848"/>
          </a:solidFill>
          <a:ln w="12700">
            <a:solidFill>
              <a:srgbClr val="B27848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726858" y="1746237"/>
            <a:ext cx="377499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726858" y="2965679"/>
            <a:ext cx="382378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501849" y="1556792"/>
            <a:ext cx="19043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Horní dotažnice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899592" y="1746237"/>
            <a:ext cx="3602257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517347" y="2781013"/>
            <a:ext cx="2158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ákladní dotažnice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889035" y="3212976"/>
            <a:ext cx="22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LANZ, Bohumil, Němeček Zdeněk.</a:t>
            </a:r>
            <a:r>
              <a:rPr lang="cs-CZ" sz="900" b="1" i="1" dirty="0"/>
              <a:t> </a:t>
            </a:r>
            <a:endParaRPr lang="cs-CZ" sz="900" b="1" i="1" dirty="0" smtClean="0"/>
          </a:p>
          <a:p>
            <a:r>
              <a:rPr lang="cs-CZ" sz="900" b="1" i="1" dirty="0" smtClean="0"/>
              <a:t>Písmo v propagaci</a:t>
            </a:r>
            <a:r>
              <a:rPr lang="cs-CZ" sz="900" b="1" i="1" dirty="0"/>
              <a:t>: </a:t>
            </a:r>
            <a:r>
              <a:rPr lang="cs-CZ" sz="900" b="1" dirty="0"/>
              <a:t>Praha Merkur 1974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1943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4283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ovéPole 1"/>
          <p:cNvSpPr txBox="1"/>
          <p:nvPr/>
        </p:nvSpPr>
        <p:spPr>
          <a:xfrm>
            <a:off x="6736340" y="1082364"/>
            <a:ext cx="2070323" cy="369332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výška písma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99836" y="1515208"/>
            <a:ext cx="4536504" cy="3888432"/>
          </a:xfrm>
          <a:prstGeom prst="rect">
            <a:avLst/>
          </a:prstGeom>
          <a:solidFill>
            <a:srgbClr val="B27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27828" y="1937690"/>
            <a:ext cx="46085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200" dirty="0" err="1" smtClean="0">
                <a:latin typeface="Times New Roman" pitchFamily="18" charset="0"/>
                <a:cs typeface="Times New Roman" pitchFamily="18" charset="0"/>
              </a:rPr>
              <a:t>Agč</a:t>
            </a:r>
            <a:endParaRPr lang="cs-CZ" sz="18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043608" y="3140968"/>
            <a:ext cx="7416824" cy="0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043608" y="4293096"/>
            <a:ext cx="7416824" cy="0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876256" y="3140968"/>
            <a:ext cx="0" cy="1152128"/>
          </a:xfrm>
          <a:prstGeom prst="straightConnector1">
            <a:avLst/>
          </a:prstGeom>
          <a:ln w="38100">
            <a:solidFill>
              <a:srgbClr val="00FF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6876256" y="1515208"/>
            <a:ext cx="0" cy="162576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6876256" y="1548457"/>
            <a:ext cx="1904527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395536" y="2656748"/>
            <a:ext cx="35032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066652" y="2656748"/>
            <a:ext cx="3503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7092281" y="2328088"/>
            <a:ext cx="136815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Akcentová   </a:t>
            </a:r>
          </a:p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linie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95536" y="2204864"/>
            <a:ext cx="17322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Horní dotažnice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95536" y="2660369"/>
            <a:ext cx="2088232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dotažnice</a:t>
            </a:r>
            <a:endParaRPr lang="cs-CZ" dirty="0"/>
          </a:p>
        </p:txBody>
      </p:sp>
      <p:cxnSp>
        <p:nvCxnSpPr>
          <p:cNvPr id="39" name="Přímá spojnice 38"/>
          <p:cNvCxnSpPr/>
          <p:nvPr/>
        </p:nvCxnSpPr>
        <p:spPr>
          <a:xfrm>
            <a:off x="395536" y="4725144"/>
            <a:ext cx="40725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63276" y="4293096"/>
            <a:ext cx="18365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Spodní dotažnice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854053" y="3847317"/>
            <a:ext cx="2016140" cy="369332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dotažnice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2431812" y="4293096"/>
            <a:ext cx="84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účaří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55576" y="312923"/>
            <a:ext cx="453650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dirty="0"/>
              <a:t> </a:t>
            </a:r>
            <a:r>
              <a:rPr lang="cs-CZ" sz="4400" dirty="0" smtClean="0"/>
              <a:t> Konstrukce písma</a:t>
            </a:r>
            <a:endParaRPr lang="cs-CZ" sz="4400" dirty="0">
              <a:latin typeface="+mn-lt"/>
              <a:cs typeface="+mn-cs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256032" y="5724443"/>
            <a:ext cx="73082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Názvy</a:t>
            </a:r>
            <a:r>
              <a:rPr lang="cs-CZ" sz="2800" b="1" dirty="0"/>
              <a:t> některých konstrukčních částí písmene 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724128" y="5149798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ovéPole 1"/>
          <p:cNvSpPr txBox="1"/>
          <p:nvPr/>
        </p:nvSpPr>
        <p:spPr>
          <a:xfrm>
            <a:off x="755577" y="620688"/>
            <a:ext cx="684076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5400" b="1" dirty="0" smtClean="0">
                <a:solidFill>
                  <a:srgbClr val="002060"/>
                </a:solidFill>
              </a:rPr>
              <a:t>Účaří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/>
              <a:t>‐ základna písmové osnovy, na níž jsou 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                     postaveny</a:t>
            </a:r>
            <a:r>
              <a:rPr lang="cs-CZ" sz="2400" b="1" dirty="0"/>
              <a:t> </a:t>
            </a:r>
            <a:r>
              <a:rPr lang="cs-CZ" sz="2400" b="1" dirty="0" smtClean="0"/>
              <a:t>obrazy</a:t>
            </a:r>
            <a:r>
              <a:rPr lang="cs-CZ" sz="2400" b="1" dirty="0"/>
              <a:t> písmových znaků. </a:t>
            </a:r>
            <a:endParaRPr lang="cs-CZ" sz="2400" b="1" dirty="0" smtClean="0"/>
          </a:p>
          <a:p>
            <a:r>
              <a:rPr lang="cs-CZ" sz="2400" b="1" dirty="0" smtClean="0"/>
              <a:t> Aby</a:t>
            </a:r>
            <a:r>
              <a:rPr lang="cs-CZ" sz="2400" b="1" dirty="0"/>
              <a:t> </a:t>
            </a:r>
            <a:r>
              <a:rPr lang="cs-CZ" sz="2400" b="1" dirty="0" smtClean="0"/>
              <a:t>písmové</a:t>
            </a:r>
            <a:r>
              <a:rPr lang="cs-CZ" sz="2400" b="1" dirty="0"/>
              <a:t> znaky byly opticky stejné, přesahují 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oblá</a:t>
            </a:r>
            <a:r>
              <a:rPr lang="cs-CZ" sz="2400" b="1" dirty="0"/>
              <a:t> </a:t>
            </a:r>
            <a:r>
              <a:rPr lang="cs-CZ" sz="2400" b="1" dirty="0" smtClean="0"/>
              <a:t>písmena</a:t>
            </a:r>
            <a:r>
              <a:rPr lang="cs-CZ" sz="2400" b="1" dirty="0"/>
              <a:t> účaří. </a:t>
            </a:r>
            <a:r>
              <a:rPr lang="cs-CZ" sz="2400" b="1" dirty="0" smtClean="0"/>
              <a:t>Tomuto</a:t>
            </a:r>
            <a:r>
              <a:rPr lang="cs-CZ" sz="2400" b="1" dirty="0"/>
              <a:t> tahu se říká přetah.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6166" y="4641870"/>
            <a:ext cx="48418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Rozeznáváme</a:t>
            </a:r>
            <a:r>
              <a:rPr lang="cs-CZ" sz="2400" b="1" dirty="0"/>
              <a:t> písma zeslabeného </a:t>
            </a:r>
            <a:endParaRPr lang="cs-CZ" sz="2400" b="1" dirty="0" smtClean="0"/>
          </a:p>
          <a:p>
            <a:r>
              <a:rPr lang="cs-CZ" sz="2400" b="1" dirty="0" smtClean="0"/>
              <a:t>duktu</a:t>
            </a:r>
            <a:r>
              <a:rPr lang="cs-CZ" sz="2400" b="1" dirty="0"/>
              <a:t> ‐ tenké a slabé. </a:t>
            </a:r>
            <a:r>
              <a:rPr lang="cs-CZ" sz="2400" b="1" dirty="0" smtClean="0"/>
              <a:t>A</a:t>
            </a:r>
            <a:r>
              <a:rPr lang="cs-CZ" sz="2400" b="1" dirty="0"/>
              <a:t> naopak </a:t>
            </a:r>
            <a:endParaRPr lang="cs-CZ" sz="2400" b="1" dirty="0" smtClean="0"/>
          </a:p>
          <a:p>
            <a:r>
              <a:rPr lang="cs-CZ" sz="2400" b="1" dirty="0" smtClean="0"/>
              <a:t>písma zesíleného duktu ‐ polotučné, tučné a velmi tučné.  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4535" y="3140968"/>
            <a:ext cx="8114616" cy="12926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</a:rPr>
              <a:t>Duktus</a:t>
            </a:r>
            <a:r>
              <a:rPr lang="cs-CZ" sz="2400" b="1" dirty="0">
                <a:solidFill>
                  <a:srgbClr val="002060"/>
                </a:solidFill>
              </a:rPr>
              <a:t> ‐ výraznost kresby písma vyjádřená tloušťkou 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                           tahů</a:t>
            </a:r>
            <a:r>
              <a:rPr lang="cs-CZ" sz="2400" b="1" dirty="0">
                <a:solidFill>
                  <a:srgbClr val="002060"/>
                </a:solidFill>
              </a:rPr>
              <a:t> písmen v poměru k jejich výšce. </a:t>
            </a:r>
          </a:p>
        </p:txBody>
      </p:sp>
      <p:pic>
        <p:nvPicPr>
          <p:cNvPr id="3074" name="Picture 2" descr="C:\Users\Koděrová\Desktop\dum pracovní\PIS\100_73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6" y="4611304"/>
            <a:ext cx="3518204" cy="1918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796136" y="6173132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Obdélník 1"/>
          <p:cNvSpPr/>
          <p:nvPr/>
        </p:nvSpPr>
        <p:spPr>
          <a:xfrm>
            <a:off x="503405" y="260648"/>
            <a:ext cx="6732240" cy="790983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cs-CZ" sz="2800" b="1" kern="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  Čitelnost propagačního textu ovlivňuje:</a:t>
            </a:r>
            <a:endParaRPr lang="cs-CZ" sz="28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3405" y="1340768"/>
            <a:ext cx="2234697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velikost písma</a:t>
            </a:r>
            <a:endParaRPr lang="cs-CZ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647247" y="2492896"/>
            <a:ext cx="3929191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 podobnost a odlišnost znaků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364311" y="3064650"/>
            <a:ext cx="4426186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proklad </a:t>
            </a:r>
            <a:r>
              <a:rPr lang="cs-CZ" sz="2000" b="1" dirty="0"/>
              <a:t>(volný prostor mezi řádky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691963" y="1916832"/>
            <a:ext cx="3096062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rozdíly v tloušťce </a:t>
            </a:r>
            <a:r>
              <a:rPr lang="cs-CZ" sz="2000" b="1" dirty="0" smtClean="0"/>
              <a:t>tahů</a:t>
            </a:r>
            <a:endParaRPr lang="cs-CZ" sz="20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421946" y="3730569"/>
            <a:ext cx="4272419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vnitřní a vnější prosvětlení písma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873401" y="5042085"/>
            <a:ext cx="2820964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mezislovní mezery</a:t>
            </a:r>
          </a:p>
        </p:txBody>
      </p:sp>
      <p:pic>
        <p:nvPicPr>
          <p:cNvPr id="2050" name="Picture 2" descr="C:\Users\Koděrová\Desktop\dum pracovní\PIS\Toskána Fontanes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55" y="876484"/>
            <a:ext cx="3271837" cy="17287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dum pracovní\PIS\Video15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" y="3814947"/>
            <a:ext cx="5894387" cy="24542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5576446" y="4389424"/>
            <a:ext cx="3239553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šířková proporce </a:t>
            </a:r>
            <a:r>
              <a:rPr lang="cs-CZ" sz="2000" b="1" dirty="0" smtClean="0"/>
              <a:t>písma</a:t>
            </a:r>
            <a:endParaRPr lang="cs-CZ" sz="20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596336" y="260527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302983" y="3707225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7" name="TextovéPole 16"/>
          <p:cNvSpPr txBox="1"/>
          <p:nvPr/>
        </p:nvSpPr>
        <p:spPr>
          <a:xfrm>
            <a:off x="416214" y="620688"/>
            <a:ext cx="2136209" cy="40011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sklon kurzívy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04246" y="1340768"/>
            <a:ext cx="2359203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délka řádku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95536" y="2132856"/>
            <a:ext cx="3456384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sytost a kombinace barev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598291" y="4482709"/>
            <a:ext cx="46984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Intenzita osvětlení plochy (zdánlivé zvýraznění nepotištěné plochy)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468599" y="5706742"/>
            <a:ext cx="46984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čitelnost latinkových písem určuje vždy horní polovina písmene           </a:t>
            </a:r>
          </a:p>
        </p:txBody>
      </p:sp>
      <p:pic>
        <p:nvPicPr>
          <p:cNvPr id="4098" name="Picture 2" descr="C:\Users\Koděrová\Desktop\fotomix\stuhové písmo psané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68" y="222372"/>
            <a:ext cx="5617541" cy="42210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416214" y="3108389"/>
            <a:ext cx="3456384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zabarvení a kvalita povrchu </a:t>
            </a:r>
            <a:r>
              <a:rPr lang="cs-CZ" sz="2000" b="1" dirty="0" smtClean="0"/>
              <a:t>papíru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138449" y="145098"/>
            <a:ext cx="7779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66507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776864" cy="568863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19390"/>
            <a:ext cx="8866507" cy="64799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ovéPole 7"/>
          <p:cNvSpPr txBox="1"/>
          <p:nvPr/>
        </p:nvSpPr>
        <p:spPr>
          <a:xfrm>
            <a:off x="1510924" y="605522"/>
            <a:ext cx="6201837" cy="523220"/>
          </a:xfrm>
          <a:prstGeom prst="rect">
            <a:avLst/>
          </a:prstGeom>
          <a:solidFill>
            <a:srgbClr val="E7FEA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Odborné názvosloví konstrukce písma </a:t>
            </a:r>
          </a:p>
        </p:txBody>
      </p:sp>
      <p:pic>
        <p:nvPicPr>
          <p:cNvPr id="5122" name="Picture 2" descr="C:\Users\Koděrová\Desktop\fotomix\pojmy písm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5" y="1325509"/>
            <a:ext cx="8457101" cy="488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648</Words>
  <Application>Microsoft Office PowerPoint</Application>
  <PresentationFormat>Předvádění na obrazovce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194</cp:revision>
  <dcterms:created xsi:type="dcterms:W3CDTF">2014-03-02T04:26:37Z</dcterms:created>
  <dcterms:modified xsi:type="dcterms:W3CDTF">2014-04-05T16:29:49Z</dcterms:modified>
</cp:coreProperties>
</file>