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4" r:id="rId5"/>
    <p:sldId id="263" r:id="rId6"/>
    <p:sldId id="268" r:id="rId7"/>
    <p:sldId id="267" r:id="rId8"/>
    <p:sldId id="265" r:id="rId9"/>
    <p:sldId id="270" r:id="rId10"/>
    <p:sldId id="271" r:id="rId11"/>
    <p:sldId id="272" r:id="rId12"/>
    <p:sldId id="273" r:id="rId13"/>
    <p:sldId id="261" r:id="rId14"/>
    <p:sldId id="275" r:id="rId15"/>
    <p:sldId id="276" r:id="rId16"/>
    <p:sldId id="262" r:id="rId1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16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AD73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4" d="100"/>
          <a:sy n="64" d="100"/>
        </p:scale>
        <p:origin x="-78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84EFB-330C-4B2D-9173-F311F1DFCA31}" type="datetimeFigureOut">
              <a:rPr lang="cs-CZ" smtClean="0"/>
              <a:t>20. 3. 2014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E648-09EC-4749-BFE1-21104DE892C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27275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84EFB-330C-4B2D-9173-F311F1DFCA31}" type="datetimeFigureOut">
              <a:rPr lang="cs-CZ" smtClean="0"/>
              <a:t>20. 3. 2014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E648-09EC-4749-BFE1-21104DE892C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06828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84EFB-330C-4B2D-9173-F311F1DFCA31}" type="datetimeFigureOut">
              <a:rPr lang="cs-CZ" smtClean="0"/>
              <a:t>20. 3. 2014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E648-09EC-4749-BFE1-21104DE892C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47615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84EFB-330C-4B2D-9173-F311F1DFCA31}" type="datetimeFigureOut">
              <a:rPr lang="cs-CZ" smtClean="0"/>
              <a:t>20. 3. 2014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E648-09EC-4749-BFE1-21104DE892C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53712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84EFB-330C-4B2D-9173-F311F1DFCA31}" type="datetimeFigureOut">
              <a:rPr lang="cs-CZ" smtClean="0"/>
              <a:t>20. 3. 2014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E648-09EC-4749-BFE1-21104DE892C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77821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84EFB-330C-4B2D-9173-F311F1DFCA31}" type="datetimeFigureOut">
              <a:rPr lang="cs-CZ" smtClean="0"/>
              <a:t>20. 3. 2014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E648-09EC-4749-BFE1-21104DE892C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76363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84EFB-330C-4B2D-9173-F311F1DFCA31}" type="datetimeFigureOut">
              <a:rPr lang="cs-CZ" smtClean="0"/>
              <a:t>20. 3. 2014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E648-09EC-4749-BFE1-21104DE892C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86435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84EFB-330C-4B2D-9173-F311F1DFCA31}" type="datetimeFigureOut">
              <a:rPr lang="cs-CZ" smtClean="0"/>
              <a:t>20. 3. 2014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E648-09EC-4749-BFE1-21104DE892C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59669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84EFB-330C-4B2D-9173-F311F1DFCA31}" type="datetimeFigureOut">
              <a:rPr lang="cs-CZ" smtClean="0"/>
              <a:t>20. 3. 2014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E648-09EC-4749-BFE1-21104DE892C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99935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84EFB-330C-4B2D-9173-F311F1DFCA31}" type="datetimeFigureOut">
              <a:rPr lang="cs-CZ" smtClean="0"/>
              <a:t>20. 3. 2014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E648-09EC-4749-BFE1-21104DE892C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7131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84EFB-330C-4B2D-9173-F311F1DFCA31}" type="datetimeFigureOut">
              <a:rPr lang="cs-CZ" smtClean="0"/>
              <a:t>20. 3. 2014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E648-09EC-4749-BFE1-21104DE892C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0476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84EFB-330C-4B2D-9173-F311F1DFCA31}" type="datetimeFigureOut">
              <a:rPr lang="cs-CZ" smtClean="0"/>
              <a:t>20. 3. 2014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B4E648-09EC-4749-BFE1-21104DE892C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56277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1" cy="6624735"/>
          </a:xfrm>
          <a:solidFill>
            <a:srgbClr val="F4F9AD"/>
          </a:solidFill>
        </p:spPr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>
          <a:xfrm>
            <a:off x="755576" y="404664"/>
            <a:ext cx="7560840" cy="5616624"/>
          </a:xfrm>
        </p:spPr>
        <p:txBody>
          <a:bodyPr>
            <a:noAutofit/>
          </a:bodyPr>
          <a:lstStyle/>
          <a:p>
            <a:r>
              <a:rPr lang="cs-CZ" sz="3200" b="1" dirty="0" smtClean="0">
                <a:solidFill>
                  <a:srgbClr val="FFFF00"/>
                </a:solidFill>
              </a:rPr>
              <a:t>                   </a:t>
            </a:r>
            <a:endParaRPr lang="cs-CZ" sz="7200" b="1" dirty="0">
              <a:solidFill>
                <a:srgbClr val="002060"/>
              </a:solidFill>
            </a:endParaRPr>
          </a:p>
          <a:p>
            <a:r>
              <a:rPr lang="cs-CZ" sz="4800" b="1" dirty="0">
                <a:solidFill>
                  <a:srgbClr val="002060"/>
                </a:solidFill>
              </a:rPr>
              <a:t> </a:t>
            </a:r>
            <a:r>
              <a:rPr lang="cs-CZ" sz="4800" b="1" dirty="0" smtClean="0">
                <a:solidFill>
                  <a:srgbClr val="002060"/>
                </a:solidFill>
              </a:rPr>
              <a:t>   </a:t>
            </a:r>
            <a:r>
              <a:rPr lang="cs-CZ" sz="5400" b="1" dirty="0" smtClean="0">
                <a:solidFill>
                  <a:srgbClr val="002060"/>
                </a:solidFill>
              </a:rPr>
              <a:t>    </a:t>
            </a:r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3204573"/>
              </p:ext>
            </p:extLst>
          </p:nvPr>
        </p:nvGraphicFramePr>
        <p:xfrm>
          <a:off x="724449" y="980728"/>
          <a:ext cx="7713973" cy="36003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44584"/>
                <a:gridCol w="1870784"/>
                <a:gridCol w="820898"/>
                <a:gridCol w="237628"/>
                <a:gridCol w="129311"/>
                <a:gridCol w="993718"/>
                <a:gridCol w="1058525"/>
                <a:gridCol w="1058525"/>
              </a:tblGrid>
              <a:tr h="1093746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200" dirty="0">
                        <a:solidFill>
                          <a:srgbClr val="00B05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Obchodní </a:t>
                      </a: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akademie a Střední odborná škola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gen. F. Fajtla, Louny, 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p. o. Osvoboditelů </a:t>
                      </a: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380, Louny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376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Číslo projektu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CZ.1.07/1.5.00/34.0052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Číslo sady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 </a:t>
                      </a:r>
                      <a:r>
                        <a:rPr lang="cs-CZ" sz="11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25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effectLst/>
                        </a:rPr>
                        <a:t>Číslo DUM</a:t>
                      </a:r>
                      <a:endParaRPr lang="cs-CZ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dirty="0" smtClean="0">
                          <a:effectLst/>
                          <a:latin typeface="Calibri"/>
                        </a:rPr>
                        <a:t>3.2_25_10</a:t>
                      </a:r>
                      <a:endParaRPr lang="cs-CZ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2376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Předmět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Písmo</a:t>
                      </a:r>
                      <a:endParaRPr lang="cs-CZ" sz="1100" b="1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376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Tematický okruh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Vývoj</a:t>
                      </a:r>
                      <a:r>
                        <a:rPr lang="cs-CZ" sz="1100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písma 10 – Písma 19. a 20. století 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376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Název materiálu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Písmo</a:t>
                      </a:r>
                      <a:endParaRPr lang="cs-CZ" sz="1100" b="1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376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Autor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Zuzana Koděrová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3039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Datum tvorby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27.</a:t>
                      </a:r>
                      <a:r>
                        <a:rPr lang="cs-CZ" sz="1100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12. 2013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Ročník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ARR 1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777083">
                <a:tc gridSpan="8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Anotace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kumimoji="0" lang="cs-CZ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Žáci jsou v prezentaci  seznámeni s vývojem písma, jeho použitím v historii lidstva a s  odborným názvoslovím písma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37611">
                <a:tc gridSpan="8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Metodický pokyn:</a:t>
                      </a:r>
                      <a:r>
                        <a:rPr lang="cs-CZ" sz="11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          </a:t>
                      </a:r>
                      <a:r>
                        <a:rPr kumimoji="0" 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prezentace, výklad s pracovními listy 1, 2 pro žáky                     cílová skupina žáků: 16 – 19 let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0" name="Obrázek 2" descr="http://mail.centrum.cz/download.php?bid=000058f52b655bb40200d5c9&amp;idx=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15" y="1196752"/>
            <a:ext cx="3275496" cy="81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Obrázek 1" descr="http://mail.centrum.cz/download.php?bid=000058f52b655bb40200d5c9&amp;idx=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015" y="1196752"/>
            <a:ext cx="805474" cy="81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724449" y="5157190"/>
            <a:ext cx="7735983" cy="69249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300" b="1" i="1" dirty="0" smtClean="0"/>
              <a:t> Autorem </a:t>
            </a:r>
            <a:r>
              <a:rPr lang="cs-CZ" sz="1300" b="1" i="1" dirty="0"/>
              <a:t>materiálu a všech jeho </a:t>
            </a:r>
            <a:r>
              <a:rPr lang="cs-CZ" sz="1300" b="1" i="1" dirty="0" smtClean="0"/>
              <a:t>částí, není-li uvedeno jinak, je Zuzana Koděrová.      </a:t>
            </a:r>
          </a:p>
          <a:p>
            <a:r>
              <a:rPr lang="cs-CZ" sz="1300" b="1" i="1" dirty="0" smtClean="0"/>
              <a:t>Dostupné </a:t>
            </a:r>
            <a:r>
              <a:rPr lang="cs-CZ" sz="1300" b="1" i="1" dirty="0"/>
              <a:t>z Metodického portálu www.rvp.cz, ISSN: 1802-4785. Provozuje Národní ústav pro vzdělávání, </a:t>
            </a:r>
            <a:r>
              <a:rPr lang="cs-CZ" sz="1300" b="1" i="1" dirty="0" smtClean="0"/>
              <a:t>      školské </a:t>
            </a:r>
            <a:r>
              <a:rPr lang="cs-CZ" sz="1300" b="1" i="1" dirty="0"/>
              <a:t>poradenské zařízení a zařízení pro další vzdělávání pedagogických </a:t>
            </a:r>
            <a:r>
              <a:rPr lang="cs-CZ" sz="1300" b="1" i="1" dirty="0" smtClean="0"/>
              <a:t>pracovníků (NÚV</a:t>
            </a:r>
            <a:r>
              <a:rPr lang="cs-CZ" sz="1300" b="1" i="1" dirty="0"/>
              <a:t>).“ </a:t>
            </a:r>
          </a:p>
        </p:txBody>
      </p:sp>
      <p:sp>
        <p:nvSpPr>
          <p:cNvPr id="9" name="Obdélník 8"/>
          <p:cNvSpPr/>
          <p:nvPr/>
        </p:nvSpPr>
        <p:spPr>
          <a:xfrm>
            <a:off x="8604448" y="6453336"/>
            <a:ext cx="39466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800" dirty="0">
                <a:solidFill>
                  <a:srgbClr val="1CF50B"/>
                </a:solidFill>
              </a:rPr>
              <a:t>c.zuk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7257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11" y="116632"/>
            <a:ext cx="8816377" cy="6624736"/>
          </a:xfrm>
          <a:solidFill>
            <a:srgbClr val="F4F9AD"/>
          </a:solidFill>
        </p:spPr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>
          <a:xfrm>
            <a:off x="284811" y="264661"/>
            <a:ext cx="8547192" cy="6408712"/>
          </a:xfrm>
          <a:solidFill>
            <a:srgbClr val="E7AD73"/>
          </a:solidFill>
          <a:ln>
            <a:noFill/>
          </a:ln>
          <a:effectLst>
            <a:softEdge rad="127000"/>
          </a:effectLst>
        </p:spPr>
        <p:txBody>
          <a:bodyPr>
            <a:noAutofit/>
          </a:bodyPr>
          <a:lstStyle/>
          <a:p>
            <a:r>
              <a:rPr lang="cs-CZ" sz="3200" b="1" dirty="0" smtClean="0">
                <a:solidFill>
                  <a:srgbClr val="FFFF00"/>
                </a:solidFill>
              </a:rPr>
              <a:t>                   </a:t>
            </a:r>
            <a:endParaRPr lang="cs-CZ" sz="7200" b="1" dirty="0">
              <a:solidFill>
                <a:srgbClr val="002060"/>
              </a:solidFill>
            </a:endParaRPr>
          </a:p>
          <a:p>
            <a:r>
              <a:rPr lang="cs-CZ" sz="4800" b="1" dirty="0">
                <a:solidFill>
                  <a:srgbClr val="002060"/>
                </a:solidFill>
              </a:rPr>
              <a:t> </a:t>
            </a:r>
            <a:endParaRPr lang="cs-CZ" sz="4800" b="1" dirty="0" smtClean="0">
              <a:solidFill>
                <a:srgbClr val="002060"/>
              </a:solidFill>
            </a:endParaRPr>
          </a:p>
          <a:p>
            <a:endParaRPr lang="cs-CZ" sz="4800" b="1" dirty="0" smtClean="0">
              <a:solidFill>
                <a:srgbClr val="002060"/>
              </a:solidFill>
            </a:endParaRPr>
          </a:p>
          <a:p>
            <a:endParaRPr lang="cs-CZ" sz="4800" b="1" dirty="0">
              <a:solidFill>
                <a:srgbClr val="002060"/>
              </a:solidFill>
            </a:endParaRPr>
          </a:p>
          <a:p>
            <a:endParaRPr lang="cs-CZ" sz="4800" b="1" dirty="0">
              <a:solidFill>
                <a:srgbClr val="002060"/>
              </a:solidFill>
            </a:endParaRPr>
          </a:p>
          <a:p>
            <a:endParaRPr lang="cs-CZ" sz="4800" b="1" dirty="0" smtClean="0">
              <a:solidFill>
                <a:srgbClr val="002060"/>
              </a:solidFill>
              <a:latin typeface="Book Antiqua" pitchFamily="18" charset="0"/>
            </a:endParaRPr>
          </a:p>
          <a:p>
            <a:endParaRPr lang="cs-CZ" sz="5400" dirty="0" smtClean="0"/>
          </a:p>
          <a:p>
            <a:endParaRPr lang="cs-CZ" sz="5400" b="1" dirty="0" smtClean="0">
              <a:solidFill>
                <a:srgbClr val="002060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7675995" y="2577573"/>
            <a:ext cx="913112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Koděrová\Desktop\dum pracovní\PIS\Fututr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609" y="2829153"/>
            <a:ext cx="3772893" cy="640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5326311" y="2300574"/>
            <a:ext cx="1559460" cy="46166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smtClean="0"/>
              <a:t>    </a:t>
            </a:r>
            <a:r>
              <a:rPr lang="cs-CZ" sz="2400" b="1" dirty="0" smtClean="0"/>
              <a:t>4. Futura</a:t>
            </a:r>
            <a:endParaRPr lang="cs-CZ" sz="2400" b="1" dirty="0"/>
          </a:p>
        </p:txBody>
      </p:sp>
      <p:pic>
        <p:nvPicPr>
          <p:cNvPr id="4100" name="Picture 4" descr="C:\Users\Koděrová\Desktop\fotomix\grotesk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13" y="3149626"/>
            <a:ext cx="3277471" cy="1331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Koděrová\Desktop\fotomix\grotesk oblý hulková písmen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282" y="5351831"/>
            <a:ext cx="3366974" cy="833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ovéPole 15"/>
          <p:cNvSpPr txBox="1"/>
          <p:nvPr/>
        </p:nvSpPr>
        <p:spPr>
          <a:xfrm>
            <a:off x="5005113" y="4864250"/>
            <a:ext cx="2201857" cy="369332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smtClean="0"/>
              <a:t>  Grotesk oblý kurzíva</a:t>
            </a:r>
            <a:endParaRPr lang="cs-CZ" sz="2000" b="1" dirty="0"/>
          </a:p>
        </p:txBody>
      </p:sp>
      <p:pic>
        <p:nvPicPr>
          <p:cNvPr id="4102" name="Picture 6" descr="C:\Users\Koděrová\Desktop\fotomix\grotesk tučný-hůlkové přímé zesílené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769" y="1055600"/>
            <a:ext cx="2827884" cy="1229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ovéPole 17"/>
          <p:cNvSpPr txBox="1"/>
          <p:nvPr/>
        </p:nvSpPr>
        <p:spPr>
          <a:xfrm>
            <a:off x="6635310" y="6143437"/>
            <a:ext cx="913112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3195626" y="3125601"/>
            <a:ext cx="913112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3117464" y="2242806"/>
            <a:ext cx="856193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Šipka dolů 13"/>
          <p:cNvSpPr/>
          <p:nvPr/>
        </p:nvSpPr>
        <p:spPr>
          <a:xfrm rot="3616133" flipH="1">
            <a:off x="4343891" y="871330"/>
            <a:ext cx="286023" cy="1030183"/>
          </a:xfrm>
          <a:prstGeom prst="downArrow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4918554" y="822120"/>
            <a:ext cx="3040632" cy="369332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/>
              <a:t>Hůlkové přímé zesílené písmo</a:t>
            </a:r>
          </a:p>
        </p:txBody>
      </p:sp>
      <p:sp>
        <p:nvSpPr>
          <p:cNvPr id="26" name="TextovéPole 25"/>
          <p:cNvSpPr txBox="1"/>
          <p:nvPr/>
        </p:nvSpPr>
        <p:spPr>
          <a:xfrm>
            <a:off x="4802609" y="3514664"/>
            <a:ext cx="3329942" cy="92333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dirty="0"/>
              <a:t>n</a:t>
            </a:r>
            <a:r>
              <a:rPr lang="cs-CZ" dirty="0" smtClean="0"/>
              <a:t>ěmecký písmař Paul Renner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dirty="0"/>
              <a:t>g</a:t>
            </a:r>
            <a:r>
              <a:rPr lang="cs-CZ" dirty="0" smtClean="0"/>
              <a:t>eometrizované písmo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dirty="0"/>
              <a:t>v</a:t>
            </a:r>
            <a:r>
              <a:rPr lang="cs-CZ" dirty="0" smtClean="0"/>
              <a:t> delším textu působí chladně</a:t>
            </a:r>
          </a:p>
        </p:txBody>
      </p:sp>
      <p:pic>
        <p:nvPicPr>
          <p:cNvPr id="4104" name="Picture 8" descr="C:\Users\Koděrová\Desktop\fotomix\grotesk kurzív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026" y="5351831"/>
            <a:ext cx="1959857" cy="116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ovéPole 28"/>
          <p:cNvSpPr txBox="1"/>
          <p:nvPr/>
        </p:nvSpPr>
        <p:spPr>
          <a:xfrm>
            <a:off x="693724" y="4864250"/>
            <a:ext cx="3390848" cy="369332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smtClean="0"/>
              <a:t>  Grotesk oblý kurzíva v konstrukci</a:t>
            </a:r>
            <a:endParaRPr lang="cs-CZ" sz="2000" b="1" dirty="0"/>
          </a:p>
        </p:txBody>
      </p:sp>
      <p:sp>
        <p:nvSpPr>
          <p:cNvPr id="30" name="TextovéPole 29"/>
          <p:cNvSpPr txBox="1"/>
          <p:nvPr/>
        </p:nvSpPr>
        <p:spPr>
          <a:xfrm>
            <a:off x="1125936" y="438733"/>
            <a:ext cx="3080584" cy="523220"/>
          </a:xfrm>
          <a:prstGeom prst="rect">
            <a:avLst/>
          </a:prstGeom>
          <a:solidFill>
            <a:srgbClr val="FFFF00"/>
          </a:solidFill>
          <a:ln w="127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 </a:t>
            </a:r>
            <a:r>
              <a:rPr lang="cs-CZ" sz="2800" b="1" dirty="0"/>
              <a:t> </a:t>
            </a:r>
            <a:r>
              <a:rPr lang="cs-CZ" sz="2800" b="1" dirty="0" smtClean="0"/>
              <a:t> 2. Grotesk tučný</a:t>
            </a:r>
            <a:endParaRPr lang="cs-CZ" sz="2800" b="1" dirty="0"/>
          </a:p>
        </p:txBody>
      </p:sp>
      <p:sp>
        <p:nvSpPr>
          <p:cNvPr id="31" name="TextovéPole 30"/>
          <p:cNvSpPr txBox="1"/>
          <p:nvPr/>
        </p:nvSpPr>
        <p:spPr>
          <a:xfrm>
            <a:off x="773213" y="2531407"/>
            <a:ext cx="2772348" cy="523220"/>
          </a:xfrm>
          <a:prstGeom prst="rect">
            <a:avLst/>
          </a:prstGeom>
          <a:solidFill>
            <a:srgbClr val="FFFF00"/>
          </a:solidFill>
          <a:ln w="127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 </a:t>
            </a:r>
            <a:r>
              <a:rPr lang="cs-CZ" sz="2800" b="1" dirty="0"/>
              <a:t> </a:t>
            </a:r>
            <a:r>
              <a:rPr lang="cs-CZ" sz="2800" b="1" dirty="0" smtClean="0"/>
              <a:t> 3. Grotesk oblý</a:t>
            </a:r>
            <a:endParaRPr lang="cs-CZ" sz="2800" b="1" dirty="0"/>
          </a:p>
        </p:txBody>
      </p:sp>
      <p:sp>
        <p:nvSpPr>
          <p:cNvPr id="32" name="TextovéPole 31"/>
          <p:cNvSpPr txBox="1"/>
          <p:nvPr/>
        </p:nvSpPr>
        <p:spPr>
          <a:xfrm>
            <a:off x="2434914" y="6358881"/>
            <a:ext cx="913112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Obdélník 22"/>
          <p:cNvSpPr/>
          <p:nvPr/>
        </p:nvSpPr>
        <p:spPr>
          <a:xfrm>
            <a:off x="8604448" y="6453336"/>
            <a:ext cx="39466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800" dirty="0">
                <a:solidFill>
                  <a:srgbClr val="1CF50B"/>
                </a:solidFill>
              </a:rPr>
              <a:t>c.zuk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991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1" grpId="0" animBg="1"/>
      <p:bldP spid="16" grpId="0" animBg="1"/>
      <p:bldP spid="18" grpId="0"/>
      <p:bldP spid="20" grpId="0"/>
      <p:bldP spid="21" grpId="0"/>
      <p:bldP spid="14" grpId="0" animBg="1"/>
      <p:bldP spid="15" grpId="0" animBg="1"/>
      <p:bldP spid="26" grpId="0" animBg="1"/>
      <p:bldP spid="29" grpId="0" animBg="1"/>
      <p:bldP spid="30" grpId="0" animBg="1"/>
      <p:bldP spid="31" grpId="0" animBg="1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11" y="116632"/>
            <a:ext cx="8816377" cy="6624736"/>
          </a:xfrm>
          <a:solidFill>
            <a:srgbClr val="F4F9AD"/>
          </a:solidFill>
        </p:spPr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>
          <a:xfrm>
            <a:off x="336978" y="299310"/>
            <a:ext cx="8513087" cy="6408712"/>
          </a:xfrm>
          <a:solidFill>
            <a:srgbClr val="E7AD73"/>
          </a:solidFill>
          <a:ln>
            <a:noFill/>
          </a:ln>
          <a:effectLst>
            <a:softEdge rad="127000"/>
          </a:effectLst>
        </p:spPr>
        <p:txBody>
          <a:bodyPr>
            <a:noAutofit/>
          </a:bodyPr>
          <a:lstStyle/>
          <a:p>
            <a:r>
              <a:rPr lang="cs-CZ" sz="3200" b="1" dirty="0" smtClean="0">
                <a:solidFill>
                  <a:srgbClr val="FFFF00"/>
                </a:solidFill>
              </a:rPr>
              <a:t>                   </a:t>
            </a:r>
            <a:endParaRPr lang="cs-CZ" sz="7200" b="1" dirty="0">
              <a:solidFill>
                <a:srgbClr val="002060"/>
              </a:solidFill>
            </a:endParaRPr>
          </a:p>
          <a:p>
            <a:r>
              <a:rPr lang="cs-CZ" sz="4800" b="1" dirty="0">
                <a:solidFill>
                  <a:srgbClr val="002060"/>
                </a:solidFill>
              </a:rPr>
              <a:t> </a:t>
            </a:r>
            <a:endParaRPr lang="cs-CZ" sz="4800" b="1" dirty="0" smtClean="0">
              <a:solidFill>
                <a:srgbClr val="002060"/>
              </a:solidFill>
            </a:endParaRPr>
          </a:p>
          <a:p>
            <a:endParaRPr lang="cs-CZ" sz="4800" b="1" dirty="0" smtClean="0">
              <a:solidFill>
                <a:srgbClr val="002060"/>
              </a:solidFill>
            </a:endParaRPr>
          </a:p>
          <a:p>
            <a:endParaRPr lang="cs-CZ" sz="4800" b="1" dirty="0">
              <a:solidFill>
                <a:srgbClr val="002060"/>
              </a:solidFill>
            </a:endParaRPr>
          </a:p>
          <a:p>
            <a:endParaRPr lang="cs-CZ" sz="4800" b="1" dirty="0">
              <a:solidFill>
                <a:srgbClr val="002060"/>
              </a:solidFill>
            </a:endParaRPr>
          </a:p>
          <a:p>
            <a:endParaRPr lang="cs-CZ" sz="4800" b="1" dirty="0" smtClean="0">
              <a:solidFill>
                <a:srgbClr val="002060"/>
              </a:solidFill>
              <a:latin typeface="Book Antiqua" pitchFamily="18" charset="0"/>
            </a:endParaRPr>
          </a:p>
          <a:p>
            <a:endParaRPr lang="cs-CZ" sz="5400" dirty="0" smtClean="0"/>
          </a:p>
          <a:p>
            <a:endParaRPr lang="cs-CZ" sz="5400" b="1" dirty="0" smtClean="0">
              <a:solidFill>
                <a:srgbClr val="002060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2987824" y="540514"/>
            <a:ext cx="2949658" cy="523220"/>
          </a:xfrm>
          <a:prstGeom prst="rect">
            <a:avLst/>
          </a:prstGeom>
          <a:solidFill>
            <a:srgbClr val="FFFF00"/>
          </a:solidFill>
          <a:ln w="127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 </a:t>
            </a:r>
            <a:r>
              <a:rPr lang="cs-CZ" sz="2800" b="1" dirty="0"/>
              <a:t> </a:t>
            </a:r>
            <a:r>
              <a:rPr lang="cs-CZ" sz="2400" b="1" dirty="0" smtClean="0"/>
              <a:t>5. Grotesk kruhový</a:t>
            </a:r>
            <a:endParaRPr lang="cs-CZ" sz="2400" b="1" dirty="0"/>
          </a:p>
        </p:txBody>
      </p:sp>
      <p:sp>
        <p:nvSpPr>
          <p:cNvPr id="10" name="TextovéPole 9"/>
          <p:cNvSpPr txBox="1"/>
          <p:nvPr/>
        </p:nvSpPr>
        <p:spPr>
          <a:xfrm>
            <a:off x="999968" y="1118723"/>
            <a:ext cx="3751740" cy="1477328"/>
          </a:xfrm>
          <a:prstGeom prst="rect">
            <a:avLst/>
          </a:prstGeom>
          <a:solidFill>
            <a:schemeClr val="bg2">
              <a:lumMod val="9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b="1" dirty="0"/>
              <a:t>o</a:t>
            </a:r>
            <a:r>
              <a:rPr lang="cs-CZ" b="1" dirty="0" smtClean="0"/>
              <a:t>blíbený pro dobrou čitelnost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b="1" dirty="0" smtClean="0"/>
              <a:t>často používaný v reklamě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b="1" dirty="0"/>
              <a:t>k</a:t>
            </a:r>
            <a:r>
              <a:rPr lang="cs-CZ" b="1" dirty="0" smtClean="0"/>
              <a:t>onstrukčně jednoduchý – základ</a:t>
            </a:r>
          </a:p>
          <a:p>
            <a:r>
              <a:rPr lang="cs-CZ" b="1" dirty="0"/>
              <a:t> </a:t>
            </a:r>
            <a:r>
              <a:rPr lang="cs-CZ" b="1" dirty="0" smtClean="0"/>
              <a:t>     písma je kruh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b="1" dirty="0"/>
              <a:t>m</a:t>
            </a:r>
            <a:r>
              <a:rPr lang="cs-CZ" b="1" dirty="0" smtClean="0"/>
              <a:t>írné zeslabení a rozšíření tahu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7608326" y="3198177"/>
            <a:ext cx="744588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Koděrová\Desktop\dum pracovní\PIS\grotesk čiroký tenk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280" y="5390216"/>
            <a:ext cx="3569116" cy="101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763833" y="3700401"/>
            <a:ext cx="287206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  konstrukce písmen </a:t>
            </a:r>
          </a:p>
          <a:p>
            <a:r>
              <a:rPr lang="cs-CZ" sz="2400" b="1" dirty="0" smtClean="0"/>
              <a:t>  je i v kruhu a čtverci</a:t>
            </a:r>
            <a:endParaRPr lang="cs-CZ" sz="2400" b="1" dirty="0"/>
          </a:p>
        </p:txBody>
      </p:sp>
      <p:pic>
        <p:nvPicPr>
          <p:cNvPr id="5126" name="Picture 6" descr="C:\Users\Koděrová\Desktop\fotomix\konstrukce písma 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114" y="2774466"/>
            <a:ext cx="1419710" cy="724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ovéPole 17"/>
          <p:cNvSpPr txBox="1"/>
          <p:nvPr/>
        </p:nvSpPr>
        <p:spPr>
          <a:xfrm>
            <a:off x="1167898" y="5073529"/>
            <a:ext cx="800432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8" name="Picture 8" descr="C:\Users\Koděrová\Desktop\dum pracovní\PIS\springfield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966" y="1321242"/>
            <a:ext cx="3050247" cy="1815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C:\Users\Koděrová\Desktop\dum pracovní\PIS\Amerika 2009-53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435" y="4284200"/>
            <a:ext cx="3307307" cy="206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ovéPole 23"/>
          <p:cNvSpPr txBox="1"/>
          <p:nvPr/>
        </p:nvSpPr>
        <p:spPr>
          <a:xfrm>
            <a:off x="5361903" y="6356522"/>
            <a:ext cx="744588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2318829" y="4855184"/>
            <a:ext cx="1050033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E</a:t>
            </a:r>
            <a:r>
              <a:rPr lang="cs-CZ" dirty="0" smtClean="0"/>
              <a:t>urostile</a:t>
            </a:r>
            <a:endParaRPr lang="cs-CZ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3131840" y="2967344"/>
            <a:ext cx="2013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000" b="1" dirty="0"/>
              <a:t>LANZ, Bohumil, Němeček Zdeněk.</a:t>
            </a:r>
            <a:r>
              <a:rPr lang="cs-CZ" sz="1000" b="1" i="1" dirty="0"/>
              <a:t> Písmo v propagaci: </a:t>
            </a:r>
            <a:r>
              <a:rPr lang="cs-CZ" sz="1000" b="1" dirty="0"/>
              <a:t>Praha Merkur 1974</a:t>
            </a:r>
            <a:r>
              <a:rPr lang="cs-CZ" sz="1000" b="1" i="1" dirty="0"/>
              <a:t> </a:t>
            </a:r>
            <a:endParaRPr lang="cs-CZ" sz="1000" b="1" dirty="0"/>
          </a:p>
        </p:txBody>
      </p:sp>
      <p:pic>
        <p:nvPicPr>
          <p:cNvPr id="21" name="Picture 4" descr="C:\Users\Koděrová\Desktop\fotomix\konstrukce písma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752" y="3413621"/>
            <a:ext cx="1151802" cy="133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ovéPole 24"/>
          <p:cNvSpPr txBox="1"/>
          <p:nvPr/>
        </p:nvSpPr>
        <p:spPr>
          <a:xfrm>
            <a:off x="5145224" y="3688786"/>
            <a:ext cx="2013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000" b="1" dirty="0"/>
              <a:t>LANZ, Bohumil, Němeček Zdeněk.</a:t>
            </a:r>
            <a:r>
              <a:rPr lang="cs-CZ" sz="1000" b="1" i="1" dirty="0"/>
              <a:t> Písmo v propagaci: </a:t>
            </a:r>
            <a:r>
              <a:rPr lang="cs-CZ" sz="1000" b="1" dirty="0"/>
              <a:t>Praha Merkur 1974</a:t>
            </a:r>
            <a:r>
              <a:rPr lang="cs-CZ" sz="1000" b="1" i="1" dirty="0"/>
              <a:t> </a:t>
            </a:r>
            <a:endParaRPr lang="cs-CZ" sz="1000" b="1" dirty="0"/>
          </a:p>
        </p:txBody>
      </p:sp>
      <p:sp>
        <p:nvSpPr>
          <p:cNvPr id="19" name="Obdélník 18"/>
          <p:cNvSpPr/>
          <p:nvPr/>
        </p:nvSpPr>
        <p:spPr>
          <a:xfrm>
            <a:off x="8604448" y="6453336"/>
            <a:ext cx="39466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800" dirty="0">
                <a:solidFill>
                  <a:srgbClr val="1CF50B"/>
                </a:solidFill>
              </a:rPr>
              <a:t>c.zuk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9200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/>
      <p:bldP spid="2" grpId="0" animBg="1"/>
      <p:bldP spid="18" grpId="0"/>
      <p:bldP spid="24" grpId="0"/>
      <p:bldP spid="5" grpId="0" animBg="1"/>
      <p:bldP spid="20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11" y="116632"/>
            <a:ext cx="8816377" cy="6624736"/>
          </a:xfrm>
          <a:solidFill>
            <a:srgbClr val="F4F9AD"/>
          </a:solidFill>
        </p:spPr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>
          <a:xfrm>
            <a:off x="354101" y="99822"/>
            <a:ext cx="8513087" cy="6408712"/>
          </a:xfrm>
          <a:solidFill>
            <a:schemeClr val="bg2"/>
          </a:solidFill>
          <a:ln>
            <a:noFill/>
          </a:ln>
          <a:effectLst>
            <a:softEdge rad="127000"/>
          </a:effectLst>
        </p:spPr>
        <p:txBody>
          <a:bodyPr>
            <a:noAutofit/>
          </a:bodyPr>
          <a:lstStyle/>
          <a:p>
            <a:r>
              <a:rPr lang="cs-CZ" sz="3200" b="1" dirty="0" smtClean="0">
                <a:solidFill>
                  <a:srgbClr val="FFFF00"/>
                </a:solidFill>
              </a:rPr>
              <a:t>                   </a:t>
            </a:r>
            <a:endParaRPr lang="cs-CZ" sz="7200" b="1" dirty="0">
              <a:solidFill>
                <a:srgbClr val="002060"/>
              </a:solidFill>
            </a:endParaRPr>
          </a:p>
          <a:p>
            <a:r>
              <a:rPr lang="cs-CZ" sz="4800" b="1" dirty="0">
                <a:solidFill>
                  <a:srgbClr val="002060"/>
                </a:solidFill>
              </a:rPr>
              <a:t> </a:t>
            </a:r>
            <a:endParaRPr lang="cs-CZ" sz="4800" b="1" dirty="0" smtClean="0">
              <a:solidFill>
                <a:srgbClr val="002060"/>
              </a:solidFill>
            </a:endParaRPr>
          </a:p>
          <a:p>
            <a:endParaRPr lang="cs-CZ" sz="4800" b="1" dirty="0" smtClean="0">
              <a:solidFill>
                <a:srgbClr val="002060"/>
              </a:solidFill>
            </a:endParaRPr>
          </a:p>
          <a:p>
            <a:endParaRPr lang="cs-CZ" sz="4800" b="1" dirty="0">
              <a:solidFill>
                <a:srgbClr val="002060"/>
              </a:solidFill>
            </a:endParaRPr>
          </a:p>
          <a:p>
            <a:endParaRPr lang="cs-CZ" sz="4800" b="1" dirty="0">
              <a:solidFill>
                <a:srgbClr val="002060"/>
              </a:solidFill>
            </a:endParaRPr>
          </a:p>
          <a:p>
            <a:endParaRPr lang="cs-CZ" sz="4800" b="1" dirty="0" smtClean="0">
              <a:solidFill>
                <a:srgbClr val="002060"/>
              </a:solidFill>
              <a:latin typeface="Book Antiqua" pitchFamily="18" charset="0"/>
            </a:endParaRPr>
          </a:p>
          <a:p>
            <a:endParaRPr lang="cs-CZ" sz="5400" dirty="0" smtClean="0"/>
          </a:p>
          <a:p>
            <a:endParaRPr lang="cs-CZ" sz="5400" b="1" dirty="0" smtClean="0">
              <a:solidFill>
                <a:srgbClr val="002060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7241446" y="6326418"/>
            <a:ext cx="743061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3" descr="C:\Users\Koděrová\Desktop\dum pracovní\PIS\grotesk konstrukce kruhové verzálky 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964" y="4396437"/>
            <a:ext cx="1783543" cy="192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1234988" y="733885"/>
            <a:ext cx="2016224" cy="523220"/>
          </a:xfrm>
          <a:prstGeom prst="rect">
            <a:avLst/>
          </a:prstGeom>
          <a:solidFill>
            <a:srgbClr val="FFFF00"/>
          </a:solidFill>
          <a:ln w="127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 </a:t>
            </a:r>
            <a:r>
              <a:rPr lang="cs-CZ" sz="2800" b="1" dirty="0"/>
              <a:t> </a:t>
            </a:r>
            <a:r>
              <a:rPr lang="cs-CZ" sz="2600" b="1" dirty="0" smtClean="0"/>
              <a:t>5. Helvetika</a:t>
            </a:r>
            <a:endParaRPr lang="cs-CZ" sz="2600" b="1" dirty="0"/>
          </a:p>
        </p:txBody>
      </p:sp>
      <p:pic>
        <p:nvPicPr>
          <p:cNvPr id="12" name="Picture 2" descr="C:\Users\Koděrová\Desktop\dum pracovní\PIS\grotesk čiroký tenký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398" y="5583731"/>
            <a:ext cx="2266637" cy="644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/>
          <p:cNvSpPr txBox="1"/>
          <p:nvPr/>
        </p:nvSpPr>
        <p:spPr>
          <a:xfrm>
            <a:off x="1253839" y="3751531"/>
            <a:ext cx="2016224" cy="523220"/>
          </a:xfrm>
          <a:prstGeom prst="rect">
            <a:avLst/>
          </a:prstGeom>
          <a:solidFill>
            <a:srgbClr val="FFFF00"/>
          </a:solidFill>
          <a:ln w="127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 </a:t>
            </a:r>
            <a:r>
              <a:rPr lang="cs-CZ" sz="2800" b="1" dirty="0"/>
              <a:t> </a:t>
            </a:r>
            <a:r>
              <a:rPr lang="cs-CZ" sz="2400" b="1" dirty="0"/>
              <a:t>6</a:t>
            </a:r>
            <a:r>
              <a:rPr lang="cs-CZ" sz="2400" b="1" dirty="0" smtClean="0"/>
              <a:t>. Eurostile</a:t>
            </a:r>
            <a:endParaRPr lang="cs-CZ" sz="2400" b="1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3861129" y="3628419"/>
            <a:ext cx="4123378" cy="646331"/>
          </a:xfrm>
          <a:prstGeom prst="rect">
            <a:avLst/>
          </a:prstGeom>
          <a:solidFill>
            <a:schemeClr val="bg2">
              <a:lumMod val="9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b="1" dirty="0"/>
              <a:t>p</a:t>
            </a:r>
            <a:r>
              <a:rPr lang="cs-CZ" b="1" dirty="0" smtClean="0"/>
              <a:t>ísmo odvozené ze čtyřúhelníku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b="1" dirty="0"/>
              <a:t>d</a:t>
            </a:r>
            <a:r>
              <a:rPr lang="cs-CZ" b="1" dirty="0" smtClean="0"/>
              <a:t>alší varianta konstruovaného písma</a:t>
            </a:r>
          </a:p>
        </p:txBody>
      </p:sp>
      <p:pic>
        <p:nvPicPr>
          <p:cNvPr id="6146" name="Picture 2" descr="C:\Users\Koděrová\Desktop\dum pracovní\PIS\Helvetika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791" y="620688"/>
            <a:ext cx="4622871" cy="122537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ovéPole 14"/>
          <p:cNvSpPr txBox="1"/>
          <p:nvPr/>
        </p:nvSpPr>
        <p:spPr>
          <a:xfrm>
            <a:off x="799089" y="1894130"/>
            <a:ext cx="4744830" cy="1569660"/>
          </a:xfrm>
          <a:prstGeom prst="rect">
            <a:avLst/>
          </a:prstGeom>
          <a:solidFill>
            <a:schemeClr val="bg2">
              <a:lumMod val="9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sz="2400" b="1" dirty="0" smtClean="0"/>
              <a:t>Široké využití písma v propagaci </a:t>
            </a:r>
          </a:p>
          <a:p>
            <a:r>
              <a:rPr lang="cs-CZ" sz="2400" b="1" dirty="0"/>
              <a:t> </a:t>
            </a:r>
            <a:r>
              <a:rPr lang="cs-CZ" sz="2400" b="1" dirty="0" smtClean="0"/>
              <a:t>   a reklamě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2400" b="1" dirty="0" smtClean="0"/>
              <a:t>Velmi dobře čitelné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2400" b="1" dirty="0" smtClean="0"/>
              <a:t>Písmo s kolmou osou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2510422" y="6012460"/>
            <a:ext cx="913112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8" name="Picture 4" descr="C:\Users\Koděrová\Desktop\dum pracovní\PIS\100_736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198" y="4396438"/>
            <a:ext cx="2589336" cy="16796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Koděrová\Desktop\dum pracovní\PIS\100_880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056" y="4396438"/>
            <a:ext cx="1133319" cy="110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ovéPole 20"/>
          <p:cNvSpPr txBox="1"/>
          <p:nvPr/>
        </p:nvSpPr>
        <p:spPr>
          <a:xfrm>
            <a:off x="5420294" y="5282956"/>
            <a:ext cx="743061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4450185" y="6243380"/>
            <a:ext cx="743061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Obdélník 19"/>
          <p:cNvSpPr/>
          <p:nvPr/>
        </p:nvSpPr>
        <p:spPr>
          <a:xfrm>
            <a:off x="8604448" y="6453336"/>
            <a:ext cx="39466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800" dirty="0">
                <a:solidFill>
                  <a:srgbClr val="1CF50B"/>
                </a:solidFill>
              </a:rPr>
              <a:t>c.zuk</a:t>
            </a:r>
            <a:endParaRPr lang="cs-CZ" dirty="0"/>
          </a:p>
        </p:txBody>
      </p:sp>
      <p:sp>
        <p:nvSpPr>
          <p:cNvPr id="24" name="TextovéPole 23"/>
          <p:cNvSpPr txBox="1"/>
          <p:nvPr/>
        </p:nvSpPr>
        <p:spPr>
          <a:xfrm>
            <a:off x="6056315" y="1859313"/>
            <a:ext cx="223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b="1" dirty="0"/>
              <a:t>LANZ, Bohumil, Němeček Zdeněk.</a:t>
            </a:r>
            <a:r>
              <a:rPr lang="cs-CZ" sz="900" b="1" i="1" dirty="0"/>
              <a:t> </a:t>
            </a:r>
            <a:endParaRPr lang="cs-CZ" sz="900" b="1" i="1" dirty="0" smtClean="0"/>
          </a:p>
          <a:p>
            <a:r>
              <a:rPr lang="cs-CZ" sz="900" b="1" i="1" dirty="0" smtClean="0"/>
              <a:t>Písmo v propagaci</a:t>
            </a:r>
            <a:r>
              <a:rPr lang="cs-CZ" sz="900" b="1" i="1" dirty="0"/>
              <a:t>: </a:t>
            </a:r>
            <a:r>
              <a:rPr lang="cs-CZ" sz="900" b="1" dirty="0"/>
              <a:t>Praha Merkur 1974</a:t>
            </a:r>
            <a:endParaRPr lang="cs-CZ" sz="900" dirty="0"/>
          </a:p>
        </p:txBody>
      </p:sp>
    </p:spTree>
    <p:extLst>
      <p:ext uri="{BB962C8B-B14F-4D97-AF65-F5344CB8AC3E}">
        <p14:creationId xmlns:p14="http://schemas.microsoft.com/office/powerpoint/2010/main" val="414528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4" grpId="1" animBg="1"/>
      <p:bldP spid="15" grpId="0" animBg="1"/>
      <p:bldP spid="15" grpId="1" animBg="1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4" y="47769"/>
            <a:ext cx="8928992" cy="6624736"/>
          </a:xfrm>
          <a:solidFill>
            <a:srgbClr val="F4F9AD"/>
          </a:solidFill>
        </p:spPr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>
          <a:xfrm>
            <a:off x="467544" y="260648"/>
            <a:ext cx="8352928" cy="6321780"/>
          </a:xfrm>
          <a:solidFill>
            <a:schemeClr val="accent3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noAutofit/>
          </a:bodyPr>
          <a:lstStyle/>
          <a:p>
            <a:r>
              <a:rPr lang="cs-CZ" sz="3200" b="1" dirty="0" smtClean="0">
                <a:solidFill>
                  <a:srgbClr val="FFFF00"/>
                </a:solidFill>
              </a:rPr>
              <a:t>                   </a:t>
            </a:r>
            <a:endParaRPr lang="cs-CZ" sz="7200" b="1" dirty="0">
              <a:solidFill>
                <a:srgbClr val="002060"/>
              </a:solidFill>
            </a:endParaRPr>
          </a:p>
          <a:p>
            <a:r>
              <a:rPr lang="cs-CZ" sz="4800" b="1" dirty="0">
                <a:solidFill>
                  <a:srgbClr val="002060"/>
                </a:solidFill>
              </a:rPr>
              <a:t> </a:t>
            </a:r>
            <a:endParaRPr lang="cs-CZ" sz="4800" b="1" dirty="0" smtClean="0">
              <a:solidFill>
                <a:srgbClr val="002060"/>
              </a:solidFill>
            </a:endParaRPr>
          </a:p>
          <a:p>
            <a:endParaRPr lang="cs-CZ" sz="4800" b="1" dirty="0" smtClean="0">
              <a:solidFill>
                <a:srgbClr val="002060"/>
              </a:solidFill>
            </a:endParaRPr>
          </a:p>
          <a:p>
            <a:endParaRPr lang="cs-CZ" sz="4800" b="1" dirty="0">
              <a:solidFill>
                <a:srgbClr val="002060"/>
              </a:solidFill>
            </a:endParaRPr>
          </a:p>
          <a:p>
            <a:endParaRPr lang="cs-CZ" sz="4800" b="1" dirty="0" smtClean="0">
              <a:solidFill>
                <a:srgbClr val="002060"/>
              </a:solidFill>
            </a:endParaRPr>
          </a:p>
          <a:p>
            <a:endParaRPr lang="cs-CZ" sz="4800" b="1" dirty="0">
              <a:solidFill>
                <a:srgbClr val="002060"/>
              </a:solidFill>
            </a:endParaRPr>
          </a:p>
          <a:p>
            <a:endParaRPr lang="cs-CZ" sz="4800" b="1" dirty="0" smtClean="0">
              <a:solidFill>
                <a:srgbClr val="002060"/>
              </a:solidFill>
            </a:endParaRPr>
          </a:p>
          <a:p>
            <a:endParaRPr lang="cs-CZ" sz="4800" b="1" dirty="0">
              <a:solidFill>
                <a:srgbClr val="002060"/>
              </a:solidFill>
            </a:endParaRPr>
          </a:p>
          <a:p>
            <a:endParaRPr lang="cs-CZ" sz="4800" b="1" dirty="0" smtClean="0">
              <a:solidFill>
                <a:srgbClr val="002060"/>
              </a:solidFill>
            </a:endParaRPr>
          </a:p>
          <a:p>
            <a:endParaRPr lang="cs-CZ" sz="4800" b="1" dirty="0">
              <a:solidFill>
                <a:srgbClr val="002060"/>
              </a:solidFill>
            </a:endParaRPr>
          </a:p>
          <a:p>
            <a:endParaRPr lang="cs-CZ" sz="4800" b="1" dirty="0" smtClean="0">
              <a:solidFill>
                <a:srgbClr val="002060"/>
              </a:solidFill>
              <a:latin typeface="Book Antiqua" pitchFamily="18" charset="0"/>
            </a:endParaRPr>
          </a:p>
          <a:p>
            <a:endParaRPr lang="cs-CZ" sz="5400" dirty="0" smtClean="0"/>
          </a:p>
          <a:p>
            <a:endParaRPr lang="cs-CZ" sz="5400" b="1" dirty="0" smtClean="0">
              <a:solidFill>
                <a:srgbClr val="002060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1331640" y="5447285"/>
            <a:ext cx="2789189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cs-CZ" sz="2800" dirty="0">
              <a:solidFill>
                <a:schemeClr val="accent6">
                  <a:lumMod val="50000"/>
                </a:schemeClr>
              </a:solidFill>
              <a:latin typeface="Book Antiqua" pitchFamily="18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755576" y="455756"/>
            <a:ext cx="6994300" cy="461665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43FC24"/>
                </a:solidFill>
              </a:rPr>
              <a:t>       </a:t>
            </a:r>
            <a:r>
              <a:rPr lang="cs-CZ" sz="2400" b="1" dirty="0" smtClean="0">
                <a:solidFill>
                  <a:srgbClr val="FFFF00"/>
                </a:solidFill>
              </a:rPr>
              <a:t>využití písem 19. a 20. století v dnešní  reklamě</a:t>
            </a:r>
            <a:endParaRPr lang="cs-CZ" sz="2400" b="1" dirty="0">
              <a:solidFill>
                <a:srgbClr val="FFFF00"/>
              </a:solidFill>
            </a:endParaRPr>
          </a:p>
        </p:txBody>
      </p:sp>
      <p:pic>
        <p:nvPicPr>
          <p:cNvPr id="14" name="Picture 16" descr="C:\Users\Koděrová\Desktop\dum pracovní\PIS\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58" y="1124744"/>
            <a:ext cx="3945507" cy="5077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7" descr="C:\Users\Koděrová\Desktop\dum pracovní\PIS\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58" y="1101005"/>
            <a:ext cx="3993470" cy="526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6021684" y="95321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/>
              <a:t>Všechny zde prezentované fotografie jsou archivem autora</a:t>
            </a:r>
            <a:endParaRPr lang="cs-CZ" sz="900" dirty="0"/>
          </a:p>
        </p:txBody>
      </p:sp>
      <p:pic>
        <p:nvPicPr>
          <p:cNvPr id="16" name="Picture 14" descr="C:\Users\Koděrová\Desktop\dum pracovní\PIS\Amerika 2009-5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13" y="1504617"/>
            <a:ext cx="7556047" cy="484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3" descr="C:\Users\Koděrová\Desktop\dum pracovní\PIS\x 62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27" y="1614579"/>
            <a:ext cx="7231573" cy="460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Koděrová\Desktop\dum pracovní\PIS\x 65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20" y="1579490"/>
            <a:ext cx="7476785" cy="477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7" descr="C:\Users\Koděrová\Desktop\dum pracovní\PIS\x 62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19" y="1492776"/>
            <a:ext cx="7476785" cy="4913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Koděrová\Desktop\fotomix\x 16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236" y="2826078"/>
            <a:ext cx="4163769" cy="352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C:\Users\Koděrová\Desktop\dum pracovní\PIS\Amerika 2009-51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13" y="2826078"/>
            <a:ext cx="7444241" cy="350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bdélník 21"/>
          <p:cNvSpPr/>
          <p:nvPr/>
        </p:nvSpPr>
        <p:spPr>
          <a:xfrm>
            <a:off x="8604448" y="6453336"/>
            <a:ext cx="39466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800" dirty="0">
                <a:solidFill>
                  <a:srgbClr val="1CF50B"/>
                </a:solidFill>
              </a:rPr>
              <a:t>c.zuk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8845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solidFill>
            <a:srgbClr val="F4F9AD"/>
          </a:solidFill>
        </p:spPr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>
          <a:xfrm>
            <a:off x="251520" y="116632"/>
            <a:ext cx="8640960" cy="6482254"/>
          </a:xfrm>
          <a:solidFill>
            <a:schemeClr val="accent3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noAutofit/>
          </a:bodyPr>
          <a:lstStyle/>
          <a:p>
            <a:r>
              <a:rPr lang="cs-CZ" sz="3200" b="1" dirty="0" smtClean="0">
                <a:solidFill>
                  <a:srgbClr val="FFFF00"/>
                </a:solidFill>
              </a:rPr>
              <a:t>                   </a:t>
            </a:r>
            <a:endParaRPr lang="cs-CZ" sz="7200" b="1" dirty="0">
              <a:solidFill>
                <a:srgbClr val="002060"/>
              </a:solidFill>
            </a:endParaRPr>
          </a:p>
          <a:p>
            <a:r>
              <a:rPr lang="cs-CZ" sz="4800" b="1" dirty="0">
                <a:solidFill>
                  <a:srgbClr val="002060"/>
                </a:solidFill>
              </a:rPr>
              <a:t> </a:t>
            </a:r>
            <a:endParaRPr lang="cs-CZ" sz="4800" b="1" dirty="0" smtClean="0">
              <a:solidFill>
                <a:srgbClr val="002060"/>
              </a:solidFill>
            </a:endParaRPr>
          </a:p>
          <a:p>
            <a:endParaRPr lang="cs-CZ" sz="4800" b="1" dirty="0">
              <a:solidFill>
                <a:srgbClr val="002060"/>
              </a:solidFill>
            </a:endParaRPr>
          </a:p>
          <a:p>
            <a:endParaRPr lang="cs-CZ" sz="4800" b="1" dirty="0" smtClean="0">
              <a:solidFill>
                <a:srgbClr val="002060"/>
              </a:solidFill>
              <a:latin typeface="Book Antiqua" pitchFamily="18" charset="0"/>
            </a:endParaRPr>
          </a:p>
          <a:p>
            <a:endParaRPr lang="cs-CZ" sz="5400" dirty="0" smtClean="0"/>
          </a:p>
          <a:p>
            <a:endParaRPr lang="cs-CZ" sz="5400" b="1" dirty="0" smtClean="0">
              <a:solidFill>
                <a:srgbClr val="002060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1331640" y="5447285"/>
            <a:ext cx="2789189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cs-CZ" sz="2800" dirty="0">
              <a:solidFill>
                <a:schemeClr val="accent6">
                  <a:lumMod val="50000"/>
                </a:schemeClr>
              </a:solidFill>
              <a:latin typeface="Book Antiqua" pitchFamily="18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592437" y="308555"/>
            <a:ext cx="3528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2000" b="1" dirty="0" smtClean="0">
                <a:solidFill>
                  <a:srgbClr val="984807"/>
                </a:solidFill>
              </a:rPr>
              <a:t> </a:t>
            </a:r>
            <a:r>
              <a:rPr lang="cs-CZ" sz="1400" b="1" dirty="0" smtClean="0">
                <a:solidFill>
                  <a:srgbClr val="984807"/>
                </a:solidFill>
              </a:rPr>
              <a:t>3.2_25_10_Pracovní list_1 </a:t>
            </a:r>
            <a:endParaRPr lang="cs-CZ" sz="1400" b="1" dirty="0">
              <a:solidFill>
                <a:srgbClr val="984807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67545" y="672830"/>
            <a:ext cx="6264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000066"/>
                </a:solidFill>
              </a:rPr>
              <a:t>Podle předlohy na formát A4 překresli konstrukci písmen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043778" y="5113510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Můžeš vhodně doplnit pastelkami barvu </a:t>
            </a:r>
          </a:p>
          <a:p>
            <a:r>
              <a:rPr lang="cs-CZ" sz="1200" dirty="0" smtClean="0"/>
              <a:t>(i více barev) ploch písmen nebo pozadí</a:t>
            </a:r>
            <a:endParaRPr lang="cs-CZ" sz="12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2929946" y="4653136"/>
            <a:ext cx="777958" cy="215444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4" descr="C:\Users\Koděrová\Desktop\fotomix\konstrukce písma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063" y="1412776"/>
            <a:ext cx="2683910" cy="309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3924098" y="3284984"/>
            <a:ext cx="1872038" cy="464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000" b="1" dirty="0"/>
              <a:t>LANZ, Bohumil, Němeček Zdeněk.</a:t>
            </a:r>
            <a:r>
              <a:rPr lang="cs-CZ" sz="1000" b="1" i="1" dirty="0"/>
              <a:t> Písmo v propagaci: </a:t>
            </a:r>
            <a:r>
              <a:rPr lang="cs-CZ" sz="1000" b="1" dirty="0"/>
              <a:t>Praha Merkur 1974</a:t>
            </a:r>
            <a:r>
              <a:rPr lang="cs-CZ" sz="1000" b="1" i="1" dirty="0"/>
              <a:t> </a:t>
            </a:r>
            <a:endParaRPr lang="cs-CZ" sz="1000" b="1" dirty="0"/>
          </a:p>
        </p:txBody>
      </p:sp>
      <p:sp>
        <p:nvSpPr>
          <p:cNvPr id="14" name="Obdélník 13"/>
          <p:cNvSpPr/>
          <p:nvPr/>
        </p:nvSpPr>
        <p:spPr>
          <a:xfrm>
            <a:off x="8604448" y="6453336"/>
            <a:ext cx="39466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800" dirty="0">
                <a:solidFill>
                  <a:srgbClr val="1CF50B"/>
                </a:solidFill>
              </a:rPr>
              <a:t>c.zuk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3593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solidFill>
            <a:srgbClr val="F4F9AD"/>
          </a:solidFill>
        </p:spPr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>
          <a:xfrm>
            <a:off x="251520" y="116632"/>
            <a:ext cx="8640960" cy="6482254"/>
          </a:xfrm>
          <a:solidFill>
            <a:schemeClr val="accent3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noAutofit/>
          </a:bodyPr>
          <a:lstStyle/>
          <a:p>
            <a:r>
              <a:rPr lang="cs-CZ" sz="3200" b="1" dirty="0" smtClean="0">
                <a:solidFill>
                  <a:srgbClr val="FFFF00"/>
                </a:solidFill>
              </a:rPr>
              <a:t>                   </a:t>
            </a:r>
            <a:endParaRPr lang="cs-CZ" sz="7200" b="1" dirty="0">
              <a:solidFill>
                <a:srgbClr val="002060"/>
              </a:solidFill>
            </a:endParaRPr>
          </a:p>
          <a:p>
            <a:r>
              <a:rPr lang="cs-CZ" sz="4800" b="1" dirty="0">
                <a:solidFill>
                  <a:srgbClr val="002060"/>
                </a:solidFill>
              </a:rPr>
              <a:t> </a:t>
            </a:r>
            <a:endParaRPr lang="cs-CZ" sz="4800" b="1" dirty="0" smtClean="0">
              <a:solidFill>
                <a:srgbClr val="002060"/>
              </a:solidFill>
            </a:endParaRPr>
          </a:p>
          <a:p>
            <a:endParaRPr lang="cs-CZ" sz="4800" b="1" dirty="0">
              <a:solidFill>
                <a:srgbClr val="002060"/>
              </a:solidFill>
            </a:endParaRPr>
          </a:p>
          <a:p>
            <a:endParaRPr lang="cs-CZ" sz="4800" b="1" dirty="0" smtClean="0">
              <a:solidFill>
                <a:srgbClr val="002060"/>
              </a:solidFill>
              <a:latin typeface="Book Antiqua" pitchFamily="18" charset="0"/>
            </a:endParaRPr>
          </a:p>
          <a:p>
            <a:endParaRPr lang="cs-CZ" sz="5400" dirty="0" smtClean="0"/>
          </a:p>
          <a:p>
            <a:endParaRPr lang="cs-CZ" sz="5400" b="1" dirty="0" smtClean="0">
              <a:solidFill>
                <a:srgbClr val="002060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1331640" y="5447285"/>
            <a:ext cx="2789189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cs-CZ" sz="2800" dirty="0">
              <a:solidFill>
                <a:schemeClr val="accent6">
                  <a:lumMod val="50000"/>
                </a:schemeClr>
              </a:solidFill>
              <a:latin typeface="Book Antiqua" pitchFamily="18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592437" y="308555"/>
            <a:ext cx="3528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2000" b="1" dirty="0" smtClean="0">
                <a:solidFill>
                  <a:srgbClr val="984807"/>
                </a:solidFill>
              </a:rPr>
              <a:t> </a:t>
            </a:r>
            <a:r>
              <a:rPr lang="cs-CZ" sz="1400" b="1" dirty="0" smtClean="0">
                <a:solidFill>
                  <a:srgbClr val="984807"/>
                </a:solidFill>
              </a:rPr>
              <a:t>3.2_25_10_Pracovní list_2 </a:t>
            </a:r>
            <a:endParaRPr lang="cs-CZ" sz="1400" b="1" dirty="0">
              <a:solidFill>
                <a:srgbClr val="984807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885538" y="1031425"/>
            <a:ext cx="6264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000066"/>
                </a:solidFill>
              </a:rPr>
              <a:t>Podle předlohy na formát A4 překresli konstrukci písmen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331640" y="4651845"/>
            <a:ext cx="6048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Použij pouze tuš černou a pero, popř. štětec, ořez za písmem vybarvi </a:t>
            </a:r>
            <a:r>
              <a:rPr lang="cs-CZ" smtClean="0"/>
              <a:t>pastelkami podobně jako v </a:t>
            </a:r>
            <a:r>
              <a:rPr lang="cs-CZ" dirty="0" smtClean="0"/>
              <a:t>předloze – zvol si odstín pastelek podle svého vkusu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4572000" y="4298283"/>
            <a:ext cx="777958" cy="215444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8" descr="C:\Users\Koděrová\Desktop\fotomix\grotesk kurzív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56792"/>
            <a:ext cx="4597145" cy="270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bdélník 12"/>
          <p:cNvSpPr/>
          <p:nvPr/>
        </p:nvSpPr>
        <p:spPr>
          <a:xfrm>
            <a:off x="8604448" y="6453336"/>
            <a:ext cx="39466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800" dirty="0">
                <a:solidFill>
                  <a:srgbClr val="1CF50B"/>
                </a:solidFill>
              </a:rPr>
              <a:t>c.zuk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6204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55" y="116632"/>
            <a:ext cx="8885290" cy="6624736"/>
          </a:xfrm>
          <a:solidFill>
            <a:srgbClr val="F4F9AD"/>
          </a:solidFill>
        </p:spPr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>
          <a:xfrm>
            <a:off x="755576" y="548680"/>
            <a:ext cx="3600400" cy="880070"/>
          </a:xfrm>
        </p:spPr>
        <p:txBody>
          <a:bodyPr>
            <a:noAutofit/>
          </a:bodyPr>
          <a:lstStyle/>
          <a:p>
            <a:r>
              <a:rPr lang="cs-CZ" sz="3200" b="1" dirty="0" smtClean="0">
                <a:solidFill>
                  <a:srgbClr val="FFFF00"/>
                </a:solidFill>
              </a:rPr>
              <a:t>                   </a:t>
            </a:r>
            <a:endParaRPr lang="cs-CZ" sz="7200" b="1" dirty="0">
              <a:solidFill>
                <a:srgbClr val="002060"/>
              </a:solidFill>
            </a:endParaRPr>
          </a:p>
          <a:p>
            <a:r>
              <a:rPr lang="cs-CZ" sz="4800" b="1" dirty="0">
                <a:solidFill>
                  <a:srgbClr val="002060"/>
                </a:solidFill>
              </a:rPr>
              <a:t> </a:t>
            </a:r>
            <a:r>
              <a:rPr lang="cs-CZ" sz="4800" b="1" dirty="0" smtClean="0">
                <a:solidFill>
                  <a:srgbClr val="002060"/>
                </a:solidFill>
              </a:rPr>
              <a:t>   </a:t>
            </a:r>
            <a:r>
              <a:rPr lang="cs-CZ" sz="5400" b="1" dirty="0" smtClean="0">
                <a:solidFill>
                  <a:srgbClr val="002060"/>
                </a:solidFill>
              </a:rPr>
              <a:t>    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619672" y="2312312"/>
            <a:ext cx="5400600" cy="7829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5400" dirty="0" smtClean="0">
                <a:solidFill>
                  <a:srgbClr val="FFFF00"/>
                </a:solidFill>
                <a:latin typeface="Adobe Garamond Pro Bold" pitchFamily="18" charset="-18"/>
              </a:rPr>
              <a:t>Použitá</a:t>
            </a:r>
            <a:r>
              <a:rPr lang="cs-CZ" sz="5400" dirty="0">
                <a:solidFill>
                  <a:srgbClr val="FFFF00"/>
                </a:solidFill>
                <a:latin typeface="Adobe Garamond Pro Bold" pitchFamily="18" charset="-18"/>
              </a:rPr>
              <a:t> </a:t>
            </a:r>
            <a:r>
              <a:rPr lang="cs-CZ" sz="5400" dirty="0" smtClean="0">
                <a:solidFill>
                  <a:srgbClr val="FFFF00"/>
                </a:solidFill>
                <a:latin typeface="Adobe Garamond Pro Bold" pitchFamily="18" charset="-18"/>
              </a:rPr>
              <a:t>literatura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971600" y="3284984"/>
            <a:ext cx="7056784" cy="7817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cs-CZ" sz="1400" b="1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400" dirty="0" smtClean="0">
                <a:solidFill>
                  <a:srgbClr val="43FC24"/>
                </a:solidFill>
                <a:latin typeface="Times New Roman" pitchFamily="18" charset="0"/>
                <a:cs typeface="Times New Roman" pitchFamily="18" charset="0"/>
              </a:rPr>
              <a:t>] </a:t>
            </a:r>
            <a:r>
              <a:rPr lang="cs-CZ" sz="1400" b="1" dirty="0" smtClean="0">
                <a:solidFill>
                  <a:srgbClr val="00FF00"/>
                </a:solidFill>
              </a:rPr>
              <a:t>LANZ, Bohumil, Němeček Zdeněk.</a:t>
            </a:r>
            <a:r>
              <a:rPr lang="cs-CZ" sz="1400" b="1" i="1" dirty="0">
                <a:solidFill>
                  <a:srgbClr val="00FF00"/>
                </a:solidFill>
              </a:rPr>
              <a:t> </a:t>
            </a:r>
            <a:r>
              <a:rPr lang="cs-CZ" sz="1400" b="1" i="1" dirty="0" smtClean="0">
                <a:solidFill>
                  <a:srgbClr val="00FF00"/>
                </a:solidFill>
              </a:rPr>
              <a:t>Písmo v propagaci: </a:t>
            </a:r>
            <a:r>
              <a:rPr lang="cs-CZ" sz="1400" b="1" dirty="0" smtClean="0">
                <a:solidFill>
                  <a:srgbClr val="00FF00"/>
                </a:solidFill>
              </a:rPr>
              <a:t>Praha Merkur 1974</a:t>
            </a:r>
            <a:r>
              <a:rPr lang="cs-CZ" sz="1400" b="1" i="1" dirty="0" smtClean="0">
                <a:solidFill>
                  <a:srgbClr val="00FF00"/>
                </a:solidFill>
              </a:rPr>
              <a:t> </a:t>
            </a:r>
            <a:endParaRPr lang="cs-CZ" sz="1400" b="1" dirty="0">
              <a:solidFill>
                <a:srgbClr val="00FF00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14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cs-CZ" sz="1400" b="1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4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] </a:t>
            </a:r>
            <a:r>
              <a:rPr lang="cs-CZ" sz="1400" b="1" dirty="0" smtClean="0">
                <a:solidFill>
                  <a:srgbClr val="00FF00"/>
                </a:solidFill>
              </a:rPr>
              <a:t>archiv </a:t>
            </a:r>
            <a:r>
              <a:rPr lang="cs-CZ" sz="1400" b="1" dirty="0">
                <a:solidFill>
                  <a:srgbClr val="00FF00"/>
                </a:solidFill>
              </a:rPr>
              <a:t>autora, KODĚROVÁ, </a:t>
            </a:r>
            <a:r>
              <a:rPr lang="cs-CZ" sz="1400" b="1" dirty="0" smtClean="0">
                <a:solidFill>
                  <a:srgbClr val="00FF00"/>
                </a:solidFill>
              </a:rPr>
              <a:t>Zuzana. </a:t>
            </a:r>
            <a:r>
              <a:rPr lang="cs-CZ" sz="1400" b="1" i="1" dirty="0" smtClean="0">
                <a:solidFill>
                  <a:srgbClr val="00FF00"/>
                </a:solidFill>
              </a:rPr>
              <a:t>Fotografie</a:t>
            </a:r>
            <a:r>
              <a:rPr lang="cs-CZ" sz="1400" b="1" dirty="0">
                <a:solidFill>
                  <a:srgbClr val="00FF00"/>
                </a:solidFill>
              </a:rPr>
              <a:t>: </a:t>
            </a:r>
            <a:r>
              <a:rPr lang="cs-CZ" sz="1400" b="1" i="1" dirty="0" smtClean="0">
                <a:solidFill>
                  <a:srgbClr val="00FF00"/>
                </a:solidFill>
              </a:rPr>
              <a:t>galerie</a:t>
            </a:r>
            <a:r>
              <a:rPr lang="cs-CZ" sz="1400" b="1" dirty="0">
                <a:solidFill>
                  <a:srgbClr val="00FF00"/>
                </a:solidFill>
              </a:rPr>
              <a:t> </a:t>
            </a:r>
            <a:r>
              <a:rPr lang="cs-CZ" sz="1400" b="1" dirty="0" smtClean="0">
                <a:solidFill>
                  <a:srgbClr val="00FF00"/>
                </a:solidFill>
              </a:rPr>
              <a:t>©</a:t>
            </a:r>
            <a:r>
              <a:rPr lang="cs-CZ" sz="1400" b="1" i="1" dirty="0" smtClean="0">
                <a:solidFill>
                  <a:srgbClr val="00FF00"/>
                </a:solidFill>
              </a:rPr>
              <a:t>c. zuk  2000-2014.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sz="1400" b="1" dirty="0" smtClean="0">
                <a:solidFill>
                  <a:srgbClr val="00FF00"/>
                </a:solidFill>
                <a:latin typeface="Times New Roman" pitchFamily="18" charset="0"/>
              </a:rPr>
              <a:t>Autorem fotografií, není-li uvedeno jinak, je Zuzana Koděrová. Autor (Zuzana Koděrová)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sz="1400" b="1" dirty="0" smtClean="0">
                <a:solidFill>
                  <a:srgbClr val="00FF00"/>
                </a:solidFill>
                <a:latin typeface="Times New Roman" pitchFamily="18" charset="0"/>
              </a:rPr>
              <a:t>souhlasí s </a:t>
            </a:r>
            <a:r>
              <a:rPr lang="cs-CZ" sz="1400" b="1" dirty="0">
                <a:solidFill>
                  <a:srgbClr val="00FF00"/>
                </a:solidFill>
                <a:latin typeface="Times New Roman" pitchFamily="18" charset="0"/>
              </a:rPr>
              <a:t>jejich zveřejněním na Metodickém portálu</a:t>
            </a:r>
            <a:r>
              <a:rPr lang="cs-CZ" sz="1400" b="1" dirty="0" smtClean="0">
                <a:solidFill>
                  <a:srgbClr val="00FF0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8" name="Obdélník 7"/>
          <p:cNvSpPr/>
          <p:nvPr/>
        </p:nvSpPr>
        <p:spPr>
          <a:xfrm>
            <a:off x="8604448" y="6453336"/>
            <a:ext cx="39466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800" dirty="0">
                <a:solidFill>
                  <a:srgbClr val="1CF50B"/>
                </a:solidFill>
              </a:rPr>
              <a:t>c.zuk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9761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3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/>
          <a:stretch>
            <a:fillRect/>
          </a:stretch>
        </p:blipFill>
        <p:spPr>
          <a:xfrm>
            <a:off x="151205" y="116631"/>
            <a:ext cx="8885288" cy="6624736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5" name="TextovéPole 1"/>
          <p:cNvSpPr txBox="1"/>
          <p:nvPr/>
        </p:nvSpPr>
        <p:spPr>
          <a:xfrm>
            <a:off x="1989588" y="1988838"/>
            <a:ext cx="5184574" cy="224677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4000" b="1" i="0" u="none" strike="noStrike" kern="1200" cap="none" spc="0" baseline="0" dirty="0">
                <a:solidFill>
                  <a:srgbClr val="FFFF00"/>
                </a:solidFill>
                <a:uFillTx/>
                <a:latin typeface="Tempus Sans ITC" pitchFamily="82"/>
              </a:rPr>
              <a:t>Písmo</a:t>
            </a:r>
          </a:p>
        </p:txBody>
      </p:sp>
      <p:sp>
        <p:nvSpPr>
          <p:cNvPr id="6" name="Obdélník 5"/>
          <p:cNvSpPr/>
          <p:nvPr/>
        </p:nvSpPr>
        <p:spPr>
          <a:xfrm>
            <a:off x="8604448" y="6453336"/>
            <a:ext cx="39466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800" dirty="0">
                <a:solidFill>
                  <a:srgbClr val="1CF50B"/>
                </a:solidFill>
              </a:rPr>
              <a:t>c.zuk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2023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06" y="116632"/>
            <a:ext cx="8885290" cy="6624736"/>
          </a:xfrm>
          <a:solidFill>
            <a:srgbClr val="F4F9AD"/>
          </a:solidFill>
        </p:spPr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>
          <a:xfrm>
            <a:off x="755576" y="404664"/>
            <a:ext cx="7560840" cy="5616624"/>
          </a:xfrm>
        </p:spPr>
        <p:txBody>
          <a:bodyPr>
            <a:noAutofit/>
          </a:bodyPr>
          <a:lstStyle/>
          <a:p>
            <a:r>
              <a:rPr lang="cs-CZ" b="1" dirty="0" smtClean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r>
              <a:rPr lang="cs-CZ" b="1" dirty="0">
                <a:solidFill>
                  <a:srgbClr val="002060"/>
                </a:solidFill>
              </a:rPr>
              <a:t> </a:t>
            </a:r>
            <a:r>
              <a:rPr lang="cs-CZ" b="1" dirty="0" smtClean="0">
                <a:solidFill>
                  <a:srgbClr val="002060"/>
                </a:solidFill>
              </a:rPr>
              <a:t>       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216877" y="1521930"/>
            <a:ext cx="62940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200" b="1" dirty="0" smtClean="0">
                <a:solidFill>
                  <a:srgbClr val="FFFF00"/>
                </a:solidFill>
                <a:latin typeface="Tempus Sans ITC" pitchFamily="82" charset="0"/>
              </a:rPr>
              <a:t>Vývoj písma 10</a:t>
            </a:r>
            <a:endParaRPr lang="cs-CZ" sz="7200" b="1" dirty="0">
              <a:solidFill>
                <a:srgbClr val="FFFF00"/>
              </a:solidFill>
              <a:latin typeface="Tempus Sans ITC" pitchFamily="82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654217" y="3356992"/>
            <a:ext cx="81369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600" b="1" dirty="0" smtClean="0">
                <a:solidFill>
                  <a:srgbClr val="1CF50B"/>
                </a:solidFill>
                <a:latin typeface="Tempus Sans ITC" pitchFamily="82" charset="0"/>
              </a:rPr>
              <a:t>Písma 19. a 20. století</a:t>
            </a:r>
            <a:endParaRPr lang="cs-CZ" sz="6600" b="1" dirty="0">
              <a:solidFill>
                <a:srgbClr val="1CF50B"/>
              </a:solidFill>
              <a:latin typeface="Tempus Sans ITC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97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11" y="116632"/>
            <a:ext cx="8816377" cy="6624736"/>
          </a:xfrm>
          <a:solidFill>
            <a:srgbClr val="F4F9AD"/>
          </a:solidFill>
        </p:spPr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>
          <a:xfrm>
            <a:off x="323528" y="207074"/>
            <a:ext cx="8513087" cy="6408712"/>
          </a:xfr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txBody>
          <a:bodyPr>
            <a:noAutofit/>
          </a:bodyPr>
          <a:lstStyle/>
          <a:p>
            <a:r>
              <a:rPr lang="cs-CZ" sz="3200" b="1" dirty="0" smtClean="0">
                <a:solidFill>
                  <a:srgbClr val="FFFF00"/>
                </a:solidFill>
              </a:rPr>
              <a:t>                   </a:t>
            </a:r>
            <a:endParaRPr lang="cs-CZ" sz="7200" b="1" dirty="0">
              <a:solidFill>
                <a:srgbClr val="002060"/>
              </a:solidFill>
            </a:endParaRPr>
          </a:p>
          <a:p>
            <a:r>
              <a:rPr lang="cs-CZ" sz="4800" b="1" dirty="0">
                <a:solidFill>
                  <a:srgbClr val="002060"/>
                </a:solidFill>
              </a:rPr>
              <a:t> </a:t>
            </a:r>
            <a:endParaRPr lang="cs-CZ" sz="4800" b="1" dirty="0" smtClean="0">
              <a:solidFill>
                <a:srgbClr val="002060"/>
              </a:solidFill>
            </a:endParaRPr>
          </a:p>
          <a:p>
            <a:endParaRPr lang="cs-CZ" sz="4800" b="1" dirty="0" smtClean="0">
              <a:solidFill>
                <a:srgbClr val="002060"/>
              </a:solidFill>
            </a:endParaRPr>
          </a:p>
          <a:p>
            <a:endParaRPr lang="cs-CZ" sz="4800" b="1" dirty="0">
              <a:solidFill>
                <a:srgbClr val="002060"/>
              </a:solidFill>
            </a:endParaRPr>
          </a:p>
          <a:p>
            <a:endParaRPr lang="cs-CZ" sz="4800" b="1" dirty="0">
              <a:solidFill>
                <a:srgbClr val="002060"/>
              </a:solidFill>
            </a:endParaRPr>
          </a:p>
          <a:p>
            <a:endParaRPr lang="cs-CZ" sz="4800" b="1" dirty="0" smtClean="0">
              <a:solidFill>
                <a:srgbClr val="002060"/>
              </a:solidFill>
              <a:latin typeface="Book Antiqua" pitchFamily="18" charset="0"/>
            </a:endParaRPr>
          </a:p>
          <a:p>
            <a:endParaRPr lang="cs-CZ" sz="5400" dirty="0" smtClean="0"/>
          </a:p>
          <a:p>
            <a:endParaRPr lang="cs-CZ" sz="5400" b="1" dirty="0" smtClean="0">
              <a:solidFill>
                <a:srgbClr val="00206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626852" y="1730372"/>
            <a:ext cx="37258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sz="2200" b="1" dirty="0" smtClean="0">
                <a:solidFill>
                  <a:srgbClr val="002060"/>
                </a:solidFill>
              </a:rPr>
              <a:t>Písma se rozmanitě rámují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2200" b="1" dirty="0" smtClean="0">
                <a:solidFill>
                  <a:srgbClr val="002060"/>
                </a:solidFill>
              </a:rPr>
              <a:t>Každé má svůj charakter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2200" b="1" dirty="0" smtClean="0">
                <a:solidFill>
                  <a:srgbClr val="002060"/>
                </a:solidFill>
              </a:rPr>
              <a:t>Píše se často ručně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1979321" y="4762820"/>
            <a:ext cx="913112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 rot="10800000" flipV="1">
            <a:off x="626852" y="431116"/>
            <a:ext cx="5860678" cy="1200329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43FC24"/>
                </a:solidFill>
              </a:rPr>
              <a:t>    </a:t>
            </a:r>
            <a:r>
              <a:rPr lang="cs-CZ" sz="2400" b="1" dirty="0" smtClean="0">
                <a:solidFill>
                  <a:srgbClr val="FFFF00"/>
                </a:solidFill>
              </a:rPr>
              <a:t>Na přelomu 19. a 20. století se podřizují   </a:t>
            </a:r>
          </a:p>
          <a:p>
            <a:r>
              <a:rPr lang="cs-CZ" sz="2400" b="1" dirty="0">
                <a:solidFill>
                  <a:srgbClr val="FFFF00"/>
                </a:solidFill>
              </a:rPr>
              <a:t> </a:t>
            </a:r>
            <a:r>
              <a:rPr lang="cs-CZ" sz="2400" b="1" dirty="0" smtClean="0">
                <a:solidFill>
                  <a:srgbClr val="FFFF00"/>
                </a:solidFill>
              </a:rPr>
              <a:t>  dekorativnosti plochy tvořené členitostí, </a:t>
            </a:r>
          </a:p>
          <a:p>
            <a:r>
              <a:rPr lang="cs-CZ" sz="2400" b="1" dirty="0">
                <a:solidFill>
                  <a:srgbClr val="FFFF00"/>
                </a:solidFill>
              </a:rPr>
              <a:t> </a:t>
            </a:r>
            <a:r>
              <a:rPr lang="cs-CZ" sz="2400" b="1" dirty="0" smtClean="0">
                <a:solidFill>
                  <a:srgbClr val="FFFF00"/>
                </a:solidFill>
              </a:rPr>
              <a:t>  účelu nápisu, autorovi písma i dekorace</a:t>
            </a:r>
            <a:endParaRPr lang="cs-CZ" sz="2400" b="1" dirty="0">
              <a:solidFill>
                <a:srgbClr val="FFFF00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4947518" y="1857158"/>
            <a:ext cx="3394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 Například Egyptienky, </a:t>
            </a:r>
            <a:r>
              <a:rPr lang="cs-CZ" dirty="0"/>
              <a:t>Clarendon, </a:t>
            </a:r>
            <a:r>
              <a:rPr lang="cs-CZ" dirty="0" smtClean="0"/>
              <a:t> </a:t>
            </a:r>
          </a:p>
          <a:p>
            <a:r>
              <a:rPr lang="cs-CZ" dirty="0"/>
              <a:t> </a:t>
            </a:r>
            <a:r>
              <a:rPr lang="cs-CZ" dirty="0" smtClean="0"/>
              <a:t>Egyptienne</a:t>
            </a:r>
            <a:r>
              <a:rPr lang="cs-CZ" dirty="0"/>
              <a:t>, Rockwell, či Courier</a:t>
            </a:r>
            <a:r>
              <a:rPr lang="cs-CZ" dirty="0" smtClean="0"/>
              <a:t>.</a:t>
            </a:r>
            <a:endParaRPr lang="cs-CZ" dirty="0"/>
          </a:p>
        </p:txBody>
      </p:sp>
      <p:pic>
        <p:nvPicPr>
          <p:cNvPr id="2050" name="Picture 2" descr="C:\Users\Koděrová\Desktop\dum pracovní\PIS\secesní psané verzálk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11" y="3503051"/>
            <a:ext cx="2029122" cy="128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Koděrová\Desktop\dum pracovní\PIS\secese použití písma v reklamním nípisu style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11" y="5373216"/>
            <a:ext cx="1734123" cy="884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ovéPole 19"/>
          <p:cNvSpPr txBox="1"/>
          <p:nvPr/>
        </p:nvSpPr>
        <p:spPr>
          <a:xfrm>
            <a:off x="1694261" y="6258059"/>
            <a:ext cx="913112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3965751" y="6258059"/>
            <a:ext cx="864096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7582511" y="4894679"/>
            <a:ext cx="913112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5" name="Picture 7" descr="C:\Users\Koděrová\Desktop\dum pracovní\PIS\secesní psané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169" y="5340457"/>
            <a:ext cx="3376267" cy="884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Koděrová\Desktop\dum pracovní\PIS\Retreat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812" y="3424650"/>
            <a:ext cx="3316692" cy="1555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ovéPole 15"/>
          <p:cNvSpPr txBox="1"/>
          <p:nvPr/>
        </p:nvSpPr>
        <p:spPr>
          <a:xfrm>
            <a:off x="4997915" y="2596381"/>
            <a:ext cx="1928309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Courier New" pitchFamily="49" charset="0"/>
                <a:cs typeface="Courier New" pitchFamily="49" charset="0"/>
              </a:rPr>
              <a:t> Courier </a:t>
            </a:r>
            <a:r>
              <a:rPr lang="cs-CZ" dirty="0">
                <a:latin typeface="Courier New" pitchFamily="49" charset="0"/>
                <a:cs typeface="Courier New" pitchFamily="49" charset="0"/>
              </a:rPr>
              <a:t>New</a:t>
            </a:r>
            <a:endParaRPr lang="cs-CZ" sz="20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6507929" y="3020174"/>
            <a:ext cx="2120993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Acknowledgement" pitchFamily="2" charset="0"/>
              </a:rPr>
              <a:t> Rockwell</a:t>
            </a:r>
            <a:endParaRPr lang="cs-CZ" sz="2000" b="1" dirty="0">
              <a:latin typeface="Acknowledgement" pitchFamily="2" charset="0"/>
            </a:endParaRPr>
          </a:p>
        </p:txBody>
      </p:sp>
      <p:pic>
        <p:nvPicPr>
          <p:cNvPr id="1026" name="Picture 2" descr="C:\Users\Koděrová\Desktop\dum pracovní\PIS\100_7313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713" y="3710710"/>
            <a:ext cx="1592634" cy="86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ovéPole 22"/>
          <p:cNvSpPr txBox="1"/>
          <p:nvPr/>
        </p:nvSpPr>
        <p:spPr>
          <a:xfrm>
            <a:off x="3557191" y="4607012"/>
            <a:ext cx="913112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Koděrová\Desktop\dum pracovní\PIS\Tidal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513" y="5263219"/>
            <a:ext cx="2314991" cy="1039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Koděrová\Desktop\dum pracovní\PIS\Světozor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857" y="611176"/>
            <a:ext cx="2013135" cy="895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26852" y="2838368"/>
            <a:ext cx="43204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sz="2200" b="1" dirty="0">
                <a:solidFill>
                  <a:srgbClr val="002060"/>
                </a:solidFill>
              </a:rPr>
              <a:t>Používají se stále </a:t>
            </a:r>
            <a:r>
              <a:rPr lang="cs-CZ" sz="2200" b="1" dirty="0" smtClean="0">
                <a:solidFill>
                  <a:srgbClr val="002060"/>
                </a:solidFill>
              </a:rPr>
              <a:t>i </a:t>
            </a:r>
            <a:r>
              <a:rPr lang="cs-CZ" sz="2200" b="1" dirty="0">
                <a:solidFill>
                  <a:srgbClr val="002060"/>
                </a:solidFill>
              </a:rPr>
              <a:t>tisková písma</a:t>
            </a:r>
          </a:p>
        </p:txBody>
      </p:sp>
      <p:sp>
        <p:nvSpPr>
          <p:cNvPr id="26" name="TextovéPole 25"/>
          <p:cNvSpPr txBox="1"/>
          <p:nvPr/>
        </p:nvSpPr>
        <p:spPr>
          <a:xfrm>
            <a:off x="7111869" y="1523724"/>
            <a:ext cx="913112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Obdélník 26"/>
          <p:cNvSpPr/>
          <p:nvPr/>
        </p:nvSpPr>
        <p:spPr>
          <a:xfrm>
            <a:off x="8604448" y="6453336"/>
            <a:ext cx="39466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800" dirty="0">
                <a:solidFill>
                  <a:srgbClr val="1CF50B"/>
                </a:solidFill>
              </a:rPr>
              <a:t>c.zuk</a:t>
            </a:r>
            <a:endParaRPr lang="cs-CZ" dirty="0"/>
          </a:p>
        </p:txBody>
      </p:sp>
      <p:sp>
        <p:nvSpPr>
          <p:cNvPr id="28" name="TextovéPole 27"/>
          <p:cNvSpPr txBox="1"/>
          <p:nvPr/>
        </p:nvSpPr>
        <p:spPr>
          <a:xfrm>
            <a:off x="6262623" y="6242976"/>
            <a:ext cx="223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b="1" dirty="0"/>
              <a:t>LANZ, Bohumil, Němeček Zdeněk.</a:t>
            </a:r>
            <a:r>
              <a:rPr lang="cs-CZ" sz="900" b="1" i="1" dirty="0"/>
              <a:t> </a:t>
            </a:r>
            <a:endParaRPr lang="cs-CZ" sz="900" b="1" i="1" dirty="0" smtClean="0"/>
          </a:p>
          <a:p>
            <a:r>
              <a:rPr lang="cs-CZ" sz="900" b="1" i="1" dirty="0" smtClean="0"/>
              <a:t>Písmo v propagaci</a:t>
            </a:r>
            <a:r>
              <a:rPr lang="cs-CZ" sz="900" b="1" i="1" dirty="0"/>
              <a:t>: </a:t>
            </a:r>
            <a:r>
              <a:rPr lang="cs-CZ" sz="900" b="1" dirty="0"/>
              <a:t>Praha Merkur 1974</a:t>
            </a:r>
            <a:endParaRPr lang="cs-CZ" sz="900" dirty="0"/>
          </a:p>
        </p:txBody>
      </p:sp>
    </p:spTree>
    <p:extLst>
      <p:ext uri="{BB962C8B-B14F-4D97-AF65-F5344CB8AC3E}">
        <p14:creationId xmlns:p14="http://schemas.microsoft.com/office/powerpoint/2010/main" val="343513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/>
      <p:bldP spid="11" grpId="0" animBg="1"/>
      <p:bldP spid="15" grpId="0"/>
      <p:bldP spid="20" grpId="0"/>
      <p:bldP spid="21" grpId="0"/>
      <p:bldP spid="16" grpId="0" animBg="1"/>
      <p:bldP spid="17" grpId="0" animBg="1"/>
      <p:bldP spid="23" grpId="0"/>
      <p:bldP spid="2" grpId="0"/>
      <p:bldP spid="26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11" y="116632"/>
            <a:ext cx="8816377" cy="6624736"/>
          </a:xfrm>
          <a:solidFill>
            <a:srgbClr val="F4F9AD"/>
          </a:solidFill>
        </p:spPr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>
          <a:xfrm>
            <a:off x="323528" y="188640"/>
            <a:ext cx="8513087" cy="6408712"/>
          </a:xfr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txBody>
          <a:bodyPr>
            <a:noAutofit/>
          </a:bodyPr>
          <a:lstStyle/>
          <a:p>
            <a:r>
              <a:rPr lang="cs-CZ" sz="3200" b="1" dirty="0" smtClean="0">
                <a:solidFill>
                  <a:srgbClr val="FFFF00"/>
                </a:solidFill>
              </a:rPr>
              <a:t>                   </a:t>
            </a:r>
            <a:endParaRPr lang="cs-CZ" sz="7200" b="1" dirty="0">
              <a:solidFill>
                <a:srgbClr val="002060"/>
              </a:solidFill>
            </a:endParaRPr>
          </a:p>
          <a:p>
            <a:r>
              <a:rPr lang="cs-CZ" sz="4800" b="1" dirty="0">
                <a:solidFill>
                  <a:srgbClr val="002060"/>
                </a:solidFill>
              </a:rPr>
              <a:t> </a:t>
            </a:r>
            <a:endParaRPr lang="cs-CZ" sz="4800" b="1" dirty="0" smtClean="0">
              <a:solidFill>
                <a:srgbClr val="002060"/>
              </a:solidFill>
            </a:endParaRPr>
          </a:p>
          <a:p>
            <a:endParaRPr lang="cs-CZ" sz="4800" b="1" dirty="0" smtClean="0">
              <a:solidFill>
                <a:srgbClr val="002060"/>
              </a:solidFill>
            </a:endParaRPr>
          </a:p>
          <a:p>
            <a:endParaRPr lang="cs-CZ" sz="4800" b="1" dirty="0">
              <a:solidFill>
                <a:srgbClr val="002060"/>
              </a:solidFill>
            </a:endParaRPr>
          </a:p>
          <a:p>
            <a:endParaRPr lang="cs-CZ" sz="4800" b="1" dirty="0">
              <a:solidFill>
                <a:srgbClr val="002060"/>
              </a:solidFill>
            </a:endParaRPr>
          </a:p>
          <a:p>
            <a:endParaRPr lang="cs-CZ" sz="4800" b="1" dirty="0" smtClean="0">
              <a:solidFill>
                <a:srgbClr val="002060"/>
              </a:solidFill>
              <a:latin typeface="Book Antiqua" pitchFamily="18" charset="0"/>
            </a:endParaRPr>
          </a:p>
          <a:p>
            <a:endParaRPr lang="cs-CZ" sz="5400" dirty="0" smtClean="0"/>
          </a:p>
          <a:p>
            <a:endParaRPr lang="cs-CZ" sz="5400" b="1" dirty="0" smtClean="0">
              <a:solidFill>
                <a:srgbClr val="00206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671886" y="3134436"/>
            <a:ext cx="661483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sz="2200" b="1" dirty="0" smtClean="0">
                <a:solidFill>
                  <a:srgbClr val="002060"/>
                </a:solidFill>
              </a:rPr>
              <a:t>Vznikla v 19. století, nazvána také Italiánka obchodní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2200" b="1" dirty="0" smtClean="0">
                <a:solidFill>
                  <a:srgbClr val="002060"/>
                </a:solidFill>
              </a:rPr>
              <a:t>Má vysoké hranaté serify – typický znak tohoto písma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2200" b="1" dirty="0" smtClean="0">
                <a:solidFill>
                  <a:srgbClr val="002060"/>
                </a:solidFill>
              </a:rPr>
              <a:t>Stejné zesílení má tah horizontální </a:t>
            </a:r>
          </a:p>
          <a:p>
            <a:r>
              <a:rPr lang="cs-CZ" sz="2200" b="1" dirty="0" smtClean="0">
                <a:solidFill>
                  <a:srgbClr val="002060"/>
                </a:solidFill>
              </a:rPr>
              <a:t>     horní i dolní písmový tah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2200" b="1" dirty="0" smtClean="0">
                <a:solidFill>
                  <a:srgbClr val="002060"/>
                </a:solidFill>
              </a:rPr>
              <a:t>Vytváří výrazné vodorovné řádkování</a:t>
            </a:r>
          </a:p>
        </p:txBody>
      </p:sp>
      <p:sp>
        <p:nvSpPr>
          <p:cNvPr id="10" name="Obdélník 9"/>
          <p:cNvSpPr/>
          <p:nvPr/>
        </p:nvSpPr>
        <p:spPr>
          <a:xfrm rot="10800000" flipV="1">
            <a:off x="1259632" y="404664"/>
            <a:ext cx="6601754" cy="792088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800" b="1" dirty="0" smtClean="0">
                <a:solidFill>
                  <a:srgbClr val="1CF50B"/>
                </a:solidFill>
                <a:cs typeface="Times New Roman" pitchFamily="18" charset="0"/>
              </a:rPr>
              <a:t>   </a:t>
            </a:r>
            <a:r>
              <a:rPr lang="cs-CZ" sz="3200" b="1" dirty="0" smtClean="0">
                <a:solidFill>
                  <a:srgbClr val="1CF50B"/>
                </a:solidFill>
                <a:cs typeface="Times New Roman" pitchFamily="18" charset="0"/>
              </a:rPr>
              <a:t>Lineární písma serifová - patková</a:t>
            </a:r>
            <a:endParaRPr lang="cs-CZ" sz="3200" b="1" dirty="0">
              <a:solidFill>
                <a:srgbClr val="1CF50B"/>
              </a:solidFill>
              <a:cs typeface="Times New Roman" pitchFamily="18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1547664" y="2541357"/>
            <a:ext cx="2102082" cy="523220"/>
          </a:xfrm>
          <a:prstGeom prst="rect">
            <a:avLst/>
          </a:prstGeom>
          <a:solidFill>
            <a:srgbClr val="FFFF00"/>
          </a:solidFill>
          <a:ln w="127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 4.  Italienka</a:t>
            </a:r>
            <a:endParaRPr lang="cs-CZ" sz="2800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762920" y="5589759"/>
            <a:ext cx="5040560" cy="461665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Je to písmo příležitostné, akcidenční</a:t>
            </a:r>
            <a:endParaRPr lang="cs-CZ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4542921" y="2602912"/>
            <a:ext cx="2505438" cy="400110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smtClean="0"/>
              <a:t> =   </a:t>
            </a:r>
            <a:r>
              <a:rPr lang="cs-CZ" sz="2000" b="1" dirty="0" smtClean="0"/>
              <a:t>obchodní písmo</a:t>
            </a:r>
            <a:endParaRPr lang="cs-CZ" sz="2000" b="1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2253413" y="1587158"/>
            <a:ext cx="4824536" cy="461665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43FC24"/>
                </a:solidFill>
              </a:rPr>
              <a:t>   </a:t>
            </a:r>
            <a:r>
              <a:rPr lang="cs-CZ" sz="2400" b="1" dirty="0" smtClean="0">
                <a:solidFill>
                  <a:srgbClr val="FFFF00"/>
                </a:solidFill>
              </a:rPr>
              <a:t>Konstruovaná dvouprvková písma</a:t>
            </a:r>
            <a:endParaRPr lang="cs-CZ" sz="2400" b="1" dirty="0">
              <a:solidFill>
                <a:srgbClr val="FFFF00"/>
              </a:solidFill>
            </a:endParaRPr>
          </a:p>
        </p:txBody>
      </p:sp>
      <p:pic>
        <p:nvPicPr>
          <p:cNvPr id="12" name="Picture 2" descr="C:\Users\Koděrová\Desktop\dum pracovní\PIS\italienk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71" y="4386667"/>
            <a:ext cx="2652635" cy="1843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ovéPole 13"/>
          <p:cNvSpPr txBox="1"/>
          <p:nvPr/>
        </p:nvSpPr>
        <p:spPr>
          <a:xfrm>
            <a:off x="5951971" y="3949870"/>
            <a:ext cx="2332146" cy="40011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 Italienka minuska</a:t>
            </a:r>
            <a:endParaRPr lang="cs-CZ" sz="2000" b="1" dirty="0"/>
          </a:p>
        </p:txBody>
      </p:sp>
      <p:sp>
        <p:nvSpPr>
          <p:cNvPr id="15" name="Obdélník 14"/>
          <p:cNvSpPr/>
          <p:nvPr/>
        </p:nvSpPr>
        <p:spPr>
          <a:xfrm>
            <a:off x="8604448" y="6453336"/>
            <a:ext cx="39466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800" dirty="0">
                <a:solidFill>
                  <a:srgbClr val="1CF50B"/>
                </a:solidFill>
              </a:rPr>
              <a:t>c.zuk</a:t>
            </a:r>
            <a:endParaRPr lang="cs-CZ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6051117" y="6183582"/>
            <a:ext cx="223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b="1" dirty="0"/>
              <a:t>LANZ, Bohumil, Němeček Zdeněk.</a:t>
            </a:r>
            <a:r>
              <a:rPr lang="cs-CZ" sz="900" b="1" i="1" dirty="0"/>
              <a:t> </a:t>
            </a:r>
            <a:endParaRPr lang="cs-CZ" sz="900" b="1" i="1" dirty="0" smtClean="0"/>
          </a:p>
          <a:p>
            <a:r>
              <a:rPr lang="cs-CZ" sz="900" b="1" i="1" dirty="0" smtClean="0"/>
              <a:t>Písmo v propagaci</a:t>
            </a:r>
            <a:r>
              <a:rPr lang="cs-CZ" sz="900" b="1" i="1" dirty="0"/>
              <a:t>: </a:t>
            </a:r>
            <a:r>
              <a:rPr lang="cs-CZ" sz="900" b="1" dirty="0"/>
              <a:t>Praha Merkur 1974</a:t>
            </a:r>
            <a:endParaRPr lang="cs-CZ" sz="900" dirty="0"/>
          </a:p>
        </p:txBody>
      </p:sp>
    </p:spTree>
    <p:extLst>
      <p:ext uri="{BB962C8B-B14F-4D97-AF65-F5344CB8AC3E}">
        <p14:creationId xmlns:p14="http://schemas.microsoft.com/office/powerpoint/2010/main" val="63386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  <p:bldP spid="2" grpId="0" animBg="1"/>
      <p:bldP spid="5" grpId="0" animBg="1"/>
      <p:bldP spid="9" grpId="0" animBg="1"/>
      <p:bldP spid="11" grpId="0" animBg="1"/>
      <p:bldP spid="14" grpId="0" animBg="1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11" y="116632"/>
            <a:ext cx="8816377" cy="6624736"/>
          </a:xfrm>
          <a:solidFill>
            <a:srgbClr val="F4F9AD"/>
          </a:solidFill>
        </p:spPr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>
          <a:xfrm>
            <a:off x="288691" y="223986"/>
            <a:ext cx="8513087" cy="6408712"/>
          </a:xfrm>
          <a:solidFill>
            <a:srgbClr val="E7AD73"/>
          </a:solidFill>
          <a:ln>
            <a:noFill/>
          </a:ln>
          <a:effectLst>
            <a:softEdge rad="127000"/>
          </a:effectLst>
        </p:spPr>
        <p:txBody>
          <a:bodyPr>
            <a:noAutofit/>
          </a:bodyPr>
          <a:lstStyle/>
          <a:p>
            <a:r>
              <a:rPr lang="cs-CZ" sz="3200" b="1" dirty="0" smtClean="0">
                <a:solidFill>
                  <a:srgbClr val="FFFF00"/>
                </a:solidFill>
              </a:rPr>
              <a:t>                   </a:t>
            </a:r>
            <a:endParaRPr lang="cs-CZ" sz="7200" b="1" dirty="0">
              <a:solidFill>
                <a:srgbClr val="002060"/>
              </a:solidFill>
            </a:endParaRPr>
          </a:p>
          <a:p>
            <a:r>
              <a:rPr lang="cs-CZ" sz="4800" b="1" dirty="0">
                <a:solidFill>
                  <a:srgbClr val="002060"/>
                </a:solidFill>
              </a:rPr>
              <a:t> </a:t>
            </a:r>
            <a:endParaRPr lang="cs-CZ" sz="4800" b="1" dirty="0" smtClean="0">
              <a:solidFill>
                <a:srgbClr val="002060"/>
              </a:solidFill>
            </a:endParaRPr>
          </a:p>
          <a:p>
            <a:endParaRPr lang="cs-CZ" sz="4800" b="1" dirty="0" smtClean="0">
              <a:solidFill>
                <a:srgbClr val="002060"/>
              </a:solidFill>
            </a:endParaRPr>
          </a:p>
          <a:p>
            <a:endParaRPr lang="cs-CZ" sz="4800" b="1" dirty="0">
              <a:solidFill>
                <a:srgbClr val="002060"/>
              </a:solidFill>
            </a:endParaRPr>
          </a:p>
          <a:p>
            <a:endParaRPr lang="cs-CZ" sz="4800" b="1" dirty="0">
              <a:solidFill>
                <a:srgbClr val="002060"/>
              </a:solidFill>
            </a:endParaRPr>
          </a:p>
          <a:p>
            <a:endParaRPr lang="cs-CZ" sz="4800" b="1" dirty="0" smtClean="0">
              <a:solidFill>
                <a:srgbClr val="002060"/>
              </a:solidFill>
              <a:latin typeface="Book Antiqua" pitchFamily="18" charset="0"/>
            </a:endParaRPr>
          </a:p>
          <a:p>
            <a:endParaRPr lang="cs-CZ" sz="5400" dirty="0" smtClean="0"/>
          </a:p>
          <a:p>
            <a:endParaRPr lang="cs-CZ" sz="5400" b="1" dirty="0" smtClean="0">
              <a:solidFill>
                <a:srgbClr val="00206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991907" y="551213"/>
            <a:ext cx="2088232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  </a:t>
            </a:r>
            <a:r>
              <a:rPr lang="cs-CZ" b="1" dirty="0" smtClean="0"/>
              <a:t>Italienka verzála</a:t>
            </a:r>
            <a:endParaRPr lang="cs-CZ" b="1" dirty="0"/>
          </a:p>
        </p:txBody>
      </p:sp>
      <p:pic>
        <p:nvPicPr>
          <p:cNvPr id="12" name="Picture 2" descr="C:\Users\Koděrová\Desktop\dum pracovní\PIS\italienka verzál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15" y="1150798"/>
            <a:ext cx="2950817" cy="2170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/>
          <p:cNvSpPr txBox="1"/>
          <p:nvPr/>
        </p:nvSpPr>
        <p:spPr>
          <a:xfrm>
            <a:off x="3706440" y="1412776"/>
            <a:ext cx="2088232" cy="523220"/>
          </a:xfrm>
          <a:prstGeom prst="rect">
            <a:avLst/>
          </a:prstGeom>
          <a:solidFill>
            <a:srgbClr val="FFFF00"/>
          </a:solidFill>
          <a:ln w="127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  </a:t>
            </a:r>
            <a:r>
              <a:rPr lang="cs-CZ" b="1" dirty="0" smtClean="0"/>
              <a:t>Italienka Playbill</a:t>
            </a:r>
            <a:endParaRPr lang="cs-CZ" b="1" dirty="0"/>
          </a:p>
        </p:txBody>
      </p:sp>
      <p:pic>
        <p:nvPicPr>
          <p:cNvPr id="14" name="Picture 4" descr="C:\Users\Koděrová\Desktop\dum pracovní\PIS\Italienka Playbill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936" y="2193338"/>
            <a:ext cx="2283239" cy="1183484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ovéPole 14"/>
          <p:cNvSpPr txBox="1"/>
          <p:nvPr/>
        </p:nvSpPr>
        <p:spPr>
          <a:xfrm>
            <a:off x="1728415" y="4005064"/>
            <a:ext cx="5517318" cy="2308324"/>
          </a:xfrm>
          <a:prstGeom prst="rect">
            <a:avLst/>
          </a:prstGeom>
          <a:solidFill>
            <a:schemeClr val="bg2">
              <a:lumMod val="9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Velkou zálibu využití ITALIENKY PLAYBILL </a:t>
            </a:r>
          </a:p>
          <a:p>
            <a:r>
              <a:rPr lang="cs-CZ" sz="2400" b="1" dirty="0" smtClean="0"/>
              <a:t>má zejména americká propagační a reklamní tvorba, je symbolem DIVOKÉHO ZÁPADU dodnes, existuje v různých variantách a turista v USA jej nemůže přehlédnout v žádném státě </a:t>
            </a:r>
            <a:endParaRPr lang="cs-CZ" sz="2400" b="1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6156176" y="794184"/>
            <a:ext cx="1296144" cy="523220"/>
          </a:xfrm>
          <a:prstGeom prst="rect">
            <a:avLst/>
          </a:prstGeom>
          <a:solidFill>
            <a:srgbClr val="FFFF00"/>
          </a:solidFill>
          <a:ln w="127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  </a:t>
            </a:r>
            <a:r>
              <a:rPr lang="cs-CZ" b="1" dirty="0" smtClean="0"/>
              <a:t>Toskána </a:t>
            </a:r>
            <a:endParaRPr lang="cs-CZ" b="1" dirty="0"/>
          </a:p>
        </p:txBody>
      </p:sp>
      <p:pic>
        <p:nvPicPr>
          <p:cNvPr id="3075" name="Picture 3" descr="C:\Users\Koděrová\Desktop\dum pracovní\PIS\Toskána Fontanesi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646" y="1422866"/>
            <a:ext cx="2597171" cy="137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bdélník 17"/>
          <p:cNvSpPr/>
          <p:nvPr/>
        </p:nvSpPr>
        <p:spPr>
          <a:xfrm>
            <a:off x="8604448" y="6453336"/>
            <a:ext cx="39466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800" dirty="0">
                <a:solidFill>
                  <a:srgbClr val="1CF50B"/>
                </a:solidFill>
              </a:rPr>
              <a:t>c.zuk</a:t>
            </a:r>
            <a:endParaRPr lang="cs-CZ" dirty="0"/>
          </a:p>
        </p:txBody>
      </p:sp>
      <p:sp>
        <p:nvSpPr>
          <p:cNvPr id="21" name="TextovéPole 20"/>
          <p:cNvSpPr txBox="1"/>
          <p:nvPr/>
        </p:nvSpPr>
        <p:spPr>
          <a:xfrm>
            <a:off x="1278432" y="3376822"/>
            <a:ext cx="223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b="1" dirty="0"/>
              <a:t>LANZ, Bohumil, Němeček Zdeněk.</a:t>
            </a:r>
            <a:r>
              <a:rPr lang="cs-CZ" sz="900" b="1" i="1" dirty="0"/>
              <a:t> </a:t>
            </a:r>
            <a:endParaRPr lang="cs-CZ" sz="900" b="1" i="1" dirty="0" smtClean="0"/>
          </a:p>
          <a:p>
            <a:r>
              <a:rPr lang="cs-CZ" sz="900" b="1" i="1" dirty="0" smtClean="0"/>
              <a:t>Písmo v propagaci</a:t>
            </a:r>
            <a:r>
              <a:rPr lang="cs-CZ" sz="900" b="1" i="1" dirty="0"/>
              <a:t>: </a:t>
            </a:r>
            <a:r>
              <a:rPr lang="cs-CZ" sz="900" b="1" dirty="0"/>
              <a:t>Praha Merkur 1974</a:t>
            </a:r>
            <a:endParaRPr lang="cs-CZ" sz="900" dirty="0"/>
          </a:p>
        </p:txBody>
      </p:sp>
      <p:sp>
        <p:nvSpPr>
          <p:cNvPr id="22" name="TextovéPole 21"/>
          <p:cNvSpPr txBox="1"/>
          <p:nvPr/>
        </p:nvSpPr>
        <p:spPr>
          <a:xfrm>
            <a:off x="3706440" y="3481718"/>
            <a:ext cx="223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b="1" dirty="0"/>
              <a:t>LANZ, Bohumil, Němeček Zdeněk.</a:t>
            </a:r>
            <a:r>
              <a:rPr lang="cs-CZ" sz="900" b="1" i="1" dirty="0"/>
              <a:t> </a:t>
            </a:r>
            <a:endParaRPr lang="cs-CZ" sz="900" b="1" i="1" dirty="0" smtClean="0"/>
          </a:p>
          <a:p>
            <a:r>
              <a:rPr lang="cs-CZ" sz="900" b="1" i="1" dirty="0" smtClean="0"/>
              <a:t>Písmo v propagaci</a:t>
            </a:r>
            <a:r>
              <a:rPr lang="cs-CZ" sz="900" b="1" i="1" dirty="0"/>
              <a:t>: </a:t>
            </a:r>
            <a:r>
              <a:rPr lang="cs-CZ" sz="900" b="1" dirty="0"/>
              <a:t>Praha Merkur 1974</a:t>
            </a:r>
            <a:endParaRPr lang="cs-CZ" sz="9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6516216" y="2924944"/>
            <a:ext cx="8220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 smtClean="0"/>
              <a:t>Archiv autora</a:t>
            </a:r>
            <a:endParaRPr lang="cs-CZ" sz="800" dirty="0"/>
          </a:p>
        </p:txBody>
      </p:sp>
    </p:spTree>
    <p:extLst>
      <p:ext uri="{BB962C8B-B14F-4D97-AF65-F5344CB8AC3E}">
        <p14:creationId xmlns:p14="http://schemas.microsoft.com/office/powerpoint/2010/main" val="373017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  <p:bldP spid="10" grpId="0" animBg="1"/>
      <p:bldP spid="15" grpId="0" animBg="1"/>
      <p:bldP spid="17" grpId="0" animBg="1"/>
      <p:bldP spid="21" grpId="0"/>
      <p:bldP spid="22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11" y="116632"/>
            <a:ext cx="8816377" cy="6624736"/>
          </a:xfrm>
          <a:solidFill>
            <a:srgbClr val="F4F9AD"/>
          </a:solidFill>
        </p:spPr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>
          <a:xfrm>
            <a:off x="323528" y="188640"/>
            <a:ext cx="8513087" cy="6480720"/>
          </a:xfr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txBody>
          <a:bodyPr>
            <a:noAutofit/>
          </a:bodyPr>
          <a:lstStyle/>
          <a:p>
            <a:r>
              <a:rPr lang="cs-CZ" sz="3200" b="1" dirty="0" smtClean="0">
                <a:solidFill>
                  <a:srgbClr val="FFFF00"/>
                </a:solidFill>
              </a:rPr>
              <a:t>                   </a:t>
            </a:r>
            <a:endParaRPr lang="cs-CZ" sz="7200" b="1" dirty="0">
              <a:solidFill>
                <a:srgbClr val="002060"/>
              </a:solidFill>
            </a:endParaRPr>
          </a:p>
          <a:p>
            <a:r>
              <a:rPr lang="cs-CZ" sz="4800" b="1" dirty="0">
                <a:solidFill>
                  <a:srgbClr val="002060"/>
                </a:solidFill>
              </a:rPr>
              <a:t> </a:t>
            </a:r>
            <a:endParaRPr lang="cs-CZ" sz="4800" b="1" dirty="0" smtClean="0">
              <a:solidFill>
                <a:srgbClr val="002060"/>
              </a:solidFill>
            </a:endParaRPr>
          </a:p>
          <a:p>
            <a:endParaRPr lang="cs-CZ" sz="4800" b="1" dirty="0" smtClean="0">
              <a:solidFill>
                <a:srgbClr val="002060"/>
              </a:solidFill>
            </a:endParaRPr>
          </a:p>
          <a:p>
            <a:endParaRPr lang="cs-CZ" sz="4800" b="1" dirty="0">
              <a:solidFill>
                <a:srgbClr val="002060"/>
              </a:solidFill>
            </a:endParaRPr>
          </a:p>
          <a:p>
            <a:endParaRPr lang="cs-CZ" sz="4800" b="1" dirty="0">
              <a:solidFill>
                <a:srgbClr val="002060"/>
              </a:solidFill>
            </a:endParaRPr>
          </a:p>
          <a:p>
            <a:endParaRPr lang="cs-CZ" sz="4800" b="1" dirty="0" smtClean="0">
              <a:solidFill>
                <a:srgbClr val="002060"/>
              </a:solidFill>
              <a:latin typeface="Book Antiqua" pitchFamily="18" charset="0"/>
            </a:endParaRPr>
          </a:p>
          <a:p>
            <a:endParaRPr lang="cs-CZ" sz="5400" dirty="0" smtClean="0"/>
          </a:p>
          <a:p>
            <a:endParaRPr lang="cs-CZ" sz="5400" b="1" dirty="0" smtClean="0">
              <a:solidFill>
                <a:srgbClr val="002060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7265337" y="6312186"/>
            <a:ext cx="913112" cy="215444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910578" y="620688"/>
            <a:ext cx="2102082" cy="523220"/>
          </a:xfrm>
          <a:prstGeom prst="rect">
            <a:avLst/>
          </a:prstGeom>
          <a:solidFill>
            <a:srgbClr val="FFFF00"/>
          </a:solidFill>
          <a:ln w="127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 5.  Toskana</a:t>
            </a:r>
            <a:endParaRPr lang="cs-CZ" sz="2800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683568" y="1816288"/>
            <a:ext cx="46085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200" b="1" dirty="0" smtClean="0">
                <a:solidFill>
                  <a:srgbClr val="002060"/>
                </a:solidFill>
              </a:rPr>
              <a:t>Dekorativní typ písem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200" b="1" dirty="0" smtClean="0">
                <a:solidFill>
                  <a:srgbClr val="002060"/>
                </a:solidFill>
              </a:rPr>
              <a:t>Vznikla rozštěpením patek a dříků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200" b="1" dirty="0" smtClean="0">
                <a:solidFill>
                  <a:srgbClr val="002060"/>
                </a:solidFill>
              </a:rPr>
              <a:t>Příležitostné uplatnění</a:t>
            </a:r>
            <a:endParaRPr lang="cs-CZ" sz="2200" b="1" dirty="0">
              <a:solidFill>
                <a:srgbClr val="002060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1716713" y="1300698"/>
            <a:ext cx="2505438" cy="400110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smtClean="0"/>
              <a:t> =   </a:t>
            </a:r>
            <a:r>
              <a:rPr lang="cs-CZ" sz="2000" b="1" dirty="0" smtClean="0"/>
              <a:t>obchodní písmo</a:t>
            </a:r>
            <a:endParaRPr lang="cs-CZ" sz="2000" b="1" dirty="0"/>
          </a:p>
        </p:txBody>
      </p:sp>
      <p:pic>
        <p:nvPicPr>
          <p:cNvPr id="1026" name="Picture 2" descr="C:\Users\Koděrová\Desktop\dum pracovní\PIS\Toskánka Dodge Cit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5" y="914923"/>
            <a:ext cx="3091179" cy="160393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5901565" y="512966"/>
            <a:ext cx="2160240" cy="369332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smtClean="0"/>
              <a:t>Toskana Dodge City</a:t>
            </a:r>
            <a:endParaRPr lang="cs-CZ" dirty="0"/>
          </a:p>
        </p:txBody>
      </p:sp>
      <p:pic>
        <p:nvPicPr>
          <p:cNvPr id="2" name="Picture 2" descr="C:\Users\Koděrová\Desktop\dum pracovní\PIS\Amerika 2009-5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417" y="2917070"/>
            <a:ext cx="6959951" cy="342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2701282" y="6189075"/>
            <a:ext cx="3577532" cy="461665"/>
          </a:xfrm>
          <a:prstGeom prst="rect">
            <a:avLst/>
          </a:prstGeom>
          <a:solidFill>
            <a:srgbClr val="E7AD73"/>
          </a:solidFill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rgbClr val="43FC24"/>
                </a:solidFill>
              </a:rPr>
              <a:t> </a:t>
            </a:r>
            <a:r>
              <a:rPr lang="cs-CZ" sz="1600" b="1" dirty="0" smtClean="0">
                <a:solidFill>
                  <a:srgbClr val="43FC24"/>
                </a:solidFill>
              </a:rPr>
              <a:t>  </a:t>
            </a:r>
            <a:r>
              <a:rPr lang="cs-CZ" sz="2400" b="1" dirty="0" smtClean="0"/>
              <a:t>Využití </a:t>
            </a:r>
            <a:r>
              <a:rPr lang="cs-CZ" sz="2400" b="1" dirty="0"/>
              <a:t>variant </a:t>
            </a:r>
            <a:r>
              <a:rPr lang="cs-CZ" sz="2400" b="1" dirty="0" smtClean="0"/>
              <a:t>Italienky </a:t>
            </a:r>
            <a:endParaRPr lang="cs-CZ" sz="2400" dirty="0"/>
          </a:p>
        </p:txBody>
      </p:sp>
      <p:sp>
        <p:nvSpPr>
          <p:cNvPr id="13" name="Obdélník 12"/>
          <p:cNvSpPr/>
          <p:nvPr/>
        </p:nvSpPr>
        <p:spPr>
          <a:xfrm>
            <a:off x="8604448" y="6453336"/>
            <a:ext cx="39466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800" dirty="0">
                <a:solidFill>
                  <a:srgbClr val="1CF50B"/>
                </a:solidFill>
              </a:rPr>
              <a:t>c.zuk</a:t>
            </a:r>
            <a:endParaRPr lang="cs-CZ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6418016" y="2518853"/>
            <a:ext cx="223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b="1" dirty="0"/>
              <a:t>LANZ, Bohumil, Němeček Zdeněk.</a:t>
            </a:r>
            <a:r>
              <a:rPr lang="cs-CZ" sz="900" b="1" i="1" dirty="0"/>
              <a:t> </a:t>
            </a:r>
            <a:endParaRPr lang="cs-CZ" sz="900" b="1" i="1" dirty="0" smtClean="0"/>
          </a:p>
          <a:p>
            <a:r>
              <a:rPr lang="cs-CZ" sz="900" b="1" i="1" dirty="0" smtClean="0"/>
              <a:t>Písmo v propagaci</a:t>
            </a:r>
            <a:r>
              <a:rPr lang="cs-CZ" sz="900" b="1" i="1" dirty="0"/>
              <a:t>: </a:t>
            </a:r>
            <a:r>
              <a:rPr lang="cs-CZ" sz="900" b="1" dirty="0"/>
              <a:t>Praha Merkur 1974</a:t>
            </a:r>
            <a:endParaRPr lang="cs-CZ" sz="900" dirty="0"/>
          </a:p>
        </p:txBody>
      </p:sp>
    </p:spTree>
    <p:extLst>
      <p:ext uri="{BB962C8B-B14F-4D97-AF65-F5344CB8AC3E}">
        <p14:creationId xmlns:p14="http://schemas.microsoft.com/office/powerpoint/2010/main" val="69351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0" grpId="0" animBg="1"/>
      <p:bldP spid="5" grpId="0"/>
      <p:bldP spid="12" grpId="0" animBg="1"/>
      <p:bldP spid="8" grpId="0" animBg="1"/>
      <p:bldP spid="3" grpId="0" animBg="1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11" y="116632"/>
            <a:ext cx="8816377" cy="6624736"/>
          </a:xfrm>
          <a:solidFill>
            <a:srgbClr val="F4F9AD"/>
          </a:solidFill>
        </p:spPr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>
          <a:xfrm>
            <a:off x="261412" y="178737"/>
            <a:ext cx="8513087" cy="6408712"/>
          </a:xfr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txBody>
          <a:bodyPr>
            <a:noAutofit/>
          </a:bodyPr>
          <a:lstStyle/>
          <a:p>
            <a:r>
              <a:rPr lang="cs-CZ" sz="3200" b="1" dirty="0" smtClean="0">
                <a:solidFill>
                  <a:srgbClr val="FFFF00"/>
                </a:solidFill>
              </a:rPr>
              <a:t>                   </a:t>
            </a:r>
            <a:endParaRPr lang="cs-CZ" sz="7200" b="1" dirty="0">
              <a:solidFill>
                <a:srgbClr val="002060"/>
              </a:solidFill>
            </a:endParaRPr>
          </a:p>
          <a:p>
            <a:r>
              <a:rPr lang="cs-CZ" sz="4800" b="1" dirty="0">
                <a:solidFill>
                  <a:srgbClr val="002060"/>
                </a:solidFill>
              </a:rPr>
              <a:t> </a:t>
            </a:r>
            <a:endParaRPr lang="cs-CZ" sz="4800" b="1" dirty="0" smtClean="0">
              <a:solidFill>
                <a:srgbClr val="002060"/>
              </a:solidFill>
            </a:endParaRPr>
          </a:p>
          <a:p>
            <a:endParaRPr lang="cs-CZ" sz="4800" b="1" dirty="0" smtClean="0">
              <a:solidFill>
                <a:srgbClr val="002060"/>
              </a:solidFill>
            </a:endParaRPr>
          </a:p>
          <a:p>
            <a:endParaRPr lang="cs-CZ" sz="4800" b="1" dirty="0">
              <a:solidFill>
                <a:srgbClr val="002060"/>
              </a:solidFill>
            </a:endParaRPr>
          </a:p>
          <a:p>
            <a:endParaRPr lang="cs-CZ" sz="4800" b="1" dirty="0">
              <a:solidFill>
                <a:srgbClr val="002060"/>
              </a:solidFill>
            </a:endParaRPr>
          </a:p>
          <a:p>
            <a:endParaRPr lang="cs-CZ" sz="4800" b="1" dirty="0" smtClean="0">
              <a:solidFill>
                <a:srgbClr val="002060"/>
              </a:solidFill>
              <a:latin typeface="Book Antiqua" pitchFamily="18" charset="0"/>
            </a:endParaRPr>
          </a:p>
          <a:p>
            <a:endParaRPr lang="cs-CZ" sz="5400" dirty="0" smtClean="0"/>
          </a:p>
          <a:p>
            <a:endParaRPr lang="cs-CZ" sz="5400" b="1" dirty="0" smtClean="0">
              <a:solidFill>
                <a:srgbClr val="00206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1964963" y="2955685"/>
            <a:ext cx="556276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200" dirty="0" smtClean="0">
                <a:solidFill>
                  <a:srgbClr val="002060"/>
                </a:solidFill>
              </a:rPr>
              <a:t>Vzniklo počátkem 19</a:t>
            </a:r>
            <a:r>
              <a:rPr lang="cs-CZ" sz="2200" dirty="0">
                <a:solidFill>
                  <a:srgbClr val="002060"/>
                </a:solidFill>
              </a:rPr>
              <a:t>. století </a:t>
            </a:r>
            <a:r>
              <a:rPr lang="cs-CZ" sz="2200" dirty="0" smtClean="0">
                <a:solidFill>
                  <a:srgbClr val="002060"/>
                </a:solidFill>
              </a:rPr>
              <a:t>v Anglii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200" dirty="0" smtClean="0">
                <a:solidFill>
                  <a:srgbClr val="002060"/>
                </a:solidFill>
              </a:rPr>
              <a:t>Název pochází ze slova groteskní</a:t>
            </a:r>
          </a:p>
          <a:p>
            <a:r>
              <a:rPr lang="cs-CZ" sz="2200" dirty="0">
                <a:solidFill>
                  <a:srgbClr val="002060"/>
                </a:solidFill>
              </a:rPr>
              <a:t> </a:t>
            </a:r>
            <a:r>
              <a:rPr lang="cs-CZ" sz="2200" dirty="0" smtClean="0">
                <a:solidFill>
                  <a:srgbClr val="002060"/>
                </a:solidFill>
              </a:rPr>
              <a:t>     (takto jej posměšně nazývali angličtí tiskaři)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200" dirty="0" smtClean="0">
                <a:solidFill>
                  <a:srgbClr val="002060"/>
                </a:solidFill>
              </a:rPr>
              <a:t>Univerzální použití v reklamě a propagaci</a:t>
            </a:r>
          </a:p>
        </p:txBody>
      </p:sp>
      <p:sp>
        <p:nvSpPr>
          <p:cNvPr id="10" name="Obdélník 9"/>
          <p:cNvSpPr/>
          <p:nvPr/>
        </p:nvSpPr>
        <p:spPr>
          <a:xfrm rot="10800000" flipV="1">
            <a:off x="772835" y="448301"/>
            <a:ext cx="7687596" cy="792088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800" b="1" dirty="0" smtClean="0">
                <a:solidFill>
                  <a:srgbClr val="1CF50B"/>
                </a:solidFill>
                <a:cs typeface="Times New Roman" pitchFamily="18" charset="0"/>
              </a:rPr>
              <a:t>   </a:t>
            </a:r>
            <a:r>
              <a:rPr lang="cs-CZ" sz="3200" b="1" dirty="0" smtClean="0">
                <a:solidFill>
                  <a:srgbClr val="1CF50B"/>
                </a:solidFill>
                <a:cs typeface="Times New Roman" pitchFamily="18" charset="0"/>
              </a:rPr>
              <a:t>Lineární písma bezserifová - bezpatková</a:t>
            </a:r>
            <a:endParaRPr lang="cs-CZ" sz="3200" b="1" dirty="0">
              <a:solidFill>
                <a:srgbClr val="1CF50B"/>
              </a:solidFill>
              <a:cs typeface="Times New Roman" pitchFamily="18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3339639" y="2261770"/>
            <a:ext cx="2102082" cy="523220"/>
          </a:xfrm>
          <a:prstGeom prst="rect">
            <a:avLst/>
          </a:prstGeom>
          <a:solidFill>
            <a:srgbClr val="FFFF00"/>
          </a:solidFill>
          <a:ln w="127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 </a:t>
            </a:r>
            <a:r>
              <a:rPr lang="cs-CZ" sz="2800" b="1" dirty="0"/>
              <a:t> </a:t>
            </a:r>
            <a:r>
              <a:rPr lang="cs-CZ" sz="2800" b="1" dirty="0" smtClean="0"/>
              <a:t>  Grotesk</a:t>
            </a:r>
            <a:endParaRPr lang="cs-CZ" sz="2800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6346392" y="4647104"/>
            <a:ext cx="1181336" cy="369331"/>
          </a:xfrm>
          <a:prstGeom prst="rect">
            <a:avLst/>
          </a:prstGeom>
          <a:solidFill>
            <a:srgbClr val="E7AD7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smtClean="0"/>
              <a:t> Helvetika</a:t>
            </a:r>
            <a:endParaRPr lang="cs-CZ" sz="2000" b="1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1978412" y="1356324"/>
            <a:ext cx="4824536" cy="461665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43FC24"/>
                </a:solidFill>
              </a:rPr>
              <a:t>   </a:t>
            </a:r>
            <a:r>
              <a:rPr lang="cs-CZ" sz="2400" b="1" dirty="0" smtClean="0">
                <a:solidFill>
                  <a:srgbClr val="FFFF00"/>
                </a:solidFill>
              </a:rPr>
              <a:t>Konstruovaná dvouprvková písma</a:t>
            </a:r>
            <a:endParaRPr lang="cs-CZ" sz="2400" b="1" dirty="0">
              <a:solidFill>
                <a:srgbClr val="FFFF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913846" y="4596148"/>
            <a:ext cx="4231213" cy="169277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002060"/>
                </a:solidFill>
              </a:rPr>
              <a:t>Neogrotesk: </a:t>
            </a:r>
            <a:endParaRPr lang="cs-CZ" sz="2400" b="1" dirty="0" smtClean="0">
              <a:solidFill>
                <a:srgbClr val="002060"/>
              </a:solidFill>
            </a:endParaRPr>
          </a:p>
          <a:p>
            <a:r>
              <a:rPr lang="cs-CZ" sz="2000" b="1" dirty="0" smtClean="0"/>
              <a:t>Helvetica</a:t>
            </a:r>
            <a:r>
              <a:rPr lang="cs-CZ" sz="2000" b="1" dirty="0"/>
              <a:t>, Franklin Gothic, Arial, Akcidenz Grotesk, </a:t>
            </a:r>
            <a:r>
              <a:rPr lang="cs-CZ" sz="2000" b="1" dirty="0" smtClean="0"/>
              <a:t>Folio, Avantgarde</a:t>
            </a:r>
            <a:r>
              <a:rPr lang="cs-CZ" sz="2000" b="1" dirty="0"/>
              <a:t>, Eurostile, Futura, Neon, Barell, Kabel, Bauhaus</a:t>
            </a:r>
            <a:r>
              <a:rPr lang="cs-CZ" sz="2000" b="1" dirty="0" smtClean="0"/>
              <a:t> a </a:t>
            </a:r>
            <a:r>
              <a:rPr lang="cs-CZ" sz="2000" b="1" dirty="0"/>
              <a:t>další</a:t>
            </a:r>
          </a:p>
        </p:txBody>
      </p:sp>
      <p:pic>
        <p:nvPicPr>
          <p:cNvPr id="2050" name="Picture 2" descr="C:\Users\Koděrová\Desktop\dum pracovní\PIS\Helvetika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528" y="5079751"/>
            <a:ext cx="2906662" cy="107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bdélník 12"/>
          <p:cNvSpPr/>
          <p:nvPr/>
        </p:nvSpPr>
        <p:spPr>
          <a:xfrm>
            <a:off x="8604448" y="6453336"/>
            <a:ext cx="39466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800" dirty="0">
                <a:solidFill>
                  <a:srgbClr val="1CF50B"/>
                </a:solidFill>
              </a:rPr>
              <a:t>c.zuk</a:t>
            </a:r>
            <a:endParaRPr lang="cs-CZ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5857359" y="6147904"/>
            <a:ext cx="223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b="1" dirty="0"/>
              <a:t>LANZ, Bohumil, Němeček Zdeněk.</a:t>
            </a:r>
            <a:r>
              <a:rPr lang="cs-CZ" sz="900" b="1" i="1" dirty="0"/>
              <a:t> </a:t>
            </a:r>
            <a:endParaRPr lang="cs-CZ" sz="900" b="1" i="1" dirty="0" smtClean="0"/>
          </a:p>
          <a:p>
            <a:r>
              <a:rPr lang="cs-CZ" sz="900" b="1" i="1" dirty="0" smtClean="0"/>
              <a:t>Písmo v propagaci</a:t>
            </a:r>
            <a:r>
              <a:rPr lang="cs-CZ" sz="900" b="1" i="1" dirty="0"/>
              <a:t>: </a:t>
            </a:r>
            <a:r>
              <a:rPr lang="cs-CZ" sz="900" b="1" dirty="0"/>
              <a:t>Praha Merkur 1974</a:t>
            </a:r>
            <a:endParaRPr lang="cs-CZ" sz="900" dirty="0"/>
          </a:p>
        </p:txBody>
      </p:sp>
    </p:spTree>
    <p:extLst>
      <p:ext uri="{BB962C8B-B14F-4D97-AF65-F5344CB8AC3E}">
        <p14:creationId xmlns:p14="http://schemas.microsoft.com/office/powerpoint/2010/main" val="340099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  <p:bldP spid="2" grpId="0" animBg="1"/>
      <p:bldP spid="9" grpId="0" animBg="1"/>
      <p:bldP spid="11" grpId="0" animBg="1"/>
      <p:bldP spid="5" grpId="0" animBg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11" y="116632"/>
            <a:ext cx="8816377" cy="6624736"/>
          </a:xfrm>
          <a:solidFill>
            <a:srgbClr val="F4F9AD"/>
          </a:solidFill>
        </p:spPr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>
          <a:xfrm>
            <a:off x="323528" y="188640"/>
            <a:ext cx="8513087" cy="6408712"/>
          </a:xfrm>
          <a:solidFill>
            <a:srgbClr val="E7AD73"/>
          </a:solidFill>
          <a:ln>
            <a:noFill/>
          </a:ln>
          <a:effectLst>
            <a:softEdge rad="127000"/>
          </a:effectLst>
        </p:spPr>
        <p:txBody>
          <a:bodyPr>
            <a:noAutofit/>
          </a:bodyPr>
          <a:lstStyle/>
          <a:p>
            <a:r>
              <a:rPr lang="cs-CZ" sz="3200" b="1" dirty="0" smtClean="0">
                <a:solidFill>
                  <a:srgbClr val="FFFF00"/>
                </a:solidFill>
              </a:rPr>
              <a:t>                   </a:t>
            </a:r>
            <a:endParaRPr lang="cs-CZ" sz="7200" b="1" dirty="0">
              <a:solidFill>
                <a:srgbClr val="002060"/>
              </a:solidFill>
            </a:endParaRPr>
          </a:p>
          <a:p>
            <a:r>
              <a:rPr lang="cs-CZ" sz="4800" b="1" dirty="0">
                <a:solidFill>
                  <a:srgbClr val="002060"/>
                </a:solidFill>
              </a:rPr>
              <a:t> </a:t>
            </a:r>
            <a:endParaRPr lang="cs-CZ" sz="4800" b="1" dirty="0" smtClean="0">
              <a:solidFill>
                <a:srgbClr val="002060"/>
              </a:solidFill>
            </a:endParaRPr>
          </a:p>
          <a:p>
            <a:endParaRPr lang="cs-CZ" sz="4800" b="1" dirty="0" smtClean="0">
              <a:solidFill>
                <a:srgbClr val="002060"/>
              </a:solidFill>
            </a:endParaRPr>
          </a:p>
          <a:p>
            <a:endParaRPr lang="cs-CZ" sz="4800" b="1" dirty="0">
              <a:solidFill>
                <a:srgbClr val="002060"/>
              </a:solidFill>
            </a:endParaRPr>
          </a:p>
          <a:p>
            <a:endParaRPr lang="cs-CZ" sz="4800" b="1" dirty="0">
              <a:solidFill>
                <a:srgbClr val="002060"/>
              </a:solidFill>
            </a:endParaRPr>
          </a:p>
          <a:p>
            <a:endParaRPr lang="cs-CZ" sz="4800" b="1" dirty="0" smtClean="0">
              <a:solidFill>
                <a:srgbClr val="002060"/>
              </a:solidFill>
              <a:latin typeface="Book Antiqua" pitchFamily="18" charset="0"/>
            </a:endParaRPr>
          </a:p>
          <a:p>
            <a:endParaRPr lang="cs-CZ" sz="5400" dirty="0" smtClean="0"/>
          </a:p>
          <a:p>
            <a:endParaRPr lang="cs-CZ" sz="5400" b="1" dirty="0" smtClean="0">
              <a:solidFill>
                <a:srgbClr val="00206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1406318" y="802124"/>
            <a:ext cx="2867242" cy="523220"/>
          </a:xfrm>
          <a:prstGeom prst="rect">
            <a:avLst/>
          </a:prstGeom>
          <a:solidFill>
            <a:srgbClr val="FFFF00"/>
          </a:solidFill>
          <a:ln w="127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 </a:t>
            </a:r>
            <a:r>
              <a:rPr lang="cs-CZ" sz="2800" b="1" dirty="0"/>
              <a:t> </a:t>
            </a:r>
            <a:r>
              <a:rPr lang="cs-CZ" sz="2800" b="1" dirty="0" smtClean="0"/>
              <a:t> 1. Grotesk úzký</a:t>
            </a:r>
            <a:endParaRPr lang="cs-CZ" sz="2800" b="1" dirty="0"/>
          </a:p>
        </p:txBody>
      </p:sp>
      <p:pic>
        <p:nvPicPr>
          <p:cNvPr id="3074" name="Picture 2" descr="C:\Users\Koděrová\Desktop\dum pracovní\PIS\grotesk úzk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152" y="553827"/>
            <a:ext cx="2673201" cy="229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686810" y="1700808"/>
            <a:ext cx="43062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sz="2400" b="1" dirty="0" smtClean="0"/>
              <a:t>Konstrukce na čtvercovou síť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2400" b="1" dirty="0" smtClean="0"/>
              <a:t>Konstrukce vychází z poměru výšky k šířce písmen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2400" b="1" dirty="0" smtClean="0"/>
              <a:t>Šířka je ve skeletu polovina výšky písmene</a:t>
            </a:r>
            <a:endParaRPr lang="cs-CZ" sz="2400" b="1" dirty="0"/>
          </a:p>
        </p:txBody>
      </p:sp>
      <p:pic>
        <p:nvPicPr>
          <p:cNvPr id="3075" name="Picture 3" descr="C:\Users\Koděrová\Desktop\dum pracovní\PIS\grotesk úzký konstrukce čtvercová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72" y="3620562"/>
            <a:ext cx="2369475" cy="23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947886" y="6016287"/>
            <a:ext cx="1281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 poměr 7:3            </a:t>
            </a:r>
            <a:endParaRPr lang="cs-CZ" dirty="0"/>
          </a:p>
        </p:txBody>
      </p:sp>
      <p:pic>
        <p:nvPicPr>
          <p:cNvPr id="3076" name="Picture 4" descr="C:\Users\Koděrová\Desktop\dum pracovní\PIS\Grotesk-Univer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612" y="4518951"/>
            <a:ext cx="4629117" cy="1376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ovéPole 15"/>
          <p:cNvSpPr txBox="1"/>
          <p:nvPr/>
        </p:nvSpPr>
        <p:spPr>
          <a:xfrm>
            <a:off x="3988612" y="4047889"/>
            <a:ext cx="2008915" cy="369332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smtClean="0"/>
              <a:t>  Grotesk universal</a:t>
            </a:r>
            <a:endParaRPr lang="cs-CZ" sz="2000" b="1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7404543" y="338383"/>
            <a:ext cx="913112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2501435" y="6015940"/>
            <a:ext cx="913112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5635152" y="2918156"/>
            <a:ext cx="2630661" cy="923330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smtClean="0"/>
              <a:t>  název také kamenný    </a:t>
            </a:r>
          </a:p>
          <a:p>
            <a:r>
              <a:rPr lang="cs-CZ" dirty="0"/>
              <a:t> </a:t>
            </a:r>
            <a:r>
              <a:rPr lang="cs-CZ" dirty="0" smtClean="0"/>
              <a:t> grotesk (podle kresby </a:t>
            </a:r>
          </a:p>
          <a:p>
            <a:r>
              <a:rPr lang="cs-CZ" dirty="0" smtClean="0"/>
              <a:t>  z litografického kamene) </a:t>
            </a:r>
            <a:endParaRPr lang="cs-CZ" sz="2000" b="1" dirty="0"/>
          </a:p>
        </p:txBody>
      </p:sp>
      <p:sp>
        <p:nvSpPr>
          <p:cNvPr id="21" name="Obdélník 20"/>
          <p:cNvSpPr/>
          <p:nvPr/>
        </p:nvSpPr>
        <p:spPr>
          <a:xfrm>
            <a:off x="8604448" y="6453336"/>
            <a:ext cx="39466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800" dirty="0">
                <a:solidFill>
                  <a:srgbClr val="1CF50B"/>
                </a:solidFill>
              </a:rPr>
              <a:t>c.zuk</a:t>
            </a:r>
            <a:endParaRPr lang="cs-CZ" dirty="0"/>
          </a:p>
        </p:txBody>
      </p:sp>
      <p:sp>
        <p:nvSpPr>
          <p:cNvPr id="22" name="TextovéPole 21"/>
          <p:cNvSpPr txBox="1"/>
          <p:nvPr/>
        </p:nvSpPr>
        <p:spPr>
          <a:xfrm>
            <a:off x="5508104" y="5938996"/>
            <a:ext cx="223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b="1" dirty="0"/>
              <a:t>LANZ, Bohumil, Němeček Zdeněk.</a:t>
            </a:r>
            <a:r>
              <a:rPr lang="cs-CZ" sz="900" b="1" i="1" dirty="0"/>
              <a:t> </a:t>
            </a:r>
            <a:endParaRPr lang="cs-CZ" sz="900" b="1" i="1" dirty="0" smtClean="0"/>
          </a:p>
          <a:p>
            <a:r>
              <a:rPr lang="cs-CZ" sz="900" b="1" i="1" dirty="0" smtClean="0"/>
              <a:t>Písmo v propagaci</a:t>
            </a:r>
            <a:r>
              <a:rPr lang="cs-CZ" sz="900" b="1" i="1" dirty="0"/>
              <a:t>: </a:t>
            </a:r>
            <a:r>
              <a:rPr lang="cs-CZ" sz="900" b="1" dirty="0"/>
              <a:t>Praha Merkur 1974</a:t>
            </a:r>
            <a:endParaRPr lang="cs-CZ" sz="900" dirty="0"/>
          </a:p>
        </p:txBody>
      </p:sp>
    </p:spTree>
    <p:extLst>
      <p:ext uri="{BB962C8B-B14F-4D97-AF65-F5344CB8AC3E}">
        <p14:creationId xmlns:p14="http://schemas.microsoft.com/office/powerpoint/2010/main" val="144315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/>
      <p:bldP spid="8" grpId="0"/>
      <p:bldP spid="16" grpId="0" animBg="1"/>
      <p:bldP spid="16" grpId="1" animBg="1"/>
      <p:bldP spid="17" grpId="0"/>
      <p:bldP spid="18" grpId="0"/>
      <p:bldP spid="20" grpId="0" animBg="1"/>
      <p:bldP spid="22" grpId="0"/>
    </p:bld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881</TotalTime>
  <Words>953</Words>
  <Application>Microsoft Office PowerPoint</Application>
  <PresentationFormat>Předvádění na obrazovce (4:3)</PresentationFormat>
  <Paragraphs>260</Paragraphs>
  <Slides>16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17" baseType="lpstr"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c.zuk</dc:creator>
  <cp:lastModifiedBy>c.zuk</cp:lastModifiedBy>
  <cp:revision>86</cp:revision>
  <dcterms:created xsi:type="dcterms:W3CDTF">2014-02-28T21:23:57Z</dcterms:created>
  <dcterms:modified xsi:type="dcterms:W3CDTF">2014-03-20T08:25:36Z</dcterms:modified>
</cp:coreProperties>
</file>