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9" r:id="rId5"/>
    <p:sldId id="270" r:id="rId6"/>
    <p:sldId id="259" r:id="rId7"/>
    <p:sldId id="261" r:id="rId8"/>
    <p:sldId id="267" r:id="rId9"/>
    <p:sldId id="265" r:id="rId10"/>
    <p:sldId id="266" r:id="rId11"/>
    <p:sldId id="268" r:id="rId12"/>
    <p:sldId id="272" r:id="rId13"/>
    <p:sldId id="271" r:id="rId14"/>
    <p:sldId id="263" r:id="rId15"/>
    <p:sldId id="26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99"/>
    <a:srgbClr val="43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30570-030E-4FF1-99AE-0D8E39198952}" type="datetimeFigureOut">
              <a:rPr lang="cs-CZ" smtClean="0"/>
              <a:t>20. 3. 2014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BF4A1-4379-442B-8F87-45530FBE62C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10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D948-E30A-4D6A-9B20-673750CA9386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856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D948-E30A-4D6A-9B20-673750CA9386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8563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D948-E30A-4D6A-9B20-673750CA9386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856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9C09A7-D651-4DB7-BCD5-543714232A4C}" type="datetime1">
              <a:rPr lang="cs-CZ"/>
              <a:pPr lvl="0"/>
              <a:t>20. 3. 2014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022595-1B89-49F8-A248-D5041E7F87BB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814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CA7663-4C7F-4F5F-9D28-0A830B594546}" type="datetime1">
              <a:rPr lang="cs-CZ"/>
              <a:pPr lvl="0"/>
              <a:t>20. 3. 2014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88D207-732F-40CE-98D0-F545443B7846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59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C9A921-69F6-4085-96FC-2D55E2F0933E}" type="datetime1">
              <a:rPr lang="cs-CZ"/>
              <a:pPr lvl="0"/>
              <a:t>20. 3. 2014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36CFAD-192A-491A-9493-1533F89A5249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0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0E14A2-D61D-4B96-AA2C-C89B38FEE517}" type="datetime1">
              <a:rPr lang="cs-CZ"/>
              <a:pPr lvl="0"/>
              <a:t>20. 3. 2014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FC8191-6B4C-407F-AA25-7C4E2477D218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B675DB-F302-493C-ADFC-F4748F0683D6}" type="datetime1">
              <a:rPr lang="cs-CZ"/>
              <a:pPr lvl="0"/>
              <a:t>20. 3. 2014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C3BB82-90A9-4127-8380-D5A6105BA73D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53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D46924-0207-4C92-B2DD-008F797BF34A}" type="datetime1">
              <a:rPr lang="cs-CZ"/>
              <a:pPr lvl="0"/>
              <a:t>20. 3. 2014</a:t>
            </a:fld>
            <a:endParaRPr lang="cs-CZ" dirty="0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B0944-F499-4E82-919F-094EA7F04842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13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AA30D9-2739-4900-9733-34B088B5A290}" type="datetime1">
              <a:rPr lang="cs-CZ"/>
              <a:pPr lvl="0"/>
              <a:t>20. 3. 2014</a:t>
            </a:fld>
            <a:endParaRPr lang="cs-CZ" dirty="0"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13E111-7CD2-48AC-99B4-126476B989C0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6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5F003A-7C7A-4EFC-B600-C234A103D743}" type="datetime1">
              <a:rPr lang="cs-CZ"/>
              <a:pPr lvl="0"/>
              <a:t>20. 3. 2014</a:t>
            </a:fld>
            <a:endParaRPr lang="cs-CZ" dirty="0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65BC8E-9B9C-4BAC-B44A-45303BA4052D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78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2A1ED1-F42C-4693-A5DE-3A68D84E4041}" type="datetime1">
              <a:rPr lang="cs-CZ"/>
              <a:pPr lvl="0"/>
              <a:t>20. 3. 2014</a:t>
            </a:fld>
            <a:endParaRPr lang="cs-CZ" dirty="0"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10148B-4324-4439-A4D1-1567A664AE62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78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248CC4-49FC-45C4-8AF8-FB0E00C22EE0}" type="datetime1">
              <a:rPr lang="cs-CZ"/>
              <a:pPr lvl="0"/>
              <a:t>20. 3. 2014</a:t>
            </a:fld>
            <a:endParaRPr lang="cs-CZ" dirty="0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808D43-2C87-4587-8F4C-82E0E5CBC4F3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1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cs-CZ" dirty="0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FE64BE-BFE7-4EA2-A7AA-0673C0C3B18D}" type="datetime1">
              <a:rPr lang="cs-CZ"/>
              <a:pPr lvl="0"/>
              <a:t>20. 3. 2014</a:t>
            </a:fld>
            <a:endParaRPr lang="cs-CZ" dirty="0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 dirty="0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69703F-DCD3-4EFB-A6CC-86B68317E868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494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C0FA585-6B26-4B24-B4B4-31374295D6C1}" type="datetime1">
              <a:rPr lang="cs-CZ"/>
              <a:pPr lvl="0"/>
              <a:t>20. 3. 2014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E35BCC5-CC4F-4E50-93B6-3699437CD909}" type="slidenum"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5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181200"/>
              </p:ext>
            </p:extLst>
          </p:nvPr>
        </p:nvGraphicFramePr>
        <p:xfrm>
          <a:off x="724449" y="980728"/>
          <a:ext cx="7713973" cy="360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 .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3.2_25_09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Vývoj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písma 9 – Písma 19. a 20. století 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12. 2013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 seznámeni s vývojem písma, jeho použitím v historii lidstva a s  odborným názvoslovím písma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</a:t>
                      </a:r>
                      <a:r>
                        <a:rPr lang="cs-CZ" sz="120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cs-CZ" sz="11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</a:t>
                      </a: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pracovními listy 1, 2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5" y="1196752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04448" y="6453336"/>
            <a:ext cx="3946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solidFill>
                  <a:srgbClr val="1CF50B"/>
                </a:solidFill>
              </a:rPr>
              <a:t>c.zuk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99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1" y="116632"/>
            <a:ext cx="8816377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07565" y="476672"/>
            <a:ext cx="8280920" cy="6048671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89807" y="2787578"/>
            <a:ext cx="66148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</a:rPr>
              <a:t>Vznikla v 19. století, vychází z antikvy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</a:rPr>
              <a:t>Ostatní podoby Egyptienky upravovány </a:t>
            </a:r>
            <a:r>
              <a:rPr lang="cs-CZ" sz="2000" b="1" dirty="0">
                <a:solidFill>
                  <a:srgbClr val="002060"/>
                </a:solidFill>
              </a:rPr>
              <a:t>podle dobých </a:t>
            </a:r>
            <a:r>
              <a:rPr lang="cs-CZ" sz="2000" b="1" dirty="0" smtClean="0">
                <a:solidFill>
                  <a:srgbClr val="002060"/>
                </a:solidFill>
              </a:rPr>
              <a:t>znaků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</a:rPr>
              <a:t>Abeceda se stala populární i do psacích strojů například Courier</a:t>
            </a:r>
          </a:p>
        </p:txBody>
      </p:sp>
      <p:sp>
        <p:nvSpPr>
          <p:cNvPr id="10" name="Obdélník 9"/>
          <p:cNvSpPr/>
          <p:nvPr/>
        </p:nvSpPr>
        <p:spPr>
          <a:xfrm rot="10800000" flipV="1">
            <a:off x="1749838" y="620688"/>
            <a:ext cx="5536879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srgbClr val="1CF50B"/>
                </a:solidFill>
                <a:cs typeface="Times New Roman" pitchFamily="18" charset="0"/>
              </a:rPr>
              <a:t>   Lineární písma serifová - patková</a:t>
            </a:r>
            <a:endParaRPr lang="cs-CZ" sz="2800" b="1" dirty="0">
              <a:solidFill>
                <a:srgbClr val="1CF50B"/>
              </a:solidFill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49838" y="2264358"/>
            <a:ext cx="2435056" cy="523220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1.  Egyptienka</a:t>
            </a:r>
            <a:endParaRPr lang="cs-CZ" sz="2800" dirty="0"/>
          </a:p>
        </p:txBody>
      </p:sp>
      <p:sp>
        <p:nvSpPr>
          <p:cNvPr id="13" name="Textové pole 2"/>
          <p:cNvSpPr txBox="1">
            <a:spLocks noChangeArrowheads="1"/>
          </p:cNvSpPr>
          <p:nvPr/>
        </p:nvSpPr>
        <p:spPr bwMode="auto">
          <a:xfrm>
            <a:off x="1564727" y="5521132"/>
            <a:ext cx="1760220" cy="5029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800" kern="150" dirty="0">
                <a:effectLst/>
                <a:latin typeface="Courier New"/>
                <a:ea typeface="Arial Unicode MS"/>
                <a:cs typeface="Mangal"/>
              </a:rPr>
              <a:t>Courier</a:t>
            </a:r>
            <a:endParaRPr lang="cs-CZ" sz="1200" kern="150" dirty="0">
              <a:effectLst/>
              <a:latin typeface="Times New Roman"/>
              <a:ea typeface="Arial Unicode MS"/>
              <a:cs typeface="Mangal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15616" y="4697309"/>
            <a:ext cx="353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Mezi egyptienky patří Clarendon, Egyptienne, Rockwell, či Courier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82247" y="5562387"/>
            <a:ext cx="2944814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Times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New Romain</a:t>
            </a:r>
          </a:p>
        </p:txBody>
      </p:sp>
      <p:pic>
        <p:nvPicPr>
          <p:cNvPr id="1026" name="Picture 2" descr="C:\Users\Koděrová\Desktop\dum pracovní\PIS\Egyptienka hezké f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450" y="1587159"/>
            <a:ext cx="1811799" cy="12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317050" y="4697308"/>
            <a:ext cx="250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 tisku se používají také pozdní renesanční písma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1587159"/>
            <a:ext cx="4015385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43FC24"/>
                </a:solidFill>
              </a:rPr>
              <a:t> Konstruovaná dvouprvková písma</a:t>
            </a:r>
            <a:endParaRPr lang="cs-CZ" sz="2000" b="1" dirty="0">
              <a:solidFill>
                <a:srgbClr val="43FC24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604448" y="6453336"/>
            <a:ext cx="3946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solidFill>
                  <a:srgbClr val="1CF50B"/>
                </a:solidFill>
              </a:rPr>
              <a:t>c.zuk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569769" y="2851805"/>
            <a:ext cx="203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/>
              <a:t>LANZ, Bohumil, Němeček Zdeněk.</a:t>
            </a:r>
            <a:r>
              <a:rPr lang="cs-CZ" sz="900" b="1" i="1" dirty="0"/>
              <a:t> </a:t>
            </a:r>
            <a:endParaRPr lang="cs-CZ" sz="900" b="1" i="1" dirty="0" smtClean="0"/>
          </a:p>
          <a:p>
            <a:r>
              <a:rPr lang="cs-CZ" sz="900" b="1" i="1" dirty="0" smtClean="0"/>
              <a:t>Písmo v propagaci</a:t>
            </a:r>
            <a:r>
              <a:rPr lang="cs-CZ" sz="900" b="1" i="1" dirty="0"/>
              <a:t>: </a:t>
            </a:r>
            <a:r>
              <a:rPr lang="cs-CZ" sz="900" b="1" dirty="0"/>
              <a:t>Praha Merkur 1974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96764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2" grpId="0" animBg="1"/>
      <p:bldP spid="13" grpId="0" animBg="1"/>
      <p:bldP spid="5" grpId="0"/>
      <p:bldP spid="8" grpId="0" animBg="1"/>
      <p:bldP spid="9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1" y="116632"/>
            <a:ext cx="8816377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75718" y="185527"/>
            <a:ext cx="8280920" cy="6336704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                   </a:t>
            </a:r>
            <a:endParaRPr lang="cs-CZ" sz="7200" dirty="0">
              <a:solidFill>
                <a:srgbClr val="002060"/>
              </a:solidFill>
            </a:endParaRPr>
          </a:p>
          <a:p>
            <a:r>
              <a:rPr lang="cs-CZ" sz="4800" dirty="0">
                <a:solidFill>
                  <a:srgbClr val="002060"/>
                </a:solidFill>
              </a:rPr>
              <a:t> </a:t>
            </a:r>
            <a:endParaRPr lang="cs-CZ" sz="4800" dirty="0" smtClean="0">
              <a:solidFill>
                <a:srgbClr val="002060"/>
              </a:solidFill>
            </a:endParaRPr>
          </a:p>
          <a:p>
            <a:endParaRPr lang="cs-CZ" sz="4800" dirty="0" smtClean="0">
              <a:solidFill>
                <a:srgbClr val="002060"/>
              </a:solidFill>
            </a:endParaRPr>
          </a:p>
          <a:p>
            <a:endParaRPr lang="cs-CZ" sz="4800" dirty="0">
              <a:solidFill>
                <a:srgbClr val="002060"/>
              </a:solidFill>
            </a:endParaRPr>
          </a:p>
          <a:p>
            <a:endParaRPr lang="cs-CZ" sz="4800" dirty="0">
              <a:solidFill>
                <a:srgbClr val="002060"/>
              </a:solidFill>
            </a:endParaRPr>
          </a:p>
          <a:p>
            <a:endParaRPr lang="cs-CZ" sz="48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dirty="0" smtClean="0">
              <a:solidFill>
                <a:srgbClr val="00206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246057" y="1052736"/>
            <a:ext cx="4816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</a:rPr>
              <a:t>písma novinová, časopisová, </a:t>
            </a:r>
            <a:r>
              <a:rPr lang="cs-CZ" sz="1600" b="1" dirty="0" smtClean="0">
                <a:solidFill>
                  <a:srgbClr val="002060"/>
                </a:solidFill>
              </a:rPr>
              <a:t>knižní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</a:rPr>
              <a:t>písma s deskovitými </a:t>
            </a:r>
            <a:r>
              <a:rPr lang="cs-CZ" sz="1600" b="1" dirty="0" smtClean="0">
                <a:solidFill>
                  <a:srgbClr val="002060"/>
                </a:solidFill>
              </a:rPr>
              <a:t>serify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>
                <a:solidFill>
                  <a:srgbClr val="002060"/>
                </a:solidFill>
              </a:rPr>
              <a:t>malý </a:t>
            </a:r>
            <a:r>
              <a:rPr lang="cs-CZ" sz="1600" b="1" dirty="0" smtClean="0">
                <a:solidFill>
                  <a:srgbClr val="002060"/>
                </a:solidFill>
              </a:rPr>
              <a:t>rozdíl </a:t>
            </a:r>
            <a:r>
              <a:rPr lang="cs-CZ" sz="1600" b="1" dirty="0">
                <a:solidFill>
                  <a:srgbClr val="002060"/>
                </a:solidFill>
              </a:rPr>
              <a:t>v tloušťce hlavních a spojovacích </a:t>
            </a:r>
            <a:r>
              <a:rPr lang="cs-CZ" sz="1600" b="1" dirty="0" smtClean="0">
                <a:solidFill>
                  <a:srgbClr val="002060"/>
                </a:solidFill>
              </a:rPr>
              <a:t>tahů </a:t>
            </a:r>
            <a:endParaRPr lang="cs-CZ" sz="1600" b="1" dirty="0">
              <a:solidFill>
                <a:srgbClr val="00206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073048" y="414415"/>
            <a:ext cx="2435056" cy="523220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/>
              <a:t>2</a:t>
            </a:r>
            <a:r>
              <a:rPr lang="cs-CZ" sz="2800" dirty="0" smtClean="0"/>
              <a:t>.  Clarendon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84895" y="2060848"/>
            <a:ext cx="704825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 secesi se písma vrací k oblíbeným tvarům renesance, baroka </a:t>
            </a:r>
          </a:p>
          <a:p>
            <a:r>
              <a:rPr lang="cs-CZ" sz="2000" b="1" dirty="0" smtClean="0"/>
              <a:t>i klasicismu, neustále slouží jako inspirace pro nová písma ručně psaná i tisková, vznikají zajímavá kaligrafická písma</a:t>
            </a:r>
            <a:endParaRPr lang="cs-CZ" sz="2000" b="1" dirty="0"/>
          </a:p>
        </p:txBody>
      </p:sp>
      <p:pic>
        <p:nvPicPr>
          <p:cNvPr id="2050" name="Picture 2" descr="C:\Users\Koděrová\Desktop\dum pracovní\PIS\Palatino tiskové-Zapft1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19" y="3270274"/>
            <a:ext cx="1590594" cy="79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 flipH="1">
            <a:off x="835943" y="3455379"/>
            <a:ext cx="824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Palatino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 flipH="1">
            <a:off x="7263752" y="4913919"/>
            <a:ext cx="1314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Antikva psaná</a:t>
            </a:r>
          </a:p>
          <a:p>
            <a:r>
              <a:rPr lang="cs-CZ" sz="1400" b="1" dirty="0" smtClean="0">
                <a:solidFill>
                  <a:srgbClr val="0070C0"/>
                </a:solidFill>
              </a:rPr>
              <a:t>Francouzským perem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687628" y="4433349"/>
            <a:ext cx="8910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484326" y="6017826"/>
            <a:ext cx="77795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7208769" y="5767989"/>
            <a:ext cx="77795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 flipH="1">
            <a:off x="5897083" y="4429360"/>
            <a:ext cx="1808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Patkové psané perem</a:t>
            </a:r>
            <a:endParaRPr lang="cs-CZ" sz="1400" b="1" dirty="0">
              <a:solidFill>
                <a:srgbClr val="0070C0"/>
              </a:solidFill>
            </a:endParaRPr>
          </a:p>
        </p:txBody>
      </p:sp>
      <p:pic>
        <p:nvPicPr>
          <p:cNvPr id="2053" name="Picture 5" descr="C:\Users\Koděrová\Desktop\dum pracovní\PIS\patkové kolmé tenké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083" y="3437770"/>
            <a:ext cx="2401986" cy="98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34" y="3251804"/>
            <a:ext cx="1825380" cy="2355111"/>
          </a:xfrm>
          <a:prstGeom prst="rect">
            <a:avLst/>
          </a:prstGeom>
        </p:spPr>
      </p:pic>
      <p:sp>
        <p:nvSpPr>
          <p:cNvPr id="29" name="TextovéPole 28"/>
          <p:cNvSpPr txBox="1"/>
          <p:nvPr/>
        </p:nvSpPr>
        <p:spPr>
          <a:xfrm>
            <a:off x="3885821" y="5577545"/>
            <a:ext cx="7686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Julius Diez</a:t>
            </a:r>
            <a:endParaRPr lang="cs-CZ" sz="900" dirty="0"/>
          </a:p>
        </p:txBody>
      </p:sp>
      <p:pic>
        <p:nvPicPr>
          <p:cNvPr id="2054" name="Picture 6" descr="C:\Users\Koděrová\Desktop\dum pracovní\PIS\Antikv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35" y="4517841"/>
            <a:ext cx="2256735" cy="15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oděrová\Desktop\dum pracovní\PIS\antikva psaná fr.pere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59" y="4913919"/>
            <a:ext cx="1377610" cy="10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3573170" y="5738293"/>
            <a:ext cx="2162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HRABÁK, Zdeněk. </a:t>
            </a:r>
            <a:r>
              <a:rPr lang="cs-CZ" sz="800" i="1" dirty="0" smtClean="0"/>
              <a:t>Německý umělecký plakát, část 1. Mnichov z přelomu století: katalog Severočeského muzea v Liberci září – říjen 1992, </a:t>
            </a:r>
            <a:r>
              <a:rPr lang="cs-CZ" sz="800" dirty="0" smtClean="0"/>
              <a:t>vyd.  Severočeské muzeum v Liberci 1992</a:t>
            </a:r>
            <a:endParaRPr lang="cs-CZ" sz="800" dirty="0"/>
          </a:p>
        </p:txBody>
      </p:sp>
      <p:sp>
        <p:nvSpPr>
          <p:cNvPr id="35" name="TextovéPole 34"/>
          <p:cNvSpPr txBox="1"/>
          <p:nvPr/>
        </p:nvSpPr>
        <p:spPr>
          <a:xfrm flipH="1">
            <a:off x="1103335" y="4189700"/>
            <a:ext cx="824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Antikva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436086" y="4063258"/>
            <a:ext cx="77795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8604448" y="6453336"/>
            <a:ext cx="3946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solidFill>
                  <a:srgbClr val="1CF50B"/>
                </a:solidFill>
              </a:rPr>
              <a:t>c.zuk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029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9" grpId="0" animBg="1"/>
      <p:bldP spid="12" grpId="0"/>
      <p:bldP spid="21" grpId="0"/>
      <p:bldP spid="22" grpId="0"/>
      <p:bldP spid="24" grpId="0"/>
      <p:bldP spid="25" grpId="0"/>
      <p:bldP spid="26" grpId="0"/>
      <p:bldP spid="29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1" y="116632"/>
            <a:ext cx="8816377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95536" y="116631"/>
            <a:ext cx="8424936" cy="6336704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                   </a:t>
            </a:r>
            <a:endParaRPr lang="cs-CZ" sz="7200" dirty="0">
              <a:solidFill>
                <a:srgbClr val="002060"/>
              </a:solidFill>
            </a:endParaRPr>
          </a:p>
          <a:p>
            <a:r>
              <a:rPr lang="cs-CZ" sz="4800" dirty="0">
                <a:solidFill>
                  <a:srgbClr val="002060"/>
                </a:solidFill>
              </a:rPr>
              <a:t> </a:t>
            </a:r>
            <a:endParaRPr lang="cs-CZ" sz="4800" dirty="0" smtClean="0">
              <a:solidFill>
                <a:srgbClr val="002060"/>
              </a:solidFill>
            </a:endParaRPr>
          </a:p>
          <a:p>
            <a:endParaRPr lang="cs-CZ" sz="4800" dirty="0" smtClean="0">
              <a:solidFill>
                <a:srgbClr val="002060"/>
              </a:solidFill>
            </a:endParaRPr>
          </a:p>
          <a:p>
            <a:endParaRPr lang="cs-CZ" sz="4800" dirty="0">
              <a:solidFill>
                <a:srgbClr val="002060"/>
              </a:solidFill>
            </a:endParaRPr>
          </a:p>
          <a:p>
            <a:endParaRPr lang="cs-CZ" sz="4800" dirty="0">
              <a:solidFill>
                <a:srgbClr val="002060"/>
              </a:solidFill>
            </a:endParaRPr>
          </a:p>
          <a:p>
            <a:endParaRPr lang="cs-CZ" sz="48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dirty="0" smtClean="0">
              <a:solidFill>
                <a:srgbClr val="00206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837372" y="2733567"/>
            <a:ext cx="1702087" cy="400110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2.  Clarendon</a:t>
            </a:r>
            <a:endParaRPr lang="cs-CZ" sz="2000" b="1" dirty="0"/>
          </a:p>
        </p:txBody>
      </p:sp>
      <p:sp>
        <p:nvSpPr>
          <p:cNvPr id="12" name="TextovéPole 11"/>
          <p:cNvSpPr txBox="1"/>
          <p:nvPr/>
        </p:nvSpPr>
        <p:spPr>
          <a:xfrm flipH="1">
            <a:off x="4212521" y="4483547"/>
            <a:ext cx="2868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Dodnes velmi oblíbené   </a:t>
            </a:r>
          </a:p>
          <a:p>
            <a:r>
              <a:rPr lang="cs-CZ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 zdobné secesní písmo</a:t>
            </a:r>
            <a:endParaRPr lang="cs-CZ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 flipH="1">
            <a:off x="4197826" y="5171740"/>
            <a:ext cx="3592447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</a:rPr>
              <a:t>Využívá se zejména na pozvánky, štítky s čísly a jmény na dveřích bytů, domů, na popisky, transparenty nebo na drobné nápisy propagačních výrobků a další………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179709" y="6125847"/>
            <a:ext cx="77795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 flipH="1">
            <a:off x="2792004" y="4083437"/>
            <a:ext cx="127553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Liverpool</a:t>
            </a:r>
            <a:endParaRPr lang="cs-CZ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Koděrová\Desktop\dum pracovní\PIS\Clarend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85" y="3198819"/>
            <a:ext cx="2334195" cy="92875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1954417" y="550795"/>
            <a:ext cx="1702087" cy="400110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/>
              <a:t>1</a:t>
            </a:r>
            <a:r>
              <a:rPr lang="cs-CZ" sz="2000" b="1" dirty="0" smtClean="0"/>
              <a:t>.  Egyptienka</a:t>
            </a:r>
            <a:endParaRPr lang="cs-CZ" sz="2000" b="1" dirty="0"/>
          </a:p>
        </p:txBody>
      </p:sp>
      <p:pic>
        <p:nvPicPr>
          <p:cNvPr id="1027" name="Picture 3" descr="C:\Users\Koděrová\Desktop\dum pracovní\PIS\Corral-egyptianka varian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373" y="452568"/>
            <a:ext cx="2769041" cy="134892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398599" y="1462939"/>
            <a:ext cx="2088876" cy="677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         Corral </a:t>
            </a:r>
            <a:r>
              <a:rPr lang="cs-CZ" dirty="0" smtClean="0"/>
              <a:t> </a:t>
            </a:r>
          </a:p>
          <a:p>
            <a:r>
              <a:rPr lang="cs-CZ" sz="1600" dirty="0" smtClean="0"/>
              <a:t> (varianta egyptienky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28" name="Picture 4" descr="C:\Users\Koděrová\Desktop\dum pracovní\PIS\Egyptienka hezké f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38" y="1011660"/>
            <a:ext cx="3325019" cy="21220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děrová\Desktop\dum pracovní\PIS\Liverpol secesní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463" y="4570184"/>
            <a:ext cx="2607203" cy="15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ovéPole 29"/>
          <p:cNvSpPr txBox="1"/>
          <p:nvPr/>
        </p:nvSpPr>
        <p:spPr>
          <a:xfrm flipH="1">
            <a:off x="911038" y="3646252"/>
            <a:ext cx="3290722" cy="400110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další oblíbené secesní písmo</a:t>
            </a:r>
            <a:endParaRPr lang="cs-CZ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8604448" y="6453336"/>
            <a:ext cx="3946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solidFill>
                  <a:srgbClr val="1CF50B"/>
                </a:solidFill>
              </a:rPr>
              <a:t>c.zuk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5878682" y="4176229"/>
            <a:ext cx="223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/>
              <a:t>LANZ, Bohumil, Němeček Zdeněk.</a:t>
            </a:r>
            <a:r>
              <a:rPr lang="cs-CZ" sz="900" b="1" i="1" dirty="0"/>
              <a:t> </a:t>
            </a:r>
            <a:endParaRPr lang="cs-CZ" sz="900" b="1" i="1" dirty="0" smtClean="0"/>
          </a:p>
          <a:p>
            <a:r>
              <a:rPr lang="cs-CZ" sz="900" b="1" i="1" dirty="0" smtClean="0"/>
              <a:t>Písmo v propagaci</a:t>
            </a:r>
            <a:r>
              <a:rPr lang="cs-CZ" sz="900" b="1" i="1" dirty="0"/>
              <a:t>: </a:t>
            </a:r>
            <a:r>
              <a:rPr lang="cs-CZ" sz="900" b="1" dirty="0"/>
              <a:t>Praha Merkur 1974</a:t>
            </a:r>
            <a:endParaRPr lang="cs-CZ" sz="9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994049" y="2140047"/>
            <a:ext cx="223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/>
              <a:t>LANZ, Bohumil, Němeček Zdeněk.</a:t>
            </a:r>
            <a:r>
              <a:rPr lang="cs-CZ" sz="900" b="1" i="1" dirty="0"/>
              <a:t> </a:t>
            </a:r>
            <a:endParaRPr lang="cs-CZ" sz="900" b="1" i="1" dirty="0" smtClean="0"/>
          </a:p>
          <a:p>
            <a:r>
              <a:rPr lang="cs-CZ" sz="900" b="1" i="1" dirty="0" smtClean="0"/>
              <a:t>Písmo v propagaci</a:t>
            </a:r>
            <a:r>
              <a:rPr lang="cs-CZ" sz="900" b="1" i="1" dirty="0"/>
              <a:t>: </a:t>
            </a:r>
            <a:r>
              <a:rPr lang="cs-CZ" sz="900" b="1" dirty="0"/>
              <a:t>Praha Merkur 1974</a:t>
            </a:r>
            <a:endParaRPr lang="cs-CZ" sz="9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723145" y="3159870"/>
            <a:ext cx="223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/>
              <a:t>LANZ, Bohumil, Němeček Zdeněk.</a:t>
            </a:r>
            <a:r>
              <a:rPr lang="cs-CZ" sz="900" b="1" i="1" dirty="0"/>
              <a:t> </a:t>
            </a:r>
            <a:endParaRPr lang="cs-CZ" sz="900" b="1" i="1" dirty="0" smtClean="0"/>
          </a:p>
          <a:p>
            <a:r>
              <a:rPr lang="cs-CZ" sz="900" b="1" i="1" dirty="0" smtClean="0"/>
              <a:t>Písmo v propagaci</a:t>
            </a:r>
            <a:r>
              <a:rPr lang="cs-CZ" sz="900" b="1" i="1" dirty="0"/>
              <a:t>: </a:t>
            </a:r>
            <a:r>
              <a:rPr lang="cs-CZ" sz="900" b="1" dirty="0"/>
              <a:t>Praha Merkur 1974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6651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/>
      <p:bldP spid="21" grpId="0" animBg="1"/>
      <p:bldP spid="24" grpId="0"/>
      <p:bldP spid="26" grpId="0" animBg="1"/>
      <p:bldP spid="27" grpId="0" animBg="1"/>
      <p:bldP spid="2" grpId="0" animBg="1"/>
      <p:bldP spid="30" grpId="0" animBg="1"/>
      <p:bldP spid="28" grpId="0"/>
      <p:bldP spid="22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993581" y="312902"/>
            <a:ext cx="7344816" cy="6072774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31640" y="5447285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31640" y="472775"/>
            <a:ext cx="24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>
                <a:solidFill>
                  <a:srgbClr val="984807"/>
                </a:solidFill>
              </a:rPr>
              <a:t> </a:t>
            </a:r>
            <a:r>
              <a:rPr lang="cs-CZ" sz="1400" b="1" dirty="0" smtClean="0">
                <a:solidFill>
                  <a:srgbClr val="984807"/>
                </a:solidFill>
              </a:rPr>
              <a:t>3.2_25_09_Pracovní list_1 </a:t>
            </a:r>
            <a:endParaRPr lang="cs-CZ" sz="1400" b="1" dirty="0">
              <a:solidFill>
                <a:srgbClr val="984807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50883" y="872885"/>
            <a:ext cx="54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0066"/>
                </a:solidFill>
              </a:rPr>
              <a:t>Překresli na formát A4 vzor abecedy včetně rámu</a:t>
            </a:r>
          </a:p>
        </p:txBody>
      </p:sp>
      <p:pic>
        <p:nvPicPr>
          <p:cNvPr id="1026" name="Picture 2" descr="C:\Users\Koděrová\Desktop\dum pracovní\PIS\frame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4475" y="645788"/>
            <a:ext cx="3669196" cy="51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75856" y="542993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Můžeš vhodně doplnit pastelkami barvu </a:t>
            </a:r>
          </a:p>
          <a:p>
            <a:r>
              <a:rPr lang="cs-CZ" sz="1200" dirty="0" smtClean="0"/>
              <a:t>(i více barev) pozadí nebo rámu</a:t>
            </a:r>
            <a:endParaRPr lang="cs-CZ" sz="1200" dirty="0"/>
          </a:p>
        </p:txBody>
      </p:sp>
      <p:pic>
        <p:nvPicPr>
          <p:cNvPr id="1027" name="Picture 3" descr="C:\Users\Koděrová\Desktop\dum pracovní\PIS\dekorativ.fon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20" y="1700808"/>
            <a:ext cx="2929705" cy="307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963925" y="4997529"/>
            <a:ext cx="777958" cy="21544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604448" y="6453336"/>
            <a:ext cx="3946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solidFill>
                  <a:srgbClr val="1CF50B"/>
                </a:solidFill>
              </a:rPr>
              <a:t>c.zuk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1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251520" y="116632"/>
            <a:ext cx="8640960" cy="6482254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31640" y="5447285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92437" y="30855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>
                <a:solidFill>
                  <a:srgbClr val="984807"/>
                </a:solidFill>
              </a:rPr>
              <a:t> </a:t>
            </a:r>
            <a:r>
              <a:rPr lang="cs-CZ" sz="1400" b="1" dirty="0" smtClean="0">
                <a:solidFill>
                  <a:srgbClr val="984807"/>
                </a:solidFill>
              </a:rPr>
              <a:t>3.2_25_09_Pracovní list_2 </a:t>
            </a:r>
            <a:endParaRPr lang="cs-CZ" sz="1400" b="1" dirty="0">
              <a:solidFill>
                <a:srgbClr val="984807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708666"/>
            <a:ext cx="80648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66"/>
                </a:solidFill>
              </a:rPr>
              <a:t>Vytvoř návrh na historický plakát : formát A3</a:t>
            </a:r>
          </a:p>
          <a:p>
            <a:pPr marL="457200" indent="-457200">
              <a:buFont typeface="+mj-lt"/>
              <a:buAutoNum type="arabicPeriod"/>
            </a:pPr>
            <a:endParaRPr lang="cs-CZ" sz="2400" b="1" dirty="0" smtClean="0">
              <a:solidFill>
                <a:srgbClr val="000066"/>
              </a:solidFill>
            </a:endParaRPr>
          </a:p>
          <a:p>
            <a:pPr marL="342900" indent="-342900">
              <a:buAutoNum type="arabicPeriod"/>
            </a:pPr>
            <a:r>
              <a:rPr lang="cs-CZ" b="1" dirty="0" smtClean="0"/>
              <a:t>Téma plakátu volné</a:t>
            </a:r>
          </a:p>
          <a:p>
            <a:pPr marL="342900" indent="-342900">
              <a:buAutoNum type="arabicPeriod"/>
            </a:pPr>
            <a:r>
              <a:rPr lang="cs-CZ" b="1" dirty="0" smtClean="0"/>
              <a:t>Styl výtvarného projevu – napodobení secesního plakátu</a:t>
            </a:r>
          </a:p>
          <a:p>
            <a:pPr marL="342900" indent="-342900">
              <a:buAutoNum type="arabicPeriod"/>
            </a:pPr>
            <a:r>
              <a:rPr lang="cs-CZ" b="1" dirty="0" smtClean="0"/>
              <a:t>Použij hlavní a vedlejší text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(hlavní text = téma….například: automobily první republiky, architektura 19.   </a:t>
            </a:r>
          </a:p>
          <a:p>
            <a:r>
              <a:rPr lang="cs-CZ" dirty="0"/>
              <a:t> </a:t>
            </a:r>
            <a:r>
              <a:rPr lang="cs-CZ" dirty="0" smtClean="0"/>
              <a:t>      století, oděvy 19. století…..)</a:t>
            </a:r>
          </a:p>
          <a:p>
            <a:r>
              <a:rPr lang="cs-CZ" dirty="0"/>
              <a:t> </a:t>
            </a:r>
            <a:r>
              <a:rPr lang="cs-CZ" dirty="0" smtClean="0"/>
              <a:t>      (vedlejší text například: výstava v…., divadelní představení…..apod. Vedlejší text </a:t>
            </a:r>
          </a:p>
          <a:p>
            <a:r>
              <a:rPr lang="cs-CZ" dirty="0"/>
              <a:t> </a:t>
            </a:r>
            <a:r>
              <a:rPr lang="cs-CZ" dirty="0" smtClean="0"/>
              <a:t>      nemusí obsahovat žádná data ani století, jen musí korespondovat s hlavním</a:t>
            </a:r>
          </a:p>
          <a:p>
            <a:r>
              <a:rPr lang="cs-CZ" dirty="0"/>
              <a:t> </a:t>
            </a:r>
            <a:r>
              <a:rPr lang="cs-CZ" dirty="0" smtClean="0"/>
              <a:t>      textem plakátu = nápis plakátu)</a:t>
            </a:r>
          </a:p>
          <a:p>
            <a:pPr marL="342900" indent="-342900">
              <a:buAutoNum type="arabicPeriod" startAt="4"/>
            </a:pPr>
            <a:r>
              <a:rPr lang="cs-CZ" b="1" dirty="0" smtClean="0"/>
              <a:t>Písmo použij podle svého výběru tak, </a:t>
            </a:r>
            <a:r>
              <a:rPr lang="cs-CZ" dirty="0" smtClean="0"/>
              <a:t>aby připomínalo styl secesní tvorby</a:t>
            </a:r>
          </a:p>
          <a:p>
            <a:pPr marL="342900" indent="-342900">
              <a:buAutoNum type="arabicPeriod" startAt="4"/>
            </a:pPr>
            <a:r>
              <a:rPr lang="cs-CZ" b="1" dirty="0" smtClean="0"/>
              <a:t>V plakátu použij barvy </a:t>
            </a:r>
            <a:r>
              <a:rPr lang="cs-CZ" dirty="0"/>
              <a:t> </a:t>
            </a:r>
            <a:r>
              <a:rPr lang="cs-CZ" dirty="0" smtClean="0"/>
              <a:t>(pastelky, vodové barvy, kombinuj třeba černou tuš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  </a:t>
            </a:r>
            <a:r>
              <a:rPr lang="cs-CZ" dirty="0" smtClean="0"/>
              <a:t>s pastelkou, nebo stínování tužkou s tuší, můžeš tvořit na tónovaný papír apod.</a:t>
            </a:r>
          </a:p>
          <a:p>
            <a:pPr marL="342900" indent="-342900">
              <a:buAutoNum type="arabicPeriod" startAt="6"/>
            </a:pPr>
            <a:r>
              <a:rPr lang="cs-CZ" b="1" dirty="0" smtClean="0"/>
              <a:t>Námět vyhledej podle svých schopností </a:t>
            </a:r>
            <a:r>
              <a:rPr lang="cs-CZ" dirty="0" smtClean="0"/>
              <a:t>(námět pro plakát může sloužit </a:t>
            </a:r>
          </a:p>
          <a:p>
            <a:r>
              <a:rPr lang="cs-CZ" dirty="0"/>
              <a:t> </a:t>
            </a:r>
            <a:r>
              <a:rPr lang="cs-CZ" dirty="0" smtClean="0"/>
              <a:t>      i jako předloha tvé práce)</a:t>
            </a:r>
          </a:p>
          <a:p>
            <a:endParaRPr lang="cs-CZ" dirty="0" smtClean="0"/>
          </a:p>
          <a:p>
            <a:pPr marL="342900" indent="-342900">
              <a:buAutoNum type="arabicPeriod" startAt="6"/>
            </a:pPr>
            <a:endParaRPr lang="cs-CZ" b="1" dirty="0" smtClean="0"/>
          </a:p>
          <a:p>
            <a:pPr marL="342900" indent="-342900">
              <a:buFont typeface="+mj-lt"/>
              <a:buAutoNum type="arabicPeriod"/>
            </a:pP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8604448" y="6453336"/>
            <a:ext cx="3946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solidFill>
                  <a:srgbClr val="1CF50B"/>
                </a:solidFill>
              </a:rPr>
              <a:t>c.zuk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458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5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19672" y="2312312"/>
            <a:ext cx="54006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rgbClr val="FFFF00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71600" y="3284984"/>
            <a:ext cx="7056784" cy="12988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>
                <a:solidFill>
                  <a:srgbClr val="00FF00"/>
                </a:solidFill>
              </a:rPr>
              <a:t>HRABÁK, Zdeněk. </a:t>
            </a:r>
            <a:r>
              <a:rPr lang="cs-CZ" sz="1400" b="1" i="1" dirty="0">
                <a:solidFill>
                  <a:srgbClr val="00FF00"/>
                </a:solidFill>
              </a:rPr>
              <a:t>Německý umělecký plakát, část 1. Mnichov z přelomu </a:t>
            </a:r>
            <a:r>
              <a:rPr lang="cs-CZ" sz="1400" b="1" i="1" dirty="0" smtClean="0">
                <a:solidFill>
                  <a:srgbClr val="00FF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cs-CZ" sz="1400" b="1" i="1" dirty="0" smtClean="0">
                <a:solidFill>
                  <a:srgbClr val="00FF00"/>
                </a:solidFill>
              </a:rPr>
              <a:t>      století</a:t>
            </a:r>
            <a:r>
              <a:rPr lang="cs-CZ" sz="1400" b="1" i="1" dirty="0">
                <a:solidFill>
                  <a:srgbClr val="00FF00"/>
                </a:solidFill>
              </a:rPr>
              <a:t>: katalog </a:t>
            </a:r>
            <a:r>
              <a:rPr lang="cs-CZ" sz="1400" b="1" i="1" dirty="0" smtClean="0">
                <a:solidFill>
                  <a:srgbClr val="00FF00"/>
                </a:solidFill>
              </a:rPr>
              <a:t>Severočeského </a:t>
            </a:r>
            <a:r>
              <a:rPr lang="cs-CZ" sz="1400" b="1" i="1" dirty="0">
                <a:solidFill>
                  <a:srgbClr val="00FF00"/>
                </a:solidFill>
              </a:rPr>
              <a:t>muzea v Liberci </a:t>
            </a:r>
            <a:r>
              <a:rPr lang="cs-CZ" sz="1400" b="1" i="1" dirty="0" smtClean="0">
                <a:solidFill>
                  <a:srgbClr val="00FF00"/>
                </a:solidFill>
              </a:rPr>
              <a:t>září - říjen1992,</a:t>
            </a:r>
          </a:p>
          <a:p>
            <a:pPr>
              <a:lnSpc>
                <a:spcPct val="80000"/>
              </a:lnSpc>
            </a:pPr>
            <a:r>
              <a:rPr lang="cs-CZ" sz="1400" b="1" i="1" dirty="0">
                <a:solidFill>
                  <a:srgbClr val="00FF00"/>
                </a:solidFill>
              </a:rPr>
              <a:t> </a:t>
            </a:r>
            <a:r>
              <a:rPr lang="cs-CZ" sz="1400" b="1" i="1" dirty="0" smtClean="0">
                <a:solidFill>
                  <a:srgbClr val="00FF00"/>
                </a:solidFill>
              </a:rPr>
              <a:t>     </a:t>
            </a:r>
            <a:r>
              <a:rPr lang="cs-CZ" sz="1400" b="1" dirty="0" smtClean="0">
                <a:solidFill>
                  <a:srgbClr val="00FF00"/>
                </a:solidFill>
              </a:rPr>
              <a:t>vyd. Severočeské </a:t>
            </a:r>
            <a:r>
              <a:rPr lang="cs-CZ" sz="1400" b="1" dirty="0">
                <a:solidFill>
                  <a:srgbClr val="00FF00"/>
                </a:solidFill>
              </a:rPr>
              <a:t>muzeum v Liberci </a:t>
            </a:r>
            <a:r>
              <a:rPr lang="cs-CZ" sz="1400" b="1" dirty="0" smtClean="0">
                <a:solidFill>
                  <a:srgbClr val="00FF00"/>
                </a:solidFill>
              </a:rPr>
              <a:t>1992</a:t>
            </a:r>
          </a:p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dirty="0" smtClean="0">
                <a:solidFill>
                  <a:srgbClr val="43FC24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00FF00"/>
                </a:solidFill>
              </a:rPr>
              <a:t>LANZ, Bohumil, Němeček Zdeněk.</a:t>
            </a:r>
            <a:r>
              <a:rPr lang="cs-CZ" sz="1400" b="1" i="1" dirty="0">
                <a:solidFill>
                  <a:srgbClr val="00FF00"/>
                </a:solidFill>
              </a:rPr>
              <a:t> </a:t>
            </a:r>
            <a:r>
              <a:rPr lang="cs-CZ" sz="1400" b="1" i="1" dirty="0" smtClean="0">
                <a:solidFill>
                  <a:srgbClr val="00FF00"/>
                </a:solidFill>
              </a:rPr>
              <a:t>Písmo v propagaci: </a:t>
            </a:r>
            <a:r>
              <a:rPr lang="cs-CZ" sz="1400" b="1" dirty="0" smtClean="0">
                <a:solidFill>
                  <a:srgbClr val="00FF00"/>
                </a:solidFill>
              </a:rPr>
              <a:t>Praha Merkur 1974</a:t>
            </a:r>
            <a:r>
              <a:rPr lang="cs-CZ" sz="1400" b="1" i="1" dirty="0" smtClean="0">
                <a:solidFill>
                  <a:srgbClr val="00FF00"/>
                </a:solidFill>
              </a:rPr>
              <a:t> </a:t>
            </a:r>
            <a:endParaRPr lang="cs-CZ" sz="1400" b="1" dirty="0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00FF00"/>
                </a:solidFill>
              </a:rPr>
              <a:t>archiv </a:t>
            </a:r>
            <a:r>
              <a:rPr lang="cs-CZ" sz="1400" b="1" dirty="0">
                <a:solidFill>
                  <a:srgbClr val="00FF00"/>
                </a:solidFill>
              </a:rPr>
              <a:t>autora, KODĚROVÁ, </a:t>
            </a:r>
            <a:r>
              <a:rPr lang="cs-CZ" sz="1400" b="1" dirty="0" smtClean="0">
                <a:solidFill>
                  <a:srgbClr val="00FF00"/>
                </a:solidFill>
              </a:rPr>
              <a:t>Zuzana. </a:t>
            </a:r>
            <a:r>
              <a:rPr lang="cs-CZ" sz="1400" b="1" i="1" dirty="0" smtClean="0">
                <a:solidFill>
                  <a:srgbClr val="00FF00"/>
                </a:solidFill>
              </a:rPr>
              <a:t>Fotografie</a:t>
            </a:r>
            <a:r>
              <a:rPr lang="cs-CZ" sz="1400" b="1" dirty="0">
                <a:solidFill>
                  <a:srgbClr val="00FF00"/>
                </a:solidFill>
              </a:rPr>
              <a:t>: </a:t>
            </a:r>
            <a:r>
              <a:rPr lang="cs-CZ" sz="1400" b="1" i="1" dirty="0">
                <a:solidFill>
                  <a:srgbClr val="00FF00"/>
                </a:solidFill>
              </a:rPr>
              <a:t>galerie </a:t>
            </a:r>
            <a:r>
              <a:rPr lang="cs-CZ" sz="1400" b="1" dirty="0" smtClean="0">
                <a:solidFill>
                  <a:srgbClr val="00FF00"/>
                </a:solidFill>
              </a:rPr>
              <a:t>©</a:t>
            </a:r>
            <a:r>
              <a:rPr lang="cs-CZ" sz="1400" b="1" i="1" dirty="0" smtClean="0">
                <a:solidFill>
                  <a:srgbClr val="00FF00"/>
                </a:solidFill>
              </a:rPr>
              <a:t>c. </a:t>
            </a:r>
            <a:r>
              <a:rPr lang="cs-CZ" sz="1400" b="1" i="1" smtClean="0">
                <a:solidFill>
                  <a:srgbClr val="00FF00"/>
                </a:solidFill>
              </a:rPr>
              <a:t>zuk  2000-2014.</a:t>
            </a:r>
            <a:endParaRPr lang="cs-CZ" sz="1400" b="1" i="1" dirty="0" smtClean="0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Autorem fotografií, není-li uvedeno jinak, je Zuzana Koděrová. Autor (Zuzana Koděrová)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souhlasí s 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04448" y="6453336"/>
            <a:ext cx="3946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solidFill>
                  <a:srgbClr val="1CF50B"/>
                </a:solidFill>
              </a:rPr>
              <a:t>c.zuk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7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51205" y="116631"/>
            <a:ext cx="8885288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TextovéPole 1"/>
          <p:cNvSpPr txBox="1"/>
          <p:nvPr/>
        </p:nvSpPr>
        <p:spPr>
          <a:xfrm>
            <a:off x="1989588" y="1988838"/>
            <a:ext cx="5184574" cy="2246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0" b="1" i="0" u="none" strike="noStrike" kern="1200" cap="none" spc="0" baseline="0" dirty="0">
                <a:solidFill>
                  <a:srgbClr val="00FF00"/>
                </a:solidFill>
                <a:uFillTx/>
                <a:latin typeface="Tempus Sans ITC" pitchFamily="82"/>
              </a:rPr>
              <a:t>Písmo</a:t>
            </a:r>
          </a:p>
        </p:txBody>
      </p:sp>
      <p:sp>
        <p:nvSpPr>
          <p:cNvPr id="6" name="Obdélník 5"/>
          <p:cNvSpPr/>
          <p:nvPr/>
        </p:nvSpPr>
        <p:spPr>
          <a:xfrm>
            <a:off x="8604448" y="6453336"/>
            <a:ext cx="3946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solidFill>
                  <a:srgbClr val="1CF50B"/>
                </a:solidFill>
              </a:rPr>
              <a:t>c.zuk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13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      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15616" y="1556792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>
                <a:solidFill>
                  <a:srgbClr val="FFFF00"/>
                </a:solidFill>
                <a:latin typeface="Tempus Sans ITC" pitchFamily="82" charset="0"/>
              </a:rPr>
              <a:t>Vývoj písma </a:t>
            </a:r>
            <a:r>
              <a:rPr lang="cs-CZ" sz="7200" b="1" dirty="0">
                <a:solidFill>
                  <a:srgbClr val="FFFF00"/>
                </a:solidFill>
                <a:latin typeface="Tempus Sans ITC" pitchFamily="82" charset="0"/>
              </a:rPr>
              <a:t>9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54217" y="3356992"/>
            <a:ext cx="8136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1CF50B"/>
                </a:solidFill>
                <a:latin typeface="Tempus Sans ITC" pitchFamily="82" charset="0"/>
              </a:rPr>
              <a:t>Písma 19. a 20. století</a:t>
            </a:r>
            <a:endParaRPr lang="cs-CZ" sz="6600" b="1" dirty="0">
              <a:solidFill>
                <a:srgbClr val="1CF50B"/>
              </a:solidFill>
              <a:latin typeface="Tempus Sans ITC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604448" y="6453336"/>
            <a:ext cx="3946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solidFill>
                  <a:srgbClr val="1CF50B"/>
                </a:solidFill>
              </a:rPr>
              <a:t>c.zuk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28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1" y="116632"/>
            <a:ext cx="8816377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06352" y="256749"/>
            <a:ext cx="8232727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31640" y="5447285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 rot="10800000" flipV="1">
            <a:off x="827584" y="2996952"/>
            <a:ext cx="4309763" cy="10405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600" b="1" dirty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Secese projevuje sklon k abnormalitě, 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výlučnosti, ojedinělosti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má </a:t>
            </a:r>
            <a:r>
              <a:rPr lang="cs-CZ" sz="1600" b="1" dirty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rysy shodné s romantismem </a:t>
            </a:r>
            <a:endParaRPr lang="cs-CZ" sz="1600" b="1" dirty="0" smtClean="0">
              <a:solidFill>
                <a:schemeClr val="bg2">
                  <a:lumMod val="25000"/>
                </a:schemeClr>
              </a:solidFill>
              <a:latin typeface="Adobe Garamond Pro Bold"/>
              <a:cs typeface="Times New Roman" pitchFamily="18" charset="0"/>
            </a:endParaRPr>
          </a:p>
          <a:p>
            <a:r>
              <a:rPr lang="cs-CZ" sz="1600" b="1" dirty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     či </a:t>
            </a:r>
            <a:r>
              <a:rPr lang="cs-CZ" sz="1600" b="1" dirty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manýrismem.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652120" y="5331869"/>
            <a:ext cx="9361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sp>
        <p:nvSpPr>
          <p:cNvPr id="18" name="Obdélník 1"/>
          <p:cNvSpPr/>
          <p:nvPr/>
        </p:nvSpPr>
        <p:spPr>
          <a:xfrm>
            <a:off x="3366490" y="404664"/>
            <a:ext cx="2658685" cy="790983"/>
          </a:xfrm>
          <a:prstGeom prst="rect">
            <a:avLst/>
          </a:prstGeom>
          <a:gradFill>
            <a:gsLst>
              <a:gs pos="0">
                <a:srgbClr val="717F56"/>
              </a:gs>
              <a:gs pos="100000">
                <a:srgbClr val="A5B77E"/>
              </a:gs>
            </a:gsLst>
            <a:lin ang="16200000"/>
          </a:gradFill>
          <a:ln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</a:t>
            </a:r>
            <a:r>
              <a:rPr lang="cs-CZ" sz="3600" b="1" dirty="0" smtClean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SECESE</a:t>
            </a:r>
            <a:endParaRPr lang="cs-CZ" sz="36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4" name="Obdélník 13"/>
          <p:cNvSpPr/>
          <p:nvPr/>
        </p:nvSpPr>
        <p:spPr>
          <a:xfrm rot="10800000" flipV="1">
            <a:off x="1084189" y="1439039"/>
            <a:ext cx="7128792" cy="126988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dobe Garamond Pro Bold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dobe Garamond Pro Bold"/>
                <a:cs typeface="Times New Roman" pitchFamily="18" charset="0"/>
              </a:rPr>
              <a:t>Secesní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dobe Garamond Pro Bold"/>
                <a:cs typeface="Times New Roman" pitchFamily="18" charset="0"/>
              </a:rPr>
              <a:t>estét – umělec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dobe Garamond Pro Bold"/>
                <a:cs typeface="Times New Roman" pitchFamily="18" charset="0"/>
              </a:rPr>
              <a:t>i vnímatel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dobe Garamond Pro Bold"/>
                <a:cs typeface="Times New Roman" pitchFamily="18" charset="0"/>
              </a:rPr>
              <a:t>-  miluje vše krásné, čeho </a:t>
            </a:r>
            <a:endParaRPr lang="cs-CZ" b="1" dirty="0" smtClean="0">
              <a:solidFill>
                <a:schemeClr val="tx2">
                  <a:lumMod val="75000"/>
                </a:schemeClr>
              </a:solidFill>
              <a:latin typeface="Adobe Garamond Pro Bold"/>
              <a:cs typeface="Times New Roman" pitchFamily="18" charset="0"/>
            </a:endParaRP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dobe Garamond Pro Bold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dobe Garamond Pro Bold"/>
                <a:cs typeface="Times New Roman" pitchFamily="18" charset="0"/>
              </a:rPr>
              <a:t> se může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dobe Garamond Pro Bold"/>
                <a:cs typeface="Times New Roman" pitchFamily="18" charset="0"/>
              </a:rPr>
              <a:t>dotýkat a co může ohmatat, miluje přepych, nádheru,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dobe Garamond Pro Bold"/>
                <a:cs typeface="Times New Roman" pitchFamily="18" charset="0"/>
              </a:rPr>
              <a:t>   </a:t>
            </a: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dobe Garamond Pro Bold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dobe Garamond Pro Bold"/>
                <a:cs typeface="Times New Roman" pitchFamily="18" charset="0"/>
              </a:rPr>
              <a:t> často do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dobe Garamond Pro Bold"/>
                <a:cs typeface="Times New Roman" pitchFamily="18" charset="0"/>
              </a:rPr>
              <a:t>oblasti obdivu zahrnuje nevědomě či vědomě </a:t>
            </a:r>
            <a:endParaRPr lang="cs-CZ" b="1" dirty="0" smtClean="0">
              <a:solidFill>
                <a:schemeClr val="tx2">
                  <a:lumMod val="75000"/>
                </a:schemeClr>
              </a:solidFill>
              <a:latin typeface="Adobe Garamond Pro Bold"/>
              <a:cs typeface="Times New Roman" pitchFamily="18" charset="0"/>
            </a:endParaRP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dobe Garamond Pro Bold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dobe Garamond Pro Bold"/>
                <a:cs typeface="Times New Roman" pitchFamily="18" charset="0"/>
              </a:rPr>
              <a:t> sám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dobe Garamond Pro Bold"/>
                <a:cs typeface="Times New Roman" pitchFamily="18" charset="0"/>
              </a:rPr>
              <a:t>sebe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dobe Garamond Pro Bold"/>
                <a:cs typeface="Times New Roman" pitchFamily="18" charset="0"/>
              </a:rPr>
              <a:t>(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dobe Garamond Pro Bold"/>
                <a:cs typeface="Times New Roman" pitchFamily="18" charset="0"/>
              </a:rPr>
              <a:t>narcisismus).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dobe Garamond Pro Bold"/>
                <a:cs typeface="Times New Roman" pitchFamily="18" charset="0"/>
              </a:rPr>
              <a:t> </a:t>
            </a:r>
          </a:p>
        </p:txBody>
      </p:sp>
      <p:sp>
        <p:nvSpPr>
          <p:cNvPr id="16" name="Obdélník 15"/>
          <p:cNvSpPr/>
          <p:nvPr/>
        </p:nvSpPr>
        <p:spPr>
          <a:xfrm rot="10800000" flipV="1">
            <a:off x="804068" y="4273302"/>
            <a:ext cx="4309763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b="1" dirty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„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exhibicionismus“ secese se </a:t>
            </a:r>
            <a:r>
              <a:rPr lang="cs-CZ" sz="1600" b="1" dirty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naplno 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projevil </a:t>
            </a:r>
            <a:r>
              <a:rPr lang="cs-CZ" sz="1600" b="1" dirty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rozkvětem plakátu a 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reklamy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v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znikají rozmanité druhy písma</a:t>
            </a:r>
            <a:endParaRPr lang="cs-CZ" sz="1600" b="1" dirty="0">
              <a:solidFill>
                <a:schemeClr val="bg2">
                  <a:lumMod val="25000"/>
                </a:schemeClr>
              </a:solidFill>
              <a:latin typeface="Adobe Garamond Pro Bold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469942" y="6145108"/>
            <a:ext cx="9361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652120" y="4293096"/>
            <a:ext cx="9361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pic>
        <p:nvPicPr>
          <p:cNvPr id="4100" name="Picture 4" descr="C:\Users\Koděrová\Desktop\dum pracovní\PIS\R0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26" y="4547808"/>
            <a:ext cx="1453255" cy="188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oděrová\Desktop\dum pracovní\PIS\R0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48" y="4518277"/>
            <a:ext cx="1261141" cy="19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user\Desktop\foto plakát hist\Nová složka\1\003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34" y="5178641"/>
            <a:ext cx="1820370" cy="127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4648585" y="6218505"/>
            <a:ext cx="9304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Neznámý autor</a:t>
            </a:r>
            <a:endParaRPr lang="cs-CZ" sz="9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827584" y="5306157"/>
            <a:ext cx="2018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HRABÁK, Zdeněk. </a:t>
            </a:r>
            <a:r>
              <a:rPr lang="cs-CZ" sz="1000" i="1" dirty="0"/>
              <a:t>Německý umělecký plakát, část 1. Mnichov z přelomu století: katalog </a:t>
            </a:r>
            <a:r>
              <a:rPr lang="cs-CZ" sz="1000" i="1" dirty="0" smtClean="0"/>
              <a:t>Severočeského </a:t>
            </a:r>
            <a:r>
              <a:rPr lang="cs-CZ" sz="1000" i="1" dirty="0"/>
              <a:t>muzea v Liberci září – </a:t>
            </a:r>
            <a:r>
              <a:rPr lang="cs-CZ" sz="1000" i="1" dirty="0" smtClean="0"/>
              <a:t>říjen 1992, </a:t>
            </a:r>
            <a:r>
              <a:rPr lang="cs-CZ" sz="1000" dirty="0" smtClean="0"/>
              <a:t>vyd</a:t>
            </a:r>
            <a:r>
              <a:rPr lang="cs-CZ" sz="1000" dirty="0"/>
              <a:t>. </a:t>
            </a:r>
            <a:r>
              <a:rPr lang="cs-CZ" sz="1000" dirty="0" smtClean="0"/>
              <a:t> Severočeské </a:t>
            </a:r>
            <a:r>
              <a:rPr lang="cs-CZ" sz="1000" dirty="0"/>
              <a:t>muzeum v Liberci </a:t>
            </a:r>
            <a:r>
              <a:rPr lang="cs-CZ" sz="1000" dirty="0" smtClean="0"/>
              <a:t>1992</a:t>
            </a:r>
            <a:endParaRPr lang="cs-CZ" sz="1000" dirty="0"/>
          </a:p>
        </p:txBody>
      </p:sp>
      <p:pic>
        <p:nvPicPr>
          <p:cNvPr id="1026" name="Picture 2" descr="C:\Users\Koděrová\Desktop\ram0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525" y="2996952"/>
            <a:ext cx="3007456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děrová\Desktop\ram00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27" y="3509734"/>
            <a:ext cx="2750851" cy="81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8604448" y="6453336"/>
            <a:ext cx="3946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solidFill>
                  <a:srgbClr val="1CF50B"/>
                </a:solidFill>
              </a:rPr>
              <a:t>c.zuk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44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8" grpId="0" animBg="1"/>
      <p:bldP spid="14" grpId="0" animBg="1"/>
      <p:bldP spid="16" grpId="0" animBg="1"/>
      <p:bldP spid="23" grpId="0"/>
      <p:bldP spid="25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1" y="116632"/>
            <a:ext cx="8816377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15737" y="260648"/>
            <a:ext cx="8232727" cy="6321780"/>
          </a:xfrm>
          <a:solidFill>
            <a:schemeClr val="bg1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31640" y="5447285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400494" y="6143433"/>
            <a:ext cx="9361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79119" y="2615432"/>
            <a:ext cx="3556633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Dnes </a:t>
            </a:r>
            <a:r>
              <a:rPr lang="cs-CZ" sz="2000" b="1" dirty="0">
                <a:solidFill>
                  <a:schemeClr val="bg2">
                    <a:lumMod val="25000"/>
                  </a:schemeClr>
                </a:solidFill>
              </a:rPr>
              <a:t>se </a:t>
            </a: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často objevuje secesní písmo </a:t>
            </a:r>
            <a:r>
              <a:rPr lang="cs-CZ" sz="2000" b="1" dirty="0">
                <a:solidFill>
                  <a:schemeClr val="bg2">
                    <a:lumMod val="25000"/>
                  </a:schemeClr>
                </a:solidFill>
              </a:rPr>
              <a:t>na vývěsních </a:t>
            </a: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štítech, bannerech </a:t>
            </a:r>
            <a:r>
              <a:rPr lang="cs-CZ" sz="2000" b="1" dirty="0">
                <a:solidFill>
                  <a:schemeClr val="bg2">
                    <a:lumMod val="25000"/>
                  </a:schemeClr>
                </a:solidFill>
              </a:rPr>
              <a:t>i v titulcích  novinových článků, </a:t>
            </a: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průvodcích, restauracích, kavárnách….apod.</a:t>
            </a:r>
            <a:endParaRPr lang="cs-CZ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 rot="10800000" flipV="1">
            <a:off x="851679" y="620688"/>
            <a:ext cx="7590264" cy="45492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cs-CZ" sz="2000" b="1" dirty="0">
                <a:solidFill>
                  <a:schemeClr val="bg2">
                    <a:lumMod val="25000"/>
                  </a:schemeClr>
                </a:solidFill>
              </a:rPr>
              <a:t>Umění </a:t>
            </a: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secese financují </a:t>
            </a:r>
            <a:r>
              <a:rPr lang="cs-CZ" sz="2000" b="1" dirty="0">
                <a:solidFill>
                  <a:schemeClr val="bg2">
                    <a:lumMod val="25000"/>
                  </a:schemeClr>
                </a:solidFill>
              </a:rPr>
              <a:t>bohatí průmyslníci a střední měšťanstvo</a:t>
            </a:r>
          </a:p>
        </p:txBody>
      </p:sp>
      <p:sp>
        <p:nvSpPr>
          <p:cNvPr id="15" name="Obdélník 14"/>
          <p:cNvSpPr/>
          <p:nvPr/>
        </p:nvSpPr>
        <p:spPr>
          <a:xfrm rot="10800000" flipV="1">
            <a:off x="1447575" y="1484784"/>
            <a:ext cx="6271484" cy="45492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cs-CZ" sz="2000" b="1" dirty="0">
                <a:solidFill>
                  <a:schemeClr val="bg2">
                    <a:lumMod val="25000"/>
                  </a:schemeClr>
                </a:solidFill>
              </a:rPr>
              <a:t>Uplatňuje se masová produkce uměleckého průmyslu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924282" y="4307686"/>
            <a:ext cx="2808311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vychází </a:t>
            </a:r>
            <a:r>
              <a:rPr lang="cs-CZ" sz="2000" b="1" dirty="0">
                <a:solidFill>
                  <a:schemeClr val="bg2">
                    <a:lumMod val="25000"/>
                  </a:schemeClr>
                </a:solidFill>
              </a:rPr>
              <a:t>množství populárně - naučných </a:t>
            </a: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publikací, přibližujících </a:t>
            </a:r>
            <a:r>
              <a:rPr lang="cs-CZ" sz="2000" b="1" dirty="0">
                <a:solidFill>
                  <a:schemeClr val="bg2">
                    <a:lumMod val="25000"/>
                  </a:schemeClr>
                </a:solidFill>
              </a:rPr>
              <a:t>secesní </a:t>
            </a: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umění dekoru </a:t>
            </a:r>
          </a:p>
          <a:p>
            <a:pPr>
              <a:lnSpc>
                <a:spcPct val="80000"/>
              </a:lnSpc>
            </a:pP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a vrcholné ornamentiky</a:t>
            </a:r>
            <a:endParaRPr lang="cs-CZ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5" name="Picture 3" descr="C:\Users\Koděrová\Desktop\dum pracovní\PIS\plachta 2x3 metru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10" y="2907426"/>
            <a:ext cx="2353653" cy="156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50270" y="3938871"/>
            <a:ext cx="133404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Banner současné firmy</a:t>
            </a:r>
            <a:endParaRPr lang="cs-CZ" sz="1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5733513" y="6177429"/>
            <a:ext cx="9361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pic>
        <p:nvPicPr>
          <p:cNvPr id="3077" name="Picture 5" descr="C:\Users\Koděrová\Desktop\dum pracovní\PIS\F 2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69751"/>
            <a:ext cx="1397576" cy="18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7042435" y="4626649"/>
            <a:ext cx="1353250" cy="2769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  Upomínkový list</a:t>
            </a:r>
            <a:endParaRPr lang="cs-CZ" sz="1200" dirty="0"/>
          </a:p>
        </p:txBody>
      </p:sp>
      <p:pic>
        <p:nvPicPr>
          <p:cNvPr id="3078" name="Picture 6" descr="C:\Users\Koděrová\Desktop\dum pracovní\PIS\Fotografie27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593" y="4653656"/>
            <a:ext cx="3124152" cy="16051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7237167" y="5035379"/>
            <a:ext cx="963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967958" y="4491494"/>
            <a:ext cx="9361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pic>
        <p:nvPicPr>
          <p:cNvPr id="3079" name="Picture 7" descr="C:\Users\Koděrová\Desktop\dum pracovní\PIS\Fotografie2798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78" y="5631125"/>
            <a:ext cx="1573162" cy="53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délník 24"/>
          <p:cNvSpPr/>
          <p:nvPr/>
        </p:nvSpPr>
        <p:spPr>
          <a:xfrm>
            <a:off x="8604448" y="6453336"/>
            <a:ext cx="3946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solidFill>
                  <a:srgbClr val="1CF50B"/>
                </a:solidFill>
              </a:rPr>
              <a:t>c.zuk</a:t>
            </a:r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7928626" y="4383772"/>
            <a:ext cx="3946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c.zuk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622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14" grpId="0" animBg="1"/>
      <p:bldP spid="15" grpId="0" animBg="1"/>
      <p:bldP spid="17" grpId="0" animBg="1"/>
      <p:bldP spid="2" grpId="0" animBg="1"/>
      <p:bldP spid="21" grpId="0"/>
      <p:bldP spid="22" grpId="0" animBg="1"/>
      <p:bldP spid="23" grpId="0"/>
      <p:bldP spid="2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1" y="116632"/>
            <a:ext cx="8816377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15737" y="260648"/>
            <a:ext cx="8232727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31640" y="5447285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 rot="10800000" flipV="1">
            <a:off x="1089674" y="1196752"/>
            <a:ext cx="4309763" cy="1584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pouze vkusu autora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 výtvarným schopnostem autora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 účelu použití písma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 tehdejšímu názoru na propagační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dobe Garamond Pro Bold"/>
                <a:cs typeface="Times New Roman" pitchFamily="18" charset="0"/>
              </a:rPr>
              <a:t>      a reklamní text vznikající v secesi</a:t>
            </a:r>
            <a:endParaRPr lang="cs-CZ" b="1" dirty="0">
              <a:solidFill>
                <a:schemeClr val="bg2">
                  <a:lumMod val="25000"/>
                </a:schemeClr>
              </a:solidFill>
              <a:latin typeface="Adobe Garamond Pro Bold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10904" y="6074124"/>
            <a:ext cx="9361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000383" y="5770795"/>
            <a:ext cx="15959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 – reprodukce plakátu Henri de Toulouse Lautrec – Moulin Rouge</a:t>
            </a:r>
            <a:endParaRPr lang="cs-CZ" sz="9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136402" y="2994660"/>
            <a:ext cx="2984427" cy="8802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</a:rPr>
              <a:t>Kromě ručně psaných forem písma </a:t>
            </a:r>
          </a:p>
          <a:p>
            <a:pPr algn="ctr">
              <a:lnSpc>
                <a:spcPct val="80000"/>
              </a:lnSpc>
            </a:pP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</a:rPr>
              <a:t>se objevují další oblíbené tištěné druhy písma</a:t>
            </a:r>
            <a:endParaRPr lang="cs-CZ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 rot="10800000" flipV="1">
            <a:off x="916053" y="561190"/>
            <a:ext cx="4657006" cy="47779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latin typeface="Adobe Garamond Pro Bold"/>
                <a:cs typeface="Times New Roman" pitchFamily="18" charset="0"/>
              </a:rPr>
              <a:t>Písmo se nekompromisně podřizuje:</a:t>
            </a:r>
          </a:p>
        </p:txBody>
      </p:sp>
      <p:pic>
        <p:nvPicPr>
          <p:cNvPr id="1028" name="Picture 4" descr="C:\Users\Koděrová\Desktop\obrázky-vše\Fotografie18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4" y="748237"/>
            <a:ext cx="2344997" cy="31266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oděrová\Desktop\100KZ650\100_9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27" y="3434780"/>
            <a:ext cx="1810963" cy="27113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6516216" y="3953483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 – reprodukce plakátu Henri de Toulouse Lautrec – Confetti</a:t>
            </a:r>
            <a:endParaRPr lang="cs-CZ" sz="900" dirty="0"/>
          </a:p>
        </p:txBody>
      </p:sp>
      <p:pic>
        <p:nvPicPr>
          <p:cNvPr id="1031" name="Picture 7" descr="C:\Users\Koděrová\Desktop\100KZ650\100_90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650" y="3830863"/>
            <a:ext cx="1743168" cy="247409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8604448" y="6453336"/>
            <a:ext cx="3946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solidFill>
                  <a:srgbClr val="1CF50B"/>
                </a:solidFill>
              </a:rPr>
              <a:t>c.zuk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776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7" grpId="0"/>
      <p:bldP spid="19" grpId="0" animBg="1"/>
      <p:bldP spid="14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1" y="116632"/>
            <a:ext cx="8816377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95304" y="188640"/>
            <a:ext cx="8136904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 smtClean="0">
              <a:solidFill>
                <a:srgbClr val="002060"/>
              </a:solidFill>
            </a:endParaRPr>
          </a:p>
          <a:p>
            <a:r>
              <a:rPr lang="cs-CZ" sz="4800" b="1" dirty="0" smtClean="0">
                <a:solidFill>
                  <a:srgbClr val="002060"/>
                </a:solidFill>
              </a:rPr>
              <a:t> </a:t>
            </a: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31640" y="5447285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 rot="10800000" flipV="1">
            <a:off x="2575863" y="476672"/>
            <a:ext cx="4270948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srgbClr val="1CF50B"/>
                </a:solidFill>
                <a:cs typeface="Times New Roman" pitchFamily="18" charset="0"/>
              </a:rPr>
              <a:t>   Latinková písma v secesi</a:t>
            </a:r>
            <a:endParaRPr lang="cs-CZ" sz="2800" b="1" dirty="0">
              <a:solidFill>
                <a:srgbClr val="1CF50B"/>
              </a:solidFill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273929" y="3837974"/>
            <a:ext cx="955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879340" y="1925996"/>
            <a:ext cx="368441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Základní rozdělení latinkových </a:t>
            </a:r>
            <a:r>
              <a:rPr lang="cs-CZ" b="1" dirty="0" smtClean="0">
                <a:solidFill>
                  <a:srgbClr val="002060"/>
                </a:solidFill>
              </a:rPr>
              <a:t>písem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619672" y="1412776"/>
            <a:ext cx="59713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j</a:t>
            </a:r>
            <a:r>
              <a:rPr lang="cs-CZ" b="1" dirty="0" smtClean="0">
                <a:solidFill>
                  <a:srgbClr val="002060"/>
                </a:solidFill>
              </a:rPr>
              <a:t>sou v této době neodmyslitelná součást výtvarného projevu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13" name="Picture 3" descr="C:\Users\user\Pictures\písma\100_7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46" y="2534434"/>
            <a:ext cx="2177874" cy="131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96169" y="2395752"/>
            <a:ext cx="2004707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002060"/>
                </a:solidFill>
              </a:rPr>
              <a:t>Antikvová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002060"/>
                </a:solidFill>
              </a:rPr>
              <a:t>Lineární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002060"/>
                </a:solidFill>
              </a:rPr>
              <a:t>Psaná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</a:rPr>
              <a:t>Lomená</a:t>
            </a:r>
            <a:endParaRPr lang="cs-CZ" sz="2400" b="1" dirty="0">
              <a:solidFill>
                <a:srgbClr val="002060"/>
              </a:solidFill>
            </a:endParaRPr>
          </a:p>
        </p:txBody>
      </p:sp>
      <p:pic>
        <p:nvPicPr>
          <p:cNvPr id="14" name="Picture 2" descr="C:\Users\user\Pictures\písma\100_72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27" y="3086856"/>
            <a:ext cx="2312059" cy="20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user\Pictures\písma\100_73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54" y="4607363"/>
            <a:ext cx="2280479" cy="14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user\Pictures\písma\100_73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31" y="4598650"/>
            <a:ext cx="2237946" cy="14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2243564" y="6150056"/>
            <a:ext cx="955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323327" y="6048978"/>
            <a:ext cx="955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563756" y="5118431"/>
            <a:ext cx="955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423041" y="2110662"/>
            <a:ext cx="130373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  Antikvová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086140" y="2686453"/>
            <a:ext cx="115303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  Lineární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671833" y="4213829"/>
            <a:ext cx="102296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 Lomená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619672" y="4229318"/>
            <a:ext cx="98023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  Psaná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8604448" y="6453336"/>
            <a:ext cx="3946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solidFill>
                  <a:srgbClr val="1CF50B"/>
                </a:solidFill>
              </a:rPr>
              <a:t>c.zuk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67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2" grpId="0" animBg="1"/>
      <p:bldP spid="11" grpId="0" animBg="1"/>
      <p:bldP spid="5" grpId="0" animBg="1"/>
      <p:bldP spid="19" grpId="0"/>
      <p:bldP spid="20" grpId="0"/>
      <p:bldP spid="21" grpId="0"/>
      <p:bldP spid="8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1" y="116632"/>
            <a:ext cx="8816377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804419" y="583456"/>
            <a:ext cx="7659205" cy="5732040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 smtClean="0">
              <a:solidFill>
                <a:srgbClr val="002060"/>
              </a:solidFill>
            </a:endParaRPr>
          </a:p>
          <a:p>
            <a:r>
              <a:rPr lang="cs-CZ" sz="4800" b="1" dirty="0" smtClean="0">
                <a:solidFill>
                  <a:srgbClr val="002060"/>
                </a:solidFill>
              </a:rPr>
              <a:t> </a:t>
            </a: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331640" y="2766651"/>
            <a:ext cx="955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pic>
        <p:nvPicPr>
          <p:cNvPr id="13" name="Picture 3" descr="C:\Users\user\Pictures\písma\100_7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51868"/>
            <a:ext cx="2177874" cy="131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Pictures\písma\100_72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60" y="1457960"/>
            <a:ext cx="2312059" cy="20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user\Pictures\písma\100_73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89" y="3852476"/>
            <a:ext cx="2888592" cy="187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user\Pictures\písma\100_73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22" y="4155948"/>
            <a:ext cx="2752829" cy="181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1618822" y="5746650"/>
            <a:ext cx="955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139067" y="5970505"/>
            <a:ext cx="955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383060" y="3476505"/>
            <a:ext cx="955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Archiv autora</a:t>
            </a:r>
            <a:endParaRPr lang="cs-CZ" sz="9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31640" y="859301"/>
            <a:ext cx="173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</a:rPr>
              <a:t>Antikvová</a:t>
            </a:r>
            <a:endParaRPr lang="cs-CZ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255386" y="954306"/>
            <a:ext cx="1502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</a:rPr>
              <a:t>Lineární</a:t>
            </a:r>
            <a:endParaRPr lang="cs-CZ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917460" y="3658229"/>
            <a:ext cx="155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</a:rPr>
              <a:t>Lomená</a:t>
            </a:r>
            <a:endParaRPr lang="cs-CZ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982218" y="3364546"/>
            <a:ext cx="125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</a:rPr>
              <a:t>Psaná</a:t>
            </a:r>
            <a:endParaRPr lang="cs-CZ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8604448" y="6453336"/>
            <a:ext cx="3946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solidFill>
                  <a:srgbClr val="1CF50B"/>
                </a:solidFill>
              </a:rPr>
              <a:t>c.zuk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65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1" y="116632"/>
            <a:ext cx="8816377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52612" y="209784"/>
            <a:ext cx="8327582" cy="6459576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84337" y="620688"/>
            <a:ext cx="53299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</a:rPr>
              <a:t>Písma jsou základního řezu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</a:rPr>
              <a:t>Písma vyznačovací, nakloněná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</a:rPr>
              <a:t>Písma zdobená (včetně tučných verzí)</a:t>
            </a:r>
          </a:p>
          <a:p>
            <a:pPr algn="just"/>
            <a:endParaRPr lang="cs-CZ" sz="1400" b="1" dirty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31640" y="5447285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 rot="10800000" flipV="1">
            <a:off x="1860740" y="2181739"/>
            <a:ext cx="4119710" cy="7064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srgbClr val="1CF50B"/>
                </a:solidFill>
                <a:cs typeface="Times New Roman" pitchFamily="18" charset="0"/>
              </a:rPr>
              <a:t>  </a:t>
            </a:r>
            <a:r>
              <a:rPr lang="cs-CZ" sz="2800" b="1" dirty="0" smtClean="0">
                <a:solidFill>
                  <a:srgbClr val="43FC24"/>
                </a:solidFill>
              </a:rPr>
              <a:t>Tisková </a:t>
            </a:r>
            <a:r>
              <a:rPr lang="cs-CZ" sz="2800" b="1" dirty="0">
                <a:solidFill>
                  <a:srgbClr val="43FC24"/>
                </a:solidFill>
              </a:rPr>
              <a:t>antikvová </a:t>
            </a:r>
            <a:r>
              <a:rPr lang="cs-CZ" sz="2800" b="1" dirty="0" smtClean="0">
                <a:solidFill>
                  <a:srgbClr val="43FC24"/>
                </a:solidFill>
              </a:rPr>
              <a:t>písma</a:t>
            </a:r>
            <a:endParaRPr lang="cs-CZ" sz="2800" b="1" dirty="0">
              <a:solidFill>
                <a:srgbClr val="43FC24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01167" y="3091985"/>
            <a:ext cx="2601269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E5A27"/>
                </a:solidFill>
              </a:rPr>
              <a:t> 1. Dynamická antikva</a:t>
            </a:r>
          </a:p>
          <a:p>
            <a:r>
              <a:rPr lang="cs-CZ" b="1" dirty="0" smtClean="0">
                <a:solidFill>
                  <a:srgbClr val="0E5A27"/>
                </a:solidFill>
              </a:rPr>
              <a:t>      dříve renesanční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807926"/>
            <a:ext cx="3445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 skupina </a:t>
            </a:r>
            <a:r>
              <a:rPr lang="cs-CZ" dirty="0"/>
              <a:t>renesančních písem 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vytvořená od druhé poloviny </a:t>
            </a:r>
          </a:p>
          <a:p>
            <a:r>
              <a:rPr lang="cs-CZ" dirty="0" smtClean="0"/>
              <a:t>      15. století </a:t>
            </a:r>
            <a:r>
              <a:rPr lang="cs-CZ" dirty="0" smtClean="0">
                <a:solidFill>
                  <a:srgbClr val="002060"/>
                </a:solidFill>
              </a:rPr>
              <a:t>do </a:t>
            </a:r>
            <a:r>
              <a:rPr lang="cs-CZ" dirty="0">
                <a:solidFill>
                  <a:srgbClr val="002060"/>
                </a:solidFill>
              </a:rPr>
              <a:t>první poloviny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  18. století ( Goudy)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16" name="Picture 2" descr="C:\Users\Koděrová\Desktop\záloha\Pictures\písma\100_7291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43" y="626187"/>
            <a:ext cx="1616576" cy="188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418016" y="2518853"/>
            <a:ext cx="223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/>
              <a:t>LANZ, Bohumil, Němeček Zdeněk.</a:t>
            </a:r>
            <a:r>
              <a:rPr lang="cs-CZ" sz="900" b="1" i="1" dirty="0"/>
              <a:t> </a:t>
            </a:r>
            <a:endParaRPr lang="cs-CZ" sz="900" b="1" i="1" dirty="0" smtClean="0"/>
          </a:p>
          <a:p>
            <a:r>
              <a:rPr lang="cs-CZ" sz="900" b="1" i="1" dirty="0" smtClean="0"/>
              <a:t>Písmo v propagaci</a:t>
            </a:r>
            <a:r>
              <a:rPr lang="cs-CZ" sz="900" b="1" i="1" dirty="0"/>
              <a:t>: </a:t>
            </a:r>
            <a:r>
              <a:rPr lang="cs-CZ" sz="900" b="1" dirty="0"/>
              <a:t>Praha Merkur 1974</a:t>
            </a:r>
            <a:endParaRPr lang="cs-CZ" sz="9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128887" y="3091984"/>
            <a:ext cx="2332083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E5A27"/>
                </a:solidFill>
              </a:rPr>
              <a:t>2. Přechodová antikva</a:t>
            </a:r>
          </a:p>
          <a:p>
            <a:r>
              <a:rPr lang="cs-CZ" b="1" dirty="0">
                <a:solidFill>
                  <a:srgbClr val="0E5A27"/>
                </a:solidFill>
              </a:rPr>
              <a:t> </a:t>
            </a:r>
            <a:r>
              <a:rPr lang="cs-CZ" b="1" dirty="0" smtClean="0">
                <a:solidFill>
                  <a:srgbClr val="0E5A27"/>
                </a:solidFill>
              </a:rPr>
              <a:t>        dříve barokní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669439" y="5062564"/>
            <a:ext cx="2332083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E5A27"/>
                </a:solidFill>
              </a:rPr>
              <a:t>3</a:t>
            </a:r>
            <a:r>
              <a:rPr lang="cs-CZ" b="1" smtClean="0">
                <a:solidFill>
                  <a:srgbClr val="0E5A27"/>
                </a:solidFill>
              </a:rPr>
              <a:t>. </a:t>
            </a:r>
            <a:r>
              <a:rPr lang="cs-CZ" b="1" dirty="0" smtClean="0">
                <a:solidFill>
                  <a:srgbClr val="0E5A27"/>
                </a:solidFill>
              </a:rPr>
              <a:t>Statická antikva</a:t>
            </a:r>
          </a:p>
          <a:p>
            <a:r>
              <a:rPr lang="cs-CZ" b="1" dirty="0" smtClean="0">
                <a:solidFill>
                  <a:srgbClr val="0E5A27"/>
                </a:solidFill>
              </a:rPr>
              <a:t> dříve klasicistická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330110" y="3738316"/>
            <a:ext cx="4211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písma vznikala v období klasicismu</a:t>
            </a:r>
            <a:r>
              <a:rPr lang="cs-CZ" dirty="0" smtClean="0"/>
              <a:t>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byla </a:t>
            </a:r>
            <a:r>
              <a:rPr lang="cs-CZ" dirty="0"/>
              <a:t>upravována </a:t>
            </a:r>
            <a:r>
              <a:rPr lang="cs-CZ" dirty="0" smtClean="0"/>
              <a:t>podle dobových </a:t>
            </a:r>
            <a:r>
              <a:rPr lang="cs-CZ" dirty="0"/>
              <a:t>znaků,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rozdíly </a:t>
            </a:r>
            <a:r>
              <a:rPr lang="cs-CZ" dirty="0"/>
              <a:t>v tloušťce hlavních a spojovacích tahů,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písma knižní (</a:t>
            </a:r>
            <a:r>
              <a:rPr lang="cs-CZ" dirty="0"/>
              <a:t>B</a:t>
            </a:r>
            <a:r>
              <a:rPr lang="cs-CZ" dirty="0" smtClean="0"/>
              <a:t>askerwille)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635985" y="5729310"/>
            <a:ext cx="473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a) didotovská </a:t>
            </a:r>
            <a:r>
              <a:rPr lang="cs-CZ" b="1" dirty="0"/>
              <a:t>- </a:t>
            </a:r>
            <a:r>
              <a:rPr lang="cs-CZ" dirty="0"/>
              <a:t>Bodoni, Didot, Fenice, Zapft </a:t>
            </a:r>
            <a:r>
              <a:rPr lang="cs-CZ" dirty="0" smtClean="0"/>
              <a:t>Book</a:t>
            </a:r>
            <a:endParaRPr lang="cs-CZ" dirty="0"/>
          </a:p>
          <a:p>
            <a:r>
              <a:rPr lang="cs-CZ" b="1" dirty="0" smtClean="0"/>
              <a:t>b) </a:t>
            </a:r>
            <a:r>
              <a:rPr lang="cs-CZ" b="1" dirty="0"/>
              <a:t>anglická - </a:t>
            </a:r>
            <a:r>
              <a:rPr lang="cs-CZ" dirty="0"/>
              <a:t>Modern 20, </a:t>
            </a:r>
            <a:r>
              <a:rPr lang="cs-CZ" dirty="0" smtClean="0"/>
              <a:t>Torino,Normandia 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Koděrová\Desktop\dum pracovní\PIS\bodon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834" y="4933664"/>
            <a:ext cx="1257182" cy="13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7342778" y="5942465"/>
            <a:ext cx="1257182" cy="4331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400668" y="5992989"/>
            <a:ext cx="1141402" cy="367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Bodoni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8604448" y="6453336"/>
            <a:ext cx="3946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solidFill>
                  <a:srgbClr val="1CF50B"/>
                </a:solidFill>
              </a:rPr>
              <a:t>c.zuk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696700" y="6388788"/>
            <a:ext cx="8453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Archiv autora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9461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2" grpId="0" animBg="1"/>
      <p:bldP spid="5" grpId="0"/>
      <p:bldP spid="17" grpId="0" animBg="1"/>
      <p:bldP spid="18" grpId="0" animBg="1"/>
      <p:bldP spid="20" grpId="0"/>
      <p:bldP spid="21" grpId="0"/>
      <p:bldP spid="9" grpId="0"/>
      <p:bldP spid="13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1182</Words>
  <Application>Microsoft Office PowerPoint</Application>
  <PresentationFormat>Předvádění na obrazovce (4:3)</PresentationFormat>
  <Paragraphs>303</Paragraphs>
  <Slides>15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103</cp:revision>
  <dcterms:created xsi:type="dcterms:W3CDTF">2014-01-15T11:11:34Z</dcterms:created>
  <dcterms:modified xsi:type="dcterms:W3CDTF">2014-03-20T10:06:56Z</dcterms:modified>
</cp:coreProperties>
</file>