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62" r:id="rId3"/>
    <p:sldId id="259" r:id="rId4"/>
    <p:sldId id="261" r:id="rId5"/>
    <p:sldId id="267" r:id="rId6"/>
    <p:sldId id="268" r:id="rId7"/>
    <p:sldId id="257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0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16B"/>
    <a:srgbClr val="00FF00"/>
    <a:srgbClr val="DD2B0D"/>
    <a:srgbClr val="FBFE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 autoAdjust="0"/>
    <p:restoredTop sz="94677" autoAdjust="0"/>
  </p:normalViewPr>
  <p:slideViewPr>
    <p:cSldViewPr>
      <p:cViewPr>
        <p:scale>
          <a:sx n="70" d="100"/>
          <a:sy n="70" d="100"/>
        </p:scale>
        <p:origin x="-61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251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A0AC9-61E4-4373-9E6E-EA1BCA7A0F53}" type="datetimeFigureOut">
              <a:rPr lang="cs-CZ" smtClean="0"/>
              <a:t>19. 3. 2014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A6623-655F-4CB8-B3EE-155D791177FB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8120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6623-655F-4CB8-B3EE-155D791177FB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4976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1D9D-8046-4CF8-99F5-B1AAF2D853D7}" type="datetimeFigureOut">
              <a:rPr lang="cs-CZ" smtClean="0"/>
              <a:t>19. 3. 2014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DB7-2A0E-4BF1-A915-7E01DBBB48A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8069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1D9D-8046-4CF8-99F5-B1AAF2D853D7}" type="datetimeFigureOut">
              <a:rPr lang="cs-CZ" smtClean="0"/>
              <a:t>19. 3. 2014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DB7-2A0E-4BF1-A915-7E01DBBB48A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2238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1D9D-8046-4CF8-99F5-B1AAF2D853D7}" type="datetimeFigureOut">
              <a:rPr lang="cs-CZ" smtClean="0"/>
              <a:t>19. 3. 2014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DB7-2A0E-4BF1-A915-7E01DBBB48A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3178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1D9D-8046-4CF8-99F5-B1AAF2D853D7}" type="datetimeFigureOut">
              <a:rPr lang="cs-CZ" smtClean="0"/>
              <a:t>19. 3. 2014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DB7-2A0E-4BF1-A915-7E01DBBB48A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473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1D9D-8046-4CF8-99F5-B1AAF2D853D7}" type="datetimeFigureOut">
              <a:rPr lang="cs-CZ" smtClean="0"/>
              <a:t>19. 3. 2014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DB7-2A0E-4BF1-A915-7E01DBBB48A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226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1D9D-8046-4CF8-99F5-B1AAF2D853D7}" type="datetimeFigureOut">
              <a:rPr lang="cs-CZ" smtClean="0"/>
              <a:t>19. 3. 2014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DB7-2A0E-4BF1-A915-7E01DBBB48A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8454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1D9D-8046-4CF8-99F5-B1AAF2D853D7}" type="datetimeFigureOut">
              <a:rPr lang="cs-CZ" smtClean="0"/>
              <a:t>19. 3. 2014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DB7-2A0E-4BF1-A915-7E01DBBB48A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75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1D9D-8046-4CF8-99F5-B1AAF2D853D7}" type="datetimeFigureOut">
              <a:rPr lang="cs-CZ" smtClean="0"/>
              <a:t>19. 3. 2014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DB7-2A0E-4BF1-A915-7E01DBBB48A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4303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1D9D-8046-4CF8-99F5-B1AAF2D853D7}" type="datetimeFigureOut">
              <a:rPr lang="cs-CZ" smtClean="0"/>
              <a:t>19. 3. 2014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DB7-2A0E-4BF1-A915-7E01DBBB48A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630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1D9D-8046-4CF8-99F5-B1AAF2D853D7}" type="datetimeFigureOut">
              <a:rPr lang="cs-CZ" smtClean="0"/>
              <a:t>19. 3. 2014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DB7-2A0E-4BF1-A915-7E01DBBB48A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6167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1D9D-8046-4CF8-99F5-B1AAF2D853D7}" type="datetimeFigureOut">
              <a:rPr lang="cs-CZ" smtClean="0"/>
              <a:t>19. 3. 2014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DB7-2A0E-4BF1-A915-7E01DBBB48A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1835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A1D9D-8046-4CF8-99F5-B1AAF2D853D7}" type="datetimeFigureOut">
              <a:rPr lang="cs-CZ" smtClean="0"/>
              <a:t>19. 3. 2014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1EDB7-2A0E-4BF1-A915-7E01DBBB48A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496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12.jpeg"/><Relationship Id="rId10" Type="http://schemas.openxmlformats.org/officeDocument/2006/relationships/image" Target="../media/image16.jpeg"/><Relationship Id="rId4" Type="http://schemas.openxmlformats.org/officeDocument/2006/relationships/image" Target="../media/image11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5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659529"/>
              </p:ext>
            </p:extLst>
          </p:nvPr>
        </p:nvGraphicFramePr>
        <p:xfrm>
          <a:off x="724449" y="980728"/>
          <a:ext cx="7713973" cy="3600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4584"/>
                <a:gridCol w="1870784"/>
                <a:gridCol w="820898"/>
                <a:gridCol w="237628"/>
                <a:gridCol w="129311"/>
                <a:gridCol w="993718"/>
                <a:gridCol w="1058525"/>
                <a:gridCol w="1058525"/>
              </a:tblGrid>
              <a:tr h="109374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Obchodní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akademie a Střední odborná škola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gen. F. Fajtla, Louny, 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p.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o.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Osvoboditelů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380, Louny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projektu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CZ.1.07/1.5.00/34.0052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sady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Číslo DUM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3.2_25_07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Předmět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Písmo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Tematický okruh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Vývoj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písma 7 – Humanistická a barokní písma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Název materiálu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Písmo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Autor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Zuzana Koděrová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03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Datum tvorby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17.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8. 2013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Ročník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ARR 1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777083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Anotace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Žáci jsou v prezentaci  seznámeni se vývojem písma, s  odborným názvoslovím písma, s jeho použitím v historii i současnosti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Metodický pokyn: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prezentace, výklad </a:t>
                      </a: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 </a:t>
                      </a: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pracovním listem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pro žáky                     cílová skupina žáků: 16 – 19 let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Obrázek 2" descr="http://mail.centrum.cz/download.php?bid=000058f52b655bb40200d5c9&amp;idx=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88" y="1124744"/>
            <a:ext cx="3275496" cy="8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Obrázek 1" descr="http://mail.centrum.cz/download.php?bid=000058f52b655bb40200d5c9&amp;idx=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015" y="1124744"/>
            <a:ext cx="805474" cy="8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24449" y="5157190"/>
            <a:ext cx="7735983" cy="6924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300" b="1" i="1" dirty="0" smtClean="0"/>
              <a:t> Autorem </a:t>
            </a:r>
            <a:r>
              <a:rPr lang="cs-CZ" sz="1300" b="1" i="1" dirty="0"/>
              <a:t>materiálu a všech jeho </a:t>
            </a:r>
            <a:r>
              <a:rPr lang="cs-CZ" sz="1300" b="1" i="1" dirty="0" smtClean="0"/>
              <a:t>částí, není-li uvedeno jinak, </a:t>
            </a:r>
            <a:r>
              <a:rPr lang="cs-CZ" sz="1300" b="1" i="1" dirty="0"/>
              <a:t>je </a:t>
            </a:r>
            <a:r>
              <a:rPr lang="cs-CZ" sz="1300" b="1" i="1" dirty="0" smtClean="0"/>
              <a:t>Zuzana Koděrová.      </a:t>
            </a:r>
          </a:p>
          <a:p>
            <a:r>
              <a:rPr lang="cs-CZ" sz="1300" b="1" i="1" dirty="0" smtClean="0"/>
              <a:t>Dostupné </a:t>
            </a:r>
            <a:r>
              <a:rPr lang="cs-CZ" sz="1300" b="1" i="1" dirty="0"/>
              <a:t>z Metodického portálu www.rvp.cz, ISSN: 1802-4785. Provozuje Národní ústav pro vzdělávání, </a:t>
            </a:r>
            <a:r>
              <a:rPr lang="cs-CZ" sz="1300" b="1" i="1" dirty="0" smtClean="0"/>
              <a:t>      školské </a:t>
            </a:r>
            <a:r>
              <a:rPr lang="cs-CZ" sz="1300" b="1" i="1" dirty="0"/>
              <a:t>poradenské zařízení a zařízení pro další vzdělávání pedagogických </a:t>
            </a:r>
            <a:r>
              <a:rPr lang="cs-CZ" sz="1300" b="1" i="1" dirty="0" smtClean="0"/>
              <a:t>pracovníků (NÚV</a:t>
            </a:r>
            <a:r>
              <a:rPr lang="cs-CZ" sz="1300" b="1" i="1" dirty="0"/>
              <a:t>).“ </a:t>
            </a:r>
          </a:p>
        </p:txBody>
      </p:sp>
      <p:sp>
        <p:nvSpPr>
          <p:cNvPr id="9" name="Obdélník 8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>
                <a:solidFill>
                  <a:srgbClr val="1CF50B"/>
                </a:solidFill>
              </a:rPr>
              <a:t>©c.zuk</a:t>
            </a:r>
            <a:endParaRPr lang="cs-CZ" sz="300" dirty="0">
              <a:solidFill>
                <a:srgbClr val="1CF5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04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5" y="116632"/>
            <a:ext cx="8885290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548680"/>
            <a:ext cx="3600400" cy="880070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619672" y="2312312"/>
            <a:ext cx="5400600" cy="782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dirty="0" smtClean="0">
                <a:solidFill>
                  <a:srgbClr val="FFFF00"/>
                </a:solidFill>
                <a:latin typeface="Adobe Garamond Pro Bold" pitchFamily="18" charset="-18"/>
              </a:rPr>
              <a:t>Použitá</a:t>
            </a:r>
            <a:r>
              <a:rPr lang="cs-CZ" sz="5400" dirty="0">
                <a:solidFill>
                  <a:srgbClr val="FFFF00"/>
                </a:solidFill>
                <a:latin typeface="Adobe Garamond Pro Bold" pitchFamily="18" charset="-18"/>
              </a:rPr>
              <a:t> </a:t>
            </a:r>
            <a:r>
              <a:rPr lang="cs-CZ" sz="5400" dirty="0" smtClean="0">
                <a:solidFill>
                  <a:srgbClr val="FFFF00"/>
                </a:solidFill>
                <a:latin typeface="Adobe Garamond Pro Bold" pitchFamily="18" charset="-18"/>
              </a:rPr>
              <a:t>literatura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71600" y="3284984"/>
            <a:ext cx="7056784" cy="95410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cs-CZ" sz="14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cs-CZ" sz="1400" b="1" dirty="0" smtClean="0">
                <a:solidFill>
                  <a:srgbClr val="00FF00"/>
                </a:solidFill>
              </a:rPr>
              <a:t>HARRIS, David. </a:t>
            </a:r>
            <a:r>
              <a:rPr lang="cs-CZ" sz="1400" b="1" i="1" dirty="0" smtClean="0">
                <a:solidFill>
                  <a:srgbClr val="00FF00"/>
                </a:solidFill>
              </a:rPr>
              <a:t>Kaligrafie: </a:t>
            </a:r>
            <a:r>
              <a:rPr lang="cs-CZ" sz="1400" b="1" dirty="0">
                <a:solidFill>
                  <a:srgbClr val="00FF00"/>
                </a:solidFill>
              </a:rPr>
              <a:t>nakl. </a:t>
            </a:r>
            <a:r>
              <a:rPr lang="cs-CZ" sz="1400" b="1" dirty="0" smtClean="0">
                <a:solidFill>
                  <a:srgbClr val="00FF00"/>
                </a:solidFill>
              </a:rPr>
              <a:t>Slovart 2004</a:t>
            </a:r>
          </a:p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cs-CZ" sz="14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cs-CZ" sz="1400" b="1" dirty="0" smtClean="0">
                <a:solidFill>
                  <a:srgbClr val="00FF00"/>
                </a:solidFill>
              </a:rPr>
              <a:t>archiv </a:t>
            </a:r>
            <a:r>
              <a:rPr lang="cs-CZ" sz="1400" b="1" dirty="0">
                <a:solidFill>
                  <a:srgbClr val="00FF00"/>
                </a:solidFill>
              </a:rPr>
              <a:t>autora, KODĚROVÁ, </a:t>
            </a:r>
            <a:r>
              <a:rPr lang="cs-CZ" sz="1400" b="1" dirty="0" smtClean="0">
                <a:solidFill>
                  <a:srgbClr val="00FF00"/>
                </a:solidFill>
              </a:rPr>
              <a:t>Zuzana. </a:t>
            </a:r>
            <a:r>
              <a:rPr lang="cs-CZ" sz="1400" b="1" i="1" dirty="0" smtClean="0">
                <a:solidFill>
                  <a:srgbClr val="00FF00"/>
                </a:solidFill>
              </a:rPr>
              <a:t>Fotografie</a:t>
            </a:r>
            <a:r>
              <a:rPr lang="cs-CZ" sz="1400" b="1" dirty="0">
                <a:solidFill>
                  <a:srgbClr val="00FF00"/>
                </a:solidFill>
              </a:rPr>
              <a:t>: </a:t>
            </a:r>
            <a:r>
              <a:rPr lang="cs-CZ" sz="1400" b="1" i="1" dirty="0">
                <a:solidFill>
                  <a:srgbClr val="00FF00"/>
                </a:solidFill>
              </a:rPr>
              <a:t>galerie </a:t>
            </a:r>
            <a:r>
              <a:rPr lang="cs-CZ" sz="1400" b="1" dirty="0" smtClean="0">
                <a:solidFill>
                  <a:srgbClr val="00FF00"/>
                </a:solidFill>
              </a:rPr>
              <a:t>©</a:t>
            </a:r>
            <a:r>
              <a:rPr lang="cs-CZ" sz="1400" b="1" i="1" dirty="0" smtClean="0">
                <a:solidFill>
                  <a:srgbClr val="00FF00"/>
                </a:solidFill>
              </a:rPr>
              <a:t>c. zuk 2000-2014.</a:t>
            </a:r>
          </a:p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cs-CZ" sz="1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cs-CZ" sz="1400" b="1" dirty="0">
                <a:solidFill>
                  <a:srgbClr val="00FF00"/>
                </a:solidFill>
              </a:rPr>
              <a:t>HARRIS, David. </a:t>
            </a:r>
            <a:r>
              <a:rPr lang="cs-CZ" sz="1400" b="1" i="1" dirty="0">
                <a:solidFill>
                  <a:srgbClr val="00FF00"/>
                </a:solidFill>
              </a:rPr>
              <a:t>Kaligrafie: </a:t>
            </a:r>
            <a:r>
              <a:rPr lang="cs-CZ" sz="1400" b="1" dirty="0">
                <a:solidFill>
                  <a:srgbClr val="00FF00"/>
                </a:solidFill>
              </a:rPr>
              <a:t>nakl. Slovart 2004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dirty="0" smtClean="0">
                <a:solidFill>
                  <a:srgbClr val="00FF00"/>
                </a:solidFill>
                <a:latin typeface="Times New Roman" pitchFamily="18" charset="0"/>
              </a:rPr>
              <a:t>Autorem fotografií, není-li uvedeno jinak, je Zuzana Koděrová. Autor (Zuzana Koděrová)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dirty="0" smtClean="0">
                <a:solidFill>
                  <a:srgbClr val="00FF00"/>
                </a:solidFill>
                <a:latin typeface="Times New Roman" pitchFamily="18" charset="0"/>
              </a:rPr>
              <a:t>souhlasí s </a:t>
            </a:r>
            <a:r>
              <a:rPr lang="cs-CZ" sz="1400" b="1" dirty="0">
                <a:solidFill>
                  <a:srgbClr val="00FF00"/>
                </a:solidFill>
                <a:latin typeface="Times New Roman" pitchFamily="18" charset="0"/>
              </a:rPr>
              <a:t>jejich zveřejněním na Metodickém portálu</a:t>
            </a:r>
            <a:r>
              <a:rPr lang="cs-CZ" sz="1400" b="1" dirty="0" smtClean="0">
                <a:solidFill>
                  <a:srgbClr val="00FF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8" name="Obdélník 7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>
                <a:solidFill>
                  <a:srgbClr val="1CF50B"/>
                </a:solidFill>
              </a:rPr>
              <a:t>©c.zuk</a:t>
            </a:r>
            <a:endParaRPr lang="cs-CZ" sz="300" dirty="0">
              <a:solidFill>
                <a:srgbClr val="1CF5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00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51205" y="116631"/>
            <a:ext cx="8885288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5" name="TextovéPole 1"/>
          <p:cNvSpPr txBox="1"/>
          <p:nvPr/>
        </p:nvSpPr>
        <p:spPr>
          <a:xfrm>
            <a:off x="1989588" y="1988838"/>
            <a:ext cx="5184574" cy="22467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4000" b="1" i="0" u="none" strike="noStrike" kern="1200" cap="none" spc="0" baseline="0" dirty="0">
                <a:solidFill>
                  <a:srgbClr val="00FF00"/>
                </a:solidFill>
                <a:uFillTx/>
                <a:latin typeface="Tempus Sans ITC" pitchFamily="82"/>
              </a:rPr>
              <a:t>Písmo</a:t>
            </a:r>
          </a:p>
        </p:txBody>
      </p:sp>
      <p:sp>
        <p:nvSpPr>
          <p:cNvPr id="6" name="Obdélník 5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>
                <a:solidFill>
                  <a:srgbClr val="1CF50B"/>
                </a:solidFill>
              </a:rPr>
              <a:t>©c.zuk</a:t>
            </a:r>
            <a:endParaRPr lang="cs-CZ" sz="300" dirty="0">
              <a:solidFill>
                <a:srgbClr val="1CF5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52" y="116632"/>
            <a:ext cx="8890954" cy="664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053704" y="2307370"/>
            <a:ext cx="52565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6600" b="1" dirty="0" smtClean="0">
                <a:solidFill>
                  <a:srgbClr val="FFFF00"/>
                </a:solidFill>
                <a:latin typeface="Tempus Sans ITC" pitchFamily="82" charset="0"/>
              </a:rPr>
              <a:t>Vývoj </a:t>
            </a:r>
            <a:r>
              <a:rPr lang="cs-CZ" sz="6600" b="1">
                <a:solidFill>
                  <a:srgbClr val="FFFF00"/>
                </a:solidFill>
                <a:latin typeface="Tempus Sans ITC" pitchFamily="82" charset="0"/>
              </a:rPr>
              <a:t>písma </a:t>
            </a:r>
            <a:r>
              <a:rPr lang="cs-CZ" sz="6600" b="1" smtClean="0">
                <a:solidFill>
                  <a:srgbClr val="FFFF00"/>
                </a:solidFill>
                <a:latin typeface="Tempus Sans ITC" pitchFamily="82" charset="0"/>
              </a:rPr>
              <a:t>7</a:t>
            </a:r>
            <a:endParaRPr lang="cs-CZ" sz="6600" b="1" dirty="0">
              <a:solidFill>
                <a:srgbClr val="FFFF00"/>
              </a:solidFill>
              <a:latin typeface="Tempus Sans ITC" pitchFamily="82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045592" y="3789040"/>
            <a:ext cx="7272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 smtClean="0">
                <a:solidFill>
                  <a:srgbClr val="1CF50B"/>
                </a:solidFill>
                <a:latin typeface="Tempus Sans ITC" pitchFamily="82" charset="0"/>
              </a:rPr>
              <a:t>Humanistická a barokní </a:t>
            </a:r>
            <a:endParaRPr lang="cs-CZ" sz="5400" b="1" dirty="0">
              <a:solidFill>
                <a:srgbClr val="1CF50B"/>
              </a:solidFill>
              <a:latin typeface="Tempus Sans ITC" pitchFamily="82" charset="0"/>
            </a:endParaRPr>
          </a:p>
          <a:p>
            <a:r>
              <a:rPr lang="cs-CZ" sz="5400" b="1" dirty="0">
                <a:solidFill>
                  <a:srgbClr val="1CF50B"/>
                </a:solidFill>
                <a:latin typeface="Tempus Sans ITC" pitchFamily="82" charset="0"/>
              </a:rPr>
              <a:t>              </a:t>
            </a:r>
            <a:r>
              <a:rPr lang="cs-CZ" sz="5400" b="1" dirty="0" smtClean="0">
                <a:solidFill>
                  <a:srgbClr val="1CF50B"/>
                </a:solidFill>
                <a:latin typeface="Tempus Sans ITC" pitchFamily="82" charset="0"/>
              </a:rPr>
              <a:t>písma</a:t>
            </a:r>
            <a:endParaRPr lang="cs-CZ" sz="5400" b="1" dirty="0">
              <a:solidFill>
                <a:srgbClr val="1CF50B"/>
              </a:solidFill>
              <a:latin typeface="Tempus Sans ITC" pitchFamily="82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>
                <a:solidFill>
                  <a:srgbClr val="1CF50B"/>
                </a:solidFill>
              </a:rPr>
              <a:t>©c.zuk</a:t>
            </a:r>
            <a:endParaRPr lang="cs-CZ" sz="300" dirty="0">
              <a:solidFill>
                <a:srgbClr val="1CF5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467544" y="260648"/>
            <a:ext cx="8352928" cy="6321780"/>
          </a:xfrm>
          <a:solidFill>
            <a:schemeClr val="accent3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cs-CZ" sz="5400" dirty="0" smtClean="0"/>
          </a:p>
          <a:p>
            <a:endParaRPr lang="cs-CZ" sz="5400" b="1" dirty="0" smtClean="0">
              <a:solidFill>
                <a:srgbClr val="00206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331640" y="5447285"/>
            <a:ext cx="278918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cs-CZ" sz="2800" dirty="0">
              <a:solidFill>
                <a:schemeClr val="accent6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824324" y="4565284"/>
            <a:ext cx="216719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cs-CZ" sz="1400" b="1" dirty="0" smtClean="0">
                <a:solidFill>
                  <a:srgbClr val="984807"/>
                </a:solidFill>
              </a:rPr>
              <a:t>       renesanční humanistická kapitála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272722" y="2202153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rgbClr val="002060"/>
                </a:solidFill>
              </a:rPr>
              <a:t>Vývoj </a:t>
            </a:r>
            <a:r>
              <a:rPr lang="cs-CZ" sz="2200" b="1" dirty="0">
                <a:solidFill>
                  <a:srgbClr val="002060"/>
                </a:solidFill>
              </a:rPr>
              <a:t>latinky navázal v období renesance v 15</a:t>
            </a:r>
            <a:r>
              <a:rPr lang="cs-CZ" sz="2200" b="1" dirty="0" smtClean="0">
                <a:solidFill>
                  <a:srgbClr val="002060"/>
                </a:solidFill>
              </a:rPr>
              <a:t>. století </a:t>
            </a:r>
          </a:p>
          <a:p>
            <a:r>
              <a:rPr lang="cs-CZ" sz="2200" b="1" dirty="0" smtClean="0">
                <a:solidFill>
                  <a:srgbClr val="002060"/>
                </a:solidFill>
              </a:rPr>
              <a:t>na předgotické </a:t>
            </a:r>
            <a:r>
              <a:rPr lang="cs-CZ" sz="2200" b="1" dirty="0">
                <a:solidFill>
                  <a:srgbClr val="002060"/>
                </a:solidFill>
              </a:rPr>
              <a:t>klasické vzory </a:t>
            </a:r>
            <a:r>
              <a:rPr lang="cs-CZ" sz="2200" b="1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1" name="Obdélník 1"/>
          <p:cNvSpPr/>
          <p:nvPr/>
        </p:nvSpPr>
        <p:spPr>
          <a:xfrm>
            <a:off x="1974330" y="548677"/>
            <a:ext cx="5483369" cy="790983"/>
          </a:xfrm>
          <a:prstGeom prst="rect">
            <a:avLst/>
          </a:prstGeom>
          <a:gradFill>
            <a:gsLst>
              <a:gs pos="0">
                <a:srgbClr val="717F56"/>
              </a:gs>
              <a:gs pos="100000">
                <a:srgbClr val="A5B77E"/>
              </a:gs>
            </a:gsLst>
            <a:lin ang="16200000"/>
          </a:gra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0" cap="none" spc="0" baseline="0" dirty="0">
                <a:solidFill>
                  <a:srgbClr val="002060"/>
                </a:solidFill>
                <a:uFillTx/>
                <a:latin typeface="Times New Roman" pitchFamily="18"/>
                <a:cs typeface="Times New Roman" pitchFamily="18"/>
              </a:rPr>
              <a:t> 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0" cap="none" spc="0" baseline="0" dirty="0">
                <a:solidFill>
                  <a:srgbClr val="002060"/>
                </a:solidFill>
                <a:uFillTx/>
                <a:latin typeface="Times New Roman" pitchFamily="18"/>
                <a:cs typeface="Times New Roman" pitchFamily="18"/>
              </a:rPr>
              <a:t>  </a:t>
            </a:r>
            <a:r>
              <a:rPr lang="cs-CZ" sz="3600" b="1" kern="0" dirty="0" smtClean="0">
                <a:solidFill>
                  <a:srgbClr val="24FB19"/>
                </a:solidFill>
                <a:latin typeface="Times New Roman" pitchFamily="18"/>
                <a:cs typeface="Times New Roman" pitchFamily="18"/>
              </a:rPr>
              <a:t>Vývoj latinkového písma</a:t>
            </a:r>
            <a:endParaRPr lang="cs-CZ" sz="3600" b="1" i="0" u="none" strike="noStrike" kern="0" cap="none" spc="0" baseline="0" dirty="0">
              <a:solidFill>
                <a:srgbClr val="24FB19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3600" b="1" i="0" u="none" strike="noStrike" kern="1200" cap="none" spc="0" baseline="0" dirty="0">
              <a:solidFill>
                <a:srgbClr val="00206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15" name="Obdélník 14"/>
          <p:cNvSpPr/>
          <p:nvPr/>
        </p:nvSpPr>
        <p:spPr>
          <a:xfrm rot="10800000" flipV="1">
            <a:off x="2921157" y="1471957"/>
            <a:ext cx="3589718" cy="59658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Renesanční </a:t>
            </a:r>
            <a:r>
              <a:rPr lang="cs-CZ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období </a:t>
            </a:r>
          </a:p>
          <a:p>
            <a:endParaRPr lang="cs-CZ" sz="2800" b="1" dirty="0">
              <a:solidFill>
                <a:srgbClr val="1CF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278491" y="3114965"/>
            <a:ext cx="3695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Knihtiskem  </a:t>
            </a:r>
            <a:r>
              <a:rPr lang="cs-CZ" dirty="0"/>
              <a:t>se zlevnila výroba </a:t>
            </a:r>
            <a:r>
              <a:rPr lang="cs-CZ" dirty="0" smtClean="0"/>
              <a:t>knih</a:t>
            </a:r>
          </a:p>
          <a:p>
            <a:r>
              <a:rPr lang="cs-CZ" dirty="0" smtClean="0"/>
              <a:t>a </a:t>
            </a:r>
            <a:r>
              <a:rPr lang="cs-CZ" dirty="0"/>
              <a:t>znalost čtení a psaní se rychle šíila. </a:t>
            </a:r>
          </a:p>
        </p:txBody>
      </p:sp>
      <p:sp>
        <p:nvSpPr>
          <p:cNvPr id="8" name="TextovéPole 7"/>
          <p:cNvSpPr txBox="1"/>
          <p:nvPr/>
        </p:nvSpPr>
        <p:spPr>
          <a:xfrm flipH="1">
            <a:off x="5079475" y="2694522"/>
            <a:ext cx="3348372" cy="15696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 </a:t>
            </a:r>
            <a:r>
              <a:rPr lang="cs-CZ" sz="2400" b="1" dirty="0">
                <a:solidFill>
                  <a:srgbClr val="FFFF00"/>
                </a:solidFill>
              </a:rPr>
              <a:t>Vliv na vývoj písma měl 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r>
              <a:rPr lang="cs-CZ" sz="2400" b="1" dirty="0">
                <a:solidFill>
                  <a:srgbClr val="FFFF00"/>
                </a:solidFill>
              </a:rPr>
              <a:t> </a:t>
            </a:r>
            <a:r>
              <a:rPr lang="cs-CZ" sz="2400" b="1" dirty="0" smtClean="0">
                <a:solidFill>
                  <a:srgbClr val="FFFF00"/>
                </a:solidFill>
              </a:rPr>
              <a:t>v </a:t>
            </a:r>
            <a:r>
              <a:rPr lang="cs-CZ" sz="2400" b="1" dirty="0">
                <a:solidFill>
                  <a:srgbClr val="FFFF00"/>
                </a:solidFill>
              </a:rPr>
              <a:t>polovině </a:t>
            </a:r>
          </a:p>
          <a:p>
            <a:r>
              <a:rPr lang="cs-CZ" sz="2400" b="1" dirty="0" smtClean="0">
                <a:solidFill>
                  <a:srgbClr val="FFFF00"/>
                </a:solidFill>
              </a:rPr>
              <a:t>15</a:t>
            </a:r>
            <a:r>
              <a:rPr lang="cs-CZ" sz="2400" b="1" dirty="0">
                <a:solidFill>
                  <a:srgbClr val="FFFF00"/>
                </a:solidFill>
              </a:rPr>
              <a:t>. století Gutenbergův vynález knihtisku. </a:t>
            </a:r>
          </a:p>
        </p:txBody>
      </p:sp>
      <p:pic>
        <p:nvPicPr>
          <p:cNvPr id="1026" name="Picture 2" descr="C:\Users\Koděrová\Desktop\záloha\Pictures\písma\humanistická minusku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875" y="4826894"/>
            <a:ext cx="1878070" cy="138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oděrová\Desktop\záloha\Pictures\písma\gotická verzál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5181922"/>
            <a:ext cx="1824038" cy="86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-180528" y="28529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549106" y="6031075"/>
            <a:ext cx="165380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chemeClr val="bg2">
                    <a:lumMod val="25000"/>
                  </a:schemeClr>
                </a:solidFill>
              </a:rPr>
              <a:t>Gotická verzála</a:t>
            </a:r>
            <a:endParaRPr lang="cs-CZ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8" name="Picture 4" descr="C:\Users\Koděrová\Desktop\záloha\Pictures\písma\renesanční humanistické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62" y="3868793"/>
            <a:ext cx="2934770" cy="216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6510875" y="6061852"/>
            <a:ext cx="1859227" cy="30777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Humanistická kapitála</a:t>
            </a:r>
            <a:endParaRPr lang="cs-CZ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82262" y="6061852"/>
            <a:ext cx="2493594" cy="205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9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HARRIS, David. </a:t>
            </a:r>
            <a:r>
              <a:rPr lang="cs-CZ" sz="9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Kaligrafie: </a:t>
            </a:r>
            <a:r>
              <a:rPr lang="cs-CZ" sz="9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nakl. Slovart 2004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6182862" y="4626405"/>
            <a:ext cx="2493594" cy="205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9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HARRIS, David. </a:t>
            </a:r>
            <a:r>
              <a:rPr lang="cs-CZ" sz="9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Kaligrafie: </a:t>
            </a:r>
            <a:r>
              <a:rPr lang="cs-CZ" sz="9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nakl. Slovart 2004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>
                <a:solidFill>
                  <a:srgbClr val="1CF50B"/>
                </a:solidFill>
              </a:rPr>
              <a:t>©c.zuk</a:t>
            </a:r>
            <a:endParaRPr lang="cs-CZ" sz="300" dirty="0">
              <a:solidFill>
                <a:srgbClr val="1CF5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0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 animBg="1"/>
      <p:bldP spid="15" grpId="0" animBg="1"/>
      <p:bldP spid="5" grpId="0"/>
      <p:bldP spid="8" grpId="0" animBg="1"/>
      <p:bldP spid="10" grpId="0" animBg="1"/>
      <p:bldP spid="13" grpId="0" animBg="1"/>
      <p:bldP spid="14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467544" y="260648"/>
            <a:ext cx="8352928" cy="6321780"/>
          </a:xfrm>
          <a:solidFill>
            <a:schemeClr val="accent3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cs-CZ" sz="5400" dirty="0" smtClean="0"/>
          </a:p>
          <a:p>
            <a:endParaRPr lang="cs-CZ" sz="5400" b="1" dirty="0" smtClean="0">
              <a:solidFill>
                <a:srgbClr val="00206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331640" y="5447285"/>
            <a:ext cx="278918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cs-CZ" sz="2800" dirty="0">
              <a:solidFill>
                <a:schemeClr val="accent6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651335" y="980728"/>
            <a:ext cx="633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v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historických tiskárnách si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písmo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vyráběli sami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tiskaři </a:t>
            </a:r>
            <a:endParaRPr lang="cs-CZ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neexistovala žádná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výměna vzorů a jednotnost písma</a:t>
            </a:r>
          </a:p>
        </p:txBody>
      </p:sp>
      <p:sp>
        <p:nvSpPr>
          <p:cNvPr id="15" name="Obdélník 14"/>
          <p:cNvSpPr/>
          <p:nvPr/>
        </p:nvSpPr>
        <p:spPr>
          <a:xfrm rot="10800000" flipV="1">
            <a:off x="3746838" y="2739308"/>
            <a:ext cx="1708980" cy="596587"/>
          </a:xfrm>
          <a:prstGeom prst="rect">
            <a:avLst/>
          </a:prstGeom>
          <a:solidFill>
            <a:srgbClr val="FDE16B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Antikva</a:t>
            </a:r>
            <a:r>
              <a:rPr lang="cs-CZ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cs-CZ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2800" b="1" dirty="0">
              <a:solidFill>
                <a:srgbClr val="1CF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-180528" y="28529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233197" y="5863485"/>
            <a:ext cx="91321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chemeClr val="bg2">
                    <a:lumMod val="25000"/>
                  </a:schemeClr>
                </a:solidFill>
              </a:rPr>
              <a:t>Antikva</a:t>
            </a:r>
            <a:endParaRPr lang="cs-CZ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91276" y="576097"/>
            <a:ext cx="2484580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  </a:t>
            </a:r>
            <a:r>
              <a:rPr lang="cs-CZ" sz="1600" b="1" dirty="0" smtClean="0">
                <a:solidFill>
                  <a:schemeClr val="tx2"/>
                </a:solidFill>
              </a:rPr>
              <a:t>První polovina 15. století</a:t>
            </a:r>
            <a:endParaRPr lang="cs-CZ" sz="1600" b="1" dirty="0">
              <a:solidFill>
                <a:schemeClr val="tx2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611559" y="1844824"/>
            <a:ext cx="8117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každá 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</a:rPr>
              <a:t>tiskárna si své raznice velmi pečlivě 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chránila</a:t>
            </a:r>
            <a:endParaRPr lang="cs-CZ" sz="2000" b="1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písmo měla název 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</a:rPr>
              <a:t>po svém tvůrci a 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takto 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</a:rPr>
              <a:t>je často známe do dnešní 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doby</a:t>
            </a:r>
            <a:endParaRPr lang="cs-CZ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786131" y="3573016"/>
            <a:ext cx="6386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V </a:t>
            </a:r>
            <a:r>
              <a:rPr lang="cs-CZ" dirty="0"/>
              <a:t>tomto </a:t>
            </a:r>
            <a:r>
              <a:rPr lang="cs-CZ" dirty="0" smtClean="0"/>
              <a:t>období </a:t>
            </a:r>
            <a:r>
              <a:rPr lang="cs-CZ" dirty="0"/>
              <a:t>novověku došlo ke </a:t>
            </a:r>
            <a:r>
              <a:rPr lang="cs-CZ" dirty="0" smtClean="0"/>
              <a:t>vzniku </a:t>
            </a:r>
            <a:r>
              <a:rPr lang="cs-CZ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latinského </a:t>
            </a:r>
            <a:r>
              <a:rPr lang="cs-CZ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písma </a:t>
            </a:r>
          </a:p>
          <a:p>
            <a:r>
              <a:rPr lang="cs-CZ" sz="2400" b="1" dirty="0" smtClean="0">
                <a:solidFill>
                  <a:srgbClr val="0070C0"/>
                </a:solidFill>
              </a:rPr>
              <a:t>     humanistického(antikva) </a:t>
            </a:r>
            <a:r>
              <a:rPr lang="cs-CZ" dirty="0" smtClean="0"/>
              <a:t>a </a:t>
            </a:r>
            <a:r>
              <a:rPr lang="cs-CZ" sz="2400" b="1" dirty="0" smtClean="0">
                <a:solidFill>
                  <a:srgbClr val="0070C0"/>
                </a:solidFill>
              </a:rPr>
              <a:t>novogotického</a:t>
            </a:r>
            <a:r>
              <a:rPr lang="cs-CZ" dirty="0" smtClean="0"/>
              <a:t> </a:t>
            </a:r>
            <a:endParaRPr lang="cs-CZ" dirty="0"/>
          </a:p>
          <a:p>
            <a:r>
              <a:rPr lang="cs-CZ" dirty="0" smtClean="0"/>
              <a:t>             (</a:t>
            </a:r>
            <a:r>
              <a:rPr lang="cs-CZ" dirty="0"/>
              <a:t>bylo odvozeno ze středověkého gotického </a:t>
            </a:r>
            <a:r>
              <a:rPr lang="cs-CZ" dirty="0" smtClean="0"/>
              <a:t>písma</a:t>
            </a:r>
            <a:r>
              <a:rPr lang="cs-CZ" dirty="0"/>
              <a:t>). 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034588" y="5017099"/>
            <a:ext cx="405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Antikva </a:t>
            </a:r>
            <a:r>
              <a:rPr lang="cs-CZ" sz="2000" dirty="0"/>
              <a:t>vznikla v Římě, brzy se začala šířit Evropou a stala se písmem knihtiskařů. </a:t>
            </a:r>
          </a:p>
        </p:txBody>
      </p:sp>
      <p:pic>
        <p:nvPicPr>
          <p:cNvPr id="23" name="Picture 2" descr="C:\Users\Koděrová\Desktop\fotomix\100_8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42189"/>
            <a:ext cx="1656184" cy="17452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865154" y="6032762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Archiv autora</a:t>
            </a:r>
            <a:endParaRPr lang="cs-CZ" sz="900" dirty="0"/>
          </a:p>
        </p:txBody>
      </p:sp>
      <p:sp>
        <p:nvSpPr>
          <p:cNvPr id="16" name="Obdélník 15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>
                <a:solidFill>
                  <a:srgbClr val="1CF50B"/>
                </a:solidFill>
              </a:rPr>
              <a:t>©c.zuk</a:t>
            </a:r>
            <a:endParaRPr lang="cs-CZ" sz="300" dirty="0">
              <a:solidFill>
                <a:srgbClr val="1CF5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99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0" grpId="0" animBg="1"/>
      <p:bldP spid="13" grpId="0" animBg="1"/>
      <p:bldP spid="20" grpId="0"/>
      <p:bldP spid="21" grpId="0"/>
      <p:bldP spid="2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314451" y="61378"/>
            <a:ext cx="8568952" cy="6321780"/>
          </a:xfrm>
          <a:solidFill>
            <a:srgbClr val="FDE16B"/>
          </a:solid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cs-CZ" sz="5400" dirty="0" smtClean="0"/>
          </a:p>
          <a:p>
            <a:endParaRPr lang="cs-CZ" sz="5400" b="1" dirty="0" smtClean="0">
              <a:solidFill>
                <a:srgbClr val="00206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331640" y="5447285"/>
            <a:ext cx="278918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cs-CZ" sz="2800" dirty="0">
              <a:solidFill>
                <a:schemeClr val="accent6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28627" y="3791898"/>
            <a:ext cx="7940600" cy="2369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V 16. století dostala tištěná kniha osobitou podobu osvobozenou </a:t>
            </a:r>
          </a:p>
          <a:p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     od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psané knihy. </a:t>
            </a:r>
            <a:endParaRPr lang="cs-CZ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Renesanční typografie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se vyznačovala účelností,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čistotou používaných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prvků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a humanistickým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náhledem na funkci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knihy.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 Střediskem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typografie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Benátky - stanoveny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první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typografické zásady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Zde </a:t>
            </a:r>
            <a:r>
              <a:rPr lang="cs-CZ" sz="2400" b="1" dirty="0">
                <a:solidFill>
                  <a:srgbClr val="0070C0"/>
                </a:solidFill>
              </a:rPr>
              <a:t>několik stovek knihtiskových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dílen.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Tzv. </a:t>
            </a:r>
            <a:r>
              <a:rPr lang="cs-CZ" sz="2400" b="1" dirty="0"/>
              <a:t>„černé umění“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Tisk se rozšířil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i do Francie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Holandska</a:t>
            </a:r>
            <a:endParaRPr lang="cs-CZ" sz="20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 rot="10800000" flipV="1">
            <a:off x="5508104" y="573551"/>
            <a:ext cx="2629074" cy="596587"/>
          </a:xfrm>
          <a:prstGeom prst="rect">
            <a:avLst/>
          </a:prstGeom>
          <a:solidFill>
            <a:srgbClr val="FDE16B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HeroicExtremeRightFacing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Tiskárny</a:t>
            </a:r>
            <a:r>
              <a:rPr lang="cs-CZ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cs-CZ" sz="36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2800" b="1" dirty="0">
              <a:solidFill>
                <a:srgbClr val="1CF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-180528" y="28529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12825" y="548680"/>
            <a:ext cx="450724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</a:rPr>
              <a:t>   V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období </a:t>
            </a:r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</a:rPr>
              <a:t>renesance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ještě u tištěných knih </a:t>
            </a:r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</a:p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</a:rPr>
              <a:t>   přetrvávaly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zvyklosti z ručního psaní knih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endParaRPr lang="cs-CZ" sz="1600" b="1" dirty="0">
              <a:solidFill>
                <a:schemeClr val="tx2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500312" y="2013744"/>
            <a:ext cx="3810894" cy="16312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každá 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</a:rPr>
              <a:t>tiskárna si své raznice velmi pečlivě 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chránila</a:t>
            </a:r>
            <a:endParaRPr lang="cs-CZ" sz="2000" b="1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písmo měla název 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</a:rPr>
              <a:t>po svém tvůrci a 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takto 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</a:rPr>
              <a:t>je často 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známe</a:t>
            </a:r>
          </a:p>
          <a:p>
            <a:r>
              <a:rPr lang="cs-CZ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    </a:t>
            </a:r>
            <a:r>
              <a:rPr lang="cs-CZ" sz="2000" b="1" dirty="0">
                <a:solidFill>
                  <a:schemeClr val="bg2">
                    <a:lumMod val="25000"/>
                  </a:schemeClr>
                </a:solidFill>
              </a:rPr>
              <a:t>do dnešní 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doby</a:t>
            </a:r>
            <a:endParaRPr lang="cs-CZ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518521" y="1381105"/>
            <a:ext cx="640871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400" b="1" dirty="0">
                <a:solidFill>
                  <a:schemeClr val="tx2"/>
                </a:solidFill>
              </a:rPr>
              <a:t>kniha se </a:t>
            </a:r>
            <a:r>
              <a:rPr lang="cs-CZ" sz="2400" b="1" dirty="0" smtClean="0">
                <a:solidFill>
                  <a:schemeClr val="tx2"/>
                </a:solidFill>
              </a:rPr>
              <a:t>zjednodušuje stejně </a:t>
            </a:r>
            <a:r>
              <a:rPr lang="cs-CZ" sz="2400" b="1" dirty="0">
                <a:solidFill>
                  <a:schemeClr val="tx2"/>
                </a:solidFill>
              </a:rPr>
              <a:t>jako </a:t>
            </a:r>
            <a:r>
              <a:rPr lang="cs-CZ" sz="2400" b="1" dirty="0" smtClean="0">
                <a:solidFill>
                  <a:schemeClr val="tx2"/>
                </a:solidFill>
              </a:rPr>
              <a:t>architektura </a:t>
            </a:r>
            <a:endParaRPr lang="cs-CZ" sz="2400" dirty="0">
              <a:solidFill>
                <a:schemeClr val="tx2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4598927" y="2368880"/>
            <a:ext cx="403846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Zmenšuje se velikost písma, rozsah výzdoby a formát knihy</a:t>
            </a:r>
            <a:endParaRPr lang="cs-CZ" sz="2000" dirty="0"/>
          </a:p>
        </p:txBody>
      </p:sp>
      <p:sp>
        <p:nvSpPr>
          <p:cNvPr id="14" name="Obdélník 13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>
                <a:solidFill>
                  <a:srgbClr val="1CF50B"/>
                </a:solidFill>
              </a:rPr>
              <a:t>©c.zuk</a:t>
            </a:r>
            <a:endParaRPr lang="cs-CZ" sz="300" dirty="0">
              <a:solidFill>
                <a:srgbClr val="1CF5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9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3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397323" y="282711"/>
            <a:ext cx="8352928" cy="6321780"/>
          </a:xfrm>
          <a:solidFill>
            <a:schemeClr val="accent3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cs-CZ" sz="1800" b="1" dirty="0" smtClean="0">
                <a:solidFill>
                  <a:srgbClr val="002060"/>
                </a:solidFill>
              </a:rPr>
              <a:t>                   </a:t>
            </a:r>
            <a:endParaRPr lang="cs-CZ" sz="1800" b="1" dirty="0">
              <a:solidFill>
                <a:srgbClr val="002060"/>
              </a:solidFill>
            </a:endParaRPr>
          </a:p>
          <a:p>
            <a:r>
              <a:rPr lang="cs-CZ" sz="1800" b="1" dirty="0">
                <a:solidFill>
                  <a:srgbClr val="002060"/>
                </a:solidFill>
              </a:rPr>
              <a:t> </a:t>
            </a:r>
            <a:endParaRPr lang="cs-CZ" sz="1800" b="1" dirty="0" smtClean="0">
              <a:solidFill>
                <a:srgbClr val="002060"/>
              </a:solidFill>
            </a:endParaRPr>
          </a:p>
          <a:p>
            <a:endParaRPr lang="cs-CZ" sz="1800" b="1" dirty="0">
              <a:solidFill>
                <a:srgbClr val="002060"/>
              </a:solidFill>
            </a:endParaRPr>
          </a:p>
          <a:p>
            <a:endParaRPr lang="cs-CZ" sz="1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cs-CZ" sz="1800" dirty="0" smtClean="0">
              <a:solidFill>
                <a:srgbClr val="002060"/>
              </a:solidFill>
            </a:endParaRPr>
          </a:p>
          <a:p>
            <a:endParaRPr lang="cs-CZ" sz="1800" b="1" dirty="0" smtClean="0">
              <a:solidFill>
                <a:srgbClr val="00206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 rot="10800000" flipV="1">
            <a:off x="989725" y="6021288"/>
            <a:ext cx="1495416" cy="307778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Římská kapitála </a:t>
            </a:r>
            <a:endParaRPr lang="cs-CZ" sz="1400" dirty="0">
              <a:solidFill>
                <a:schemeClr val="accent6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 rot="10800000" flipV="1">
            <a:off x="1322578" y="620688"/>
            <a:ext cx="6472982" cy="93610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b="1" dirty="0" smtClean="0">
                <a:solidFill>
                  <a:srgbClr val="1CF50B"/>
                </a:solidFill>
                <a:latin typeface="Times New Roman" pitchFamily="18" charset="0"/>
                <a:cs typeface="Times New Roman" pitchFamily="18" charset="0"/>
              </a:rPr>
              <a:t>               Humanistická písma </a:t>
            </a:r>
            <a:endParaRPr lang="cs-CZ" sz="2800" b="1" dirty="0">
              <a:solidFill>
                <a:srgbClr val="1CF50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2800" b="1" dirty="0" smtClean="0">
                <a:solidFill>
                  <a:srgbClr val="1CF50B"/>
                </a:solidFill>
                <a:latin typeface="Times New Roman" pitchFamily="18" charset="0"/>
                <a:cs typeface="Times New Roman" pitchFamily="18" charset="0"/>
              </a:rPr>
              <a:t>  vývoj </a:t>
            </a:r>
            <a:r>
              <a:rPr lang="cs-CZ" sz="2800" b="1" dirty="0">
                <a:solidFill>
                  <a:srgbClr val="1CF50B"/>
                </a:solidFill>
                <a:latin typeface="Times New Roman" pitchFamily="18" charset="0"/>
                <a:cs typeface="Times New Roman" pitchFamily="18" charset="0"/>
              </a:rPr>
              <a:t>ručně </a:t>
            </a:r>
            <a:r>
              <a:rPr lang="cs-CZ" sz="2800" b="1" dirty="0" smtClean="0">
                <a:solidFill>
                  <a:srgbClr val="1CF50B"/>
                </a:solidFill>
                <a:latin typeface="Times New Roman" pitchFamily="18" charset="0"/>
                <a:cs typeface="Times New Roman" pitchFamily="18" charset="0"/>
              </a:rPr>
              <a:t>psaného a tištěného písma </a:t>
            </a:r>
            <a:endParaRPr lang="cs-CZ" sz="2800" b="1" dirty="0">
              <a:solidFill>
                <a:srgbClr val="1CF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82262" y="1772816"/>
            <a:ext cx="7583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b="1" dirty="0"/>
              <a:t>V </a:t>
            </a:r>
            <a:r>
              <a:rPr lang="cs-CZ" b="1" dirty="0" smtClean="0"/>
              <a:t>15. </a:t>
            </a:r>
            <a:r>
              <a:rPr lang="cs-CZ" b="1" dirty="0"/>
              <a:t>a </a:t>
            </a:r>
            <a:r>
              <a:rPr lang="cs-CZ" b="1" dirty="0" smtClean="0"/>
              <a:t>16. </a:t>
            </a:r>
            <a:r>
              <a:rPr lang="cs-CZ" b="1" dirty="0"/>
              <a:t>století </a:t>
            </a:r>
            <a:r>
              <a:rPr lang="cs-CZ" b="1" dirty="0" smtClean="0"/>
              <a:t>rozmach tištěných písem, některá se používají dodnes </a:t>
            </a:r>
          </a:p>
          <a:p>
            <a:r>
              <a:rPr lang="cs-CZ" b="1" dirty="0"/>
              <a:t> </a:t>
            </a:r>
            <a:r>
              <a:rPr lang="cs-CZ" b="1" dirty="0" smtClean="0"/>
              <a:t>     v propagační tvorbě a reklamě </a:t>
            </a:r>
          </a:p>
        </p:txBody>
      </p:sp>
      <p:sp>
        <p:nvSpPr>
          <p:cNvPr id="18" name="Obdélník 17"/>
          <p:cNvSpPr/>
          <p:nvPr/>
        </p:nvSpPr>
        <p:spPr>
          <a:xfrm rot="10800000" flipV="1">
            <a:off x="5724128" y="3777868"/>
            <a:ext cx="823199" cy="102260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ručně psané písmo</a:t>
            </a:r>
            <a:endParaRPr lang="cs-CZ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6" descr="C:\Users\Koděrová\Desktop\fotomix\100_8144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73" y="4223317"/>
            <a:ext cx="2484276" cy="176533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Koděrová\Desktop\fotomix\písmo okrouhlé psané - Rond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87" y="2177036"/>
            <a:ext cx="1794254" cy="1266565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4849695" y="3443601"/>
            <a:ext cx="2160239" cy="338554"/>
          </a:xfrm>
          <a:prstGeom prst="rect">
            <a:avLst/>
          </a:prstGeom>
          <a:solidFill>
            <a:srgbClr val="FBFEDA"/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   Písmo okrouhlé -rond</a:t>
            </a:r>
            <a:endParaRPr lang="cs-CZ" sz="1600" dirty="0"/>
          </a:p>
        </p:txBody>
      </p:sp>
      <p:sp>
        <p:nvSpPr>
          <p:cNvPr id="17" name="Obdélník 16"/>
          <p:cNvSpPr/>
          <p:nvPr/>
        </p:nvSpPr>
        <p:spPr>
          <a:xfrm>
            <a:off x="3601220" y="5893562"/>
            <a:ext cx="1159900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antikva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638103" y="2571547"/>
            <a:ext cx="4379589" cy="1508105"/>
          </a:xfrm>
          <a:prstGeom prst="rect">
            <a:avLst/>
          </a:prstGeom>
          <a:solidFill>
            <a:srgbClr val="FBFEDA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70C0"/>
                </a:solidFill>
              </a:rPr>
              <a:t>Oblíbená jsou i ručně psaná písma 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římská, gotická, renesanční např. římská kapitála, rustika kapitála, karolinská minuskula, fraktura, bastarda…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se stala vzorem nových písem</a:t>
            </a:r>
          </a:p>
        </p:txBody>
      </p:sp>
      <p:pic>
        <p:nvPicPr>
          <p:cNvPr id="1026" name="Picture 2" descr="C:\Users\Koděrová\Desktop\fotomix\100_81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941" y="4223317"/>
            <a:ext cx="1414179" cy="14902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oděrová\Desktop\fotomix\100_81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188" y="2177036"/>
            <a:ext cx="1700401" cy="1266565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101327" y="3443601"/>
            <a:ext cx="14185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Římská kapitála</a:t>
            </a:r>
            <a:endParaRPr lang="cs-CZ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9" name="Picture 5" descr="C:\Users\Koděrová\Desktop\fotomix\100_826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175" y="3887786"/>
            <a:ext cx="1492073" cy="11211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oděrová\Desktop\fotomix\100_8193kk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597" y="5105986"/>
            <a:ext cx="1212255" cy="45764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Koděrová\Desktop\fotomix\100_814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92" y="4924670"/>
            <a:ext cx="1871483" cy="14062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485141" y="5959733"/>
            <a:ext cx="7795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/>
              <a:t>archiv autora</a:t>
            </a:r>
            <a:endParaRPr lang="cs-CZ" sz="800" dirty="0"/>
          </a:p>
        </p:txBody>
      </p:sp>
      <p:sp>
        <p:nvSpPr>
          <p:cNvPr id="21" name="Obdélník 20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>
                <a:solidFill>
                  <a:srgbClr val="1CF50B"/>
                </a:solidFill>
              </a:rPr>
              <a:t>©c.zuk</a:t>
            </a:r>
            <a:endParaRPr lang="cs-CZ" sz="300" dirty="0">
              <a:solidFill>
                <a:srgbClr val="1CF50B"/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8846765" y="66824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>
                <a:solidFill>
                  <a:srgbClr val="1CF50B"/>
                </a:solidFill>
              </a:rPr>
              <a:t>©c.zuk</a:t>
            </a:r>
            <a:endParaRPr lang="cs-CZ" sz="300" dirty="0">
              <a:solidFill>
                <a:srgbClr val="1CF50B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7434199" y="5520073"/>
            <a:ext cx="7795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/>
              <a:t>archiv autora</a:t>
            </a:r>
            <a:endParaRPr lang="cs-CZ" sz="8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7420820" y="4924670"/>
            <a:ext cx="7795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/>
              <a:t>archiv autora</a:t>
            </a:r>
            <a:endParaRPr lang="cs-CZ" sz="800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5953433" y="6176248"/>
            <a:ext cx="7312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/>
              <a:t>archiv autora</a:t>
            </a:r>
            <a:endParaRPr lang="cs-CZ" sz="800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5785782" y="2062080"/>
            <a:ext cx="7795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/>
              <a:t>archiv autora</a:t>
            </a:r>
            <a:endParaRPr lang="cs-CZ" sz="800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7706388" y="1954358"/>
            <a:ext cx="7795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/>
              <a:t>archiv autora</a:t>
            </a:r>
            <a:endParaRPr lang="cs-CZ" sz="8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3926720" y="5616773"/>
            <a:ext cx="7795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/>
              <a:t>archiv autora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225807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2" grpId="0"/>
      <p:bldP spid="18" grpId="0" animBg="1"/>
      <p:bldP spid="16" grpId="0" animBg="1"/>
      <p:bldP spid="17" grpId="0" animBg="1"/>
      <p:bldP spid="19" grpId="0" animBg="1"/>
      <p:bldP spid="5" grpId="0" animBg="1"/>
      <p:bldP spid="3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467544" y="260648"/>
            <a:ext cx="8352928" cy="6321780"/>
          </a:xfrm>
          <a:solidFill>
            <a:schemeClr val="accent3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cs-CZ" sz="5400" dirty="0" smtClean="0"/>
          </a:p>
          <a:p>
            <a:endParaRPr lang="cs-CZ" sz="5400" b="1" dirty="0" smtClean="0">
              <a:solidFill>
                <a:srgbClr val="00206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331640" y="5447285"/>
            <a:ext cx="278918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cs-CZ" sz="2800" dirty="0">
              <a:solidFill>
                <a:schemeClr val="accent6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85214" y="5761201"/>
            <a:ext cx="7833850" cy="4462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/>
            <a:r>
              <a:rPr lang="cs-CZ" sz="2300" b="1" dirty="0" smtClean="0"/>
              <a:t> Baroknímu </a:t>
            </a:r>
            <a:r>
              <a:rPr lang="cs-CZ" sz="2300" b="1" dirty="0"/>
              <a:t>zdobení knih udělal rázný konec nástup klasicismu</a:t>
            </a:r>
            <a:r>
              <a:rPr lang="cs-CZ" sz="1400" b="1" dirty="0"/>
              <a:t>.</a:t>
            </a:r>
            <a:endParaRPr lang="cs-CZ" sz="1400" b="1" dirty="0" smtClean="0"/>
          </a:p>
        </p:txBody>
      </p:sp>
      <p:sp>
        <p:nvSpPr>
          <p:cNvPr id="3" name="TextovéPole 2"/>
          <p:cNvSpPr txBox="1"/>
          <p:nvPr/>
        </p:nvSpPr>
        <p:spPr>
          <a:xfrm>
            <a:off x="964127" y="1412776"/>
            <a:ext cx="7136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l-PL" sz="2400" b="1" dirty="0" smtClean="0">
                <a:solidFill>
                  <a:srgbClr val="0070C0"/>
                </a:solidFill>
              </a:rPr>
              <a:t>projevují</a:t>
            </a:r>
            <a:r>
              <a:rPr lang="cs-CZ" sz="2400" b="1" dirty="0" smtClean="0">
                <a:solidFill>
                  <a:srgbClr val="0070C0"/>
                </a:solidFill>
              </a:rPr>
              <a:t> </a:t>
            </a:r>
            <a:r>
              <a:rPr lang="pl-PL" sz="2400" b="1" dirty="0" smtClean="0">
                <a:solidFill>
                  <a:srgbClr val="0070C0"/>
                </a:solidFill>
              </a:rPr>
              <a:t>se </a:t>
            </a:r>
            <a:r>
              <a:rPr lang="pl-PL" sz="2400" b="1" dirty="0">
                <a:solidFill>
                  <a:srgbClr val="0070C0"/>
                </a:solidFill>
              </a:rPr>
              <a:t>v knižní </a:t>
            </a:r>
            <a:r>
              <a:rPr lang="pl-PL" sz="2400" b="1" dirty="0" smtClean="0">
                <a:solidFill>
                  <a:srgbClr val="0070C0"/>
                </a:solidFill>
              </a:rPr>
              <a:t>typografii na </a:t>
            </a:r>
            <a:r>
              <a:rPr lang="pl-PL" sz="2400" b="1" dirty="0">
                <a:solidFill>
                  <a:srgbClr val="0070C0"/>
                </a:solidFill>
              </a:rPr>
              <a:t>počátku 17. století</a:t>
            </a:r>
            <a:r>
              <a:rPr lang="pl-PL" sz="2400" b="1" dirty="0" smtClean="0">
                <a:solidFill>
                  <a:srgbClr val="0070C0"/>
                </a:solidFill>
              </a:rPr>
              <a:t> </a:t>
            </a:r>
            <a:endParaRPr lang="cs-CZ" sz="2400" b="1" dirty="0" smtClean="0">
              <a:solidFill>
                <a:srgbClr val="0070C0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 rot="10800000" flipV="1">
            <a:off x="2807280" y="548680"/>
            <a:ext cx="3589718" cy="59658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Barokní písma </a:t>
            </a:r>
            <a:endParaRPr lang="cs-CZ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2800" b="1" dirty="0">
              <a:solidFill>
                <a:srgbClr val="1CF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70599" y="1860023"/>
            <a:ext cx="53135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Baroko bylo spjato s </a:t>
            </a:r>
            <a:r>
              <a:rPr lang="cs-CZ" dirty="0" smtClean="0"/>
              <a:t>oslavou církve a vysoké </a:t>
            </a:r>
            <a:r>
              <a:rPr lang="cs-CZ" dirty="0"/>
              <a:t>šlechty</a:t>
            </a:r>
            <a:r>
              <a:rPr lang="cs-CZ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Knihy jsou </a:t>
            </a:r>
            <a:r>
              <a:rPr lang="cs-CZ" dirty="0"/>
              <a:t>bohatě </a:t>
            </a:r>
            <a:r>
              <a:rPr lang="cs-CZ" dirty="0" smtClean="0"/>
              <a:t>zdobeny (objevují </a:t>
            </a:r>
            <a:r>
              <a:rPr lang="cs-CZ" dirty="0"/>
              <a:t>se </a:t>
            </a:r>
            <a:r>
              <a:rPr lang="cs-CZ" dirty="0" smtClean="0"/>
              <a:t>kapitálky</a:t>
            </a:r>
            <a:r>
              <a:rPr lang="cs-CZ" dirty="0"/>
              <a:t>)</a:t>
            </a:r>
            <a:endParaRPr lang="cs-CZ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V knižní ilustraci se </a:t>
            </a:r>
            <a:r>
              <a:rPr lang="cs-CZ" dirty="0" smtClean="0"/>
              <a:t>začíná </a:t>
            </a:r>
            <a:r>
              <a:rPr lang="cs-CZ" dirty="0"/>
              <a:t>využívat mědirytu, </a:t>
            </a:r>
            <a:endParaRPr lang="cs-CZ" dirty="0" smtClean="0"/>
          </a:p>
          <a:p>
            <a:r>
              <a:rPr lang="cs-CZ" dirty="0"/>
              <a:t> </a:t>
            </a:r>
            <a:r>
              <a:rPr lang="cs-CZ" dirty="0" smtClean="0"/>
              <a:t>     tedy </a:t>
            </a:r>
            <a:r>
              <a:rPr lang="cs-CZ" dirty="0"/>
              <a:t>techniky tisku z hloubky</a:t>
            </a:r>
            <a:r>
              <a:rPr lang="cs-CZ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V</a:t>
            </a:r>
            <a:r>
              <a:rPr lang="cs-CZ" dirty="0" smtClean="0"/>
              <a:t>znikají </a:t>
            </a:r>
            <a:r>
              <a:rPr lang="cs-CZ" dirty="0"/>
              <a:t>významná evropská </a:t>
            </a:r>
            <a:r>
              <a:rPr lang="cs-CZ" dirty="0" smtClean="0"/>
              <a:t>nakladatelství 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 flipH="1">
            <a:off x="964127" y="3338702"/>
            <a:ext cx="3261313" cy="132343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FFFF00"/>
                </a:solidFill>
              </a:rPr>
              <a:t>vynikají </a:t>
            </a:r>
            <a:r>
              <a:rPr lang="pl-PL" sz="2000" b="1" dirty="0" smtClean="0">
                <a:solidFill>
                  <a:srgbClr val="FFFF00"/>
                </a:solidFill>
              </a:rPr>
              <a:t>osobnosti</a:t>
            </a:r>
            <a:r>
              <a:rPr lang="pl-PL" sz="2000" b="1" dirty="0">
                <a:solidFill>
                  <a:srgbClr val="FFFF00"/>
                </a:solidFill>
              </a:rPr>
              <a:t>:</a:t>
            </a:r>
            <a:r>
              <a:rPr lang="pl-PL" sz="2000" b="1" dirty="0" smtClean="0">
                <a:solidFill>
                  <a:srgbClr val="FFFF00"/>
                </a:solidFill>
              </a:rPr>
              <a:t> Fournier </a:t>
            </a:r>
            <a:r>
              <a:rPr lang="pl-PL" sz="2000" b="1" dirty="0">
                <a:solidFill>
                  <a:srgbClr val="FFFF00"/>
                </a:solidFill>
              </a:rPr>
              <a:t>ml.- Vydal v r. 1742 „Vzorník znaků“ a v r. 1764 „Typografickou příručku“</a:t>
            </a:r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-180528" y="28529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873730" y="3337351"/>
            <a:ext cx="3498253" cy="224676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FF00"/>
                </a:solidFill>
              </a:rPr>
              <a:t>Barokní antikva bývá </a:t>
            </a:r>
          </a:p>
          <a:p>
            <a:r>
              <a:rPr lang="cs-CZ" sz="2000" b="1" dirty="0">
                <a:solidFill>
                  <a:srgbClr val="00FF00"/>
                </a:solidFill>
              </a:rPr>
              <a:t>označována jako „přechodová“. </a:t>
            </a:r>
            <a:endParaRPr lang="cs-CZ" sz="2000" b="1" dirty="0" smtClean="0">
              <a:solidFill>
                <a:srgbClr val="00FF00"/>
              </a:solidFill>
            </a:endParaRPr>
          </a:p>
          <a:p>
            <a:r>
              <a:rPr lang="cs-CZ" sz="2000" b="1" dirty="0" smtClean="0">
                <a:solidFill>
                  <a:srgbClr val="00FF00"/>
                </a:solidFill>
              </a:rPr>
              <a:t>J </a:t>
            </a:r>
            <a:r>
              <a:rPr lang="cs-CZ" sz="2000" b="1" dirty="0">
                <a:solidFill>
                  <a:srgbClr val="00FF00"/>
                </a:solidFill>
              </a:rPr>
              <a:t>Baskerwill byl tiskařem univerzity v Cambridgi. </a:t>
            </a:r>
            <a:endParaRPr lang="cs-CZ" sz="2000" b="1" dirty="0" smtClean="0">
              <a:solidFill>
                <a:srgbClr val="00FF00"/>
              </a:solidFill>
            </a:endParaRPr>
          </a:p>
          <a:p>
            <a:r>
              <a:rPr lang="cs-CZ" sz="2000" b="1" dirty="0" smtClean="0">
                <a:solidFill>
                  <a:srgbClr val="00FF00"/>
                </a:solidFill>
              </a:rPr>
              <a:t>Vedle </a:t>
            </a:r>
            <a:r>
              <a:rPr lang="cs-CZ" sz="2000" b="1" dirty="0">
                <a:solidFill>
                  <a:srgbClr val="00FF00"/>
                </a:solidFill>
              </a:rPr>
              <a:t>nových písem </a:t>
            </a:r>
          </a:p>
          <a:p>
            <a:r>
              <a:rPr lang="cs-CZ" sz="2000" b="1" dirty="0">
                <a:solidFill>
                  <a:srgbClr val="00FF00"/>
                </a:solidFill>
              </a:rPr>
              <a:t>zavedl i dosud neobvyklou úpravu knih.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937087" y="2206605"/>
            <a:ext cx="2434896" cy="101566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Barokní antikva bývá </a:t>
            </a:r>
          </a:p>
          <a:p>
            <a:r>
              <a:rPr lang="cs-CZ" sz="2000" b="1" dirty="0" smtClean="0"/>
              <a:t>       označována </a:t>
            </a:r>
          </a:p>
          <a:p>
            <a:r>
              <a:rPr lang="cs-CZ" sz="2000" b="1" dirty="0" smtClean="0"/>
              <a:t>jako </a:t>
            </a:r>
            <a:r>
              <a:rPr lang="cs-CZ" sz="2000" b="1" dirty="0"/>
              <a:t>„přechodová“. 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>
                <a:solidFill>
                  <a:srgbClr val="1CF50B"/>
                </a:solidFill>
              </a:rPr>
              <a:t>©c.zuk</a:t>
            </a:r>
            <a:endParaRPr lang="cs-CZ" sz="300" dirty="0">
              <a:solidFill>
                <a:srgbClr val="1CF5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5" grpId="0" animBg="1"/>
      <p:bldP spid="5" grpId="0"/>
      <p:bldP spid="8" grpId="0" animBg="1"/>
      <p:bldP spid="13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251520" y="116632"/>
            <a:ext cx="8640960" cy="6482254"/>
          </a:xfrm>
          <a:solidFill>
            <a:schemeClr val="accent3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cs-CZ" sz="5400" dirty="0" smtClean="0"/>
          </a:p>
          <a:p>
            <a:endParaRPr lang="cs-CZ" sz="5400" b="1" dirty="0" smtClean="0">
              <a:solidFill>
                <a:srgbClr val="00206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331640" y="5447285"/>
            <a:ext cx="278918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cs-CZ" sz="2800" dirty="0">
              <a:solidFill>
                <a:schemeClr val="accent6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92437" y="308556"/>
            <a:ext cx="3763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>
                <a:solidFill>
                  <a:srgbClr val="984807"/>
                </a:solidFill>
              </a:rPr>
              <a:t> </a:t>
            </a:r>
            <a:r>
              <a:rPr lang="cs-CZ" sz="1600" b="1" dirty="0" smtClean="0">
                <a:solidFill>
                  <a:srgbClr val="984807"/>
                </a:solidFill>
              </a:rPr>
              <a:t>3.2_25_07_Pracovní list </a:t>
            </a:r>
            <a:endParaRPr lang="cs-CZ" sz="1600" b="1" dirty="0">
              <a:solidFill>
                <a:srgbClr val="984807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65582" y="662589"/>
            <a:ext cx="820891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7030A0"/>
                </a:solidFill>
              </a:rPr>
              <a:t> </a:t>
            </a:r>
            <a:r>
              <a:rPr lang="cs-CZ" sz="2400" b="1" dirty="0" smtClean="0">
                <a:solidFill>
                  <a:srgbClr val="7030A0"/>
                </a:solidFill>
              </a:rPr>
              <a:t>1. Vytvoř pomocí PC: </a:t>
            </a:r>
          </a:p>
          <a:p>
            <a:r>
              <a:rPr lang="cs-CZ" sz="2400" b="1" dirty="0" smtClean="0">
                <a:solidFill>
                  <a:schemeClr val="tx2">
                    <a:lumMod val="75000"/>
                  </a:schemeClr>
                </a:solidFill>
              </a:rPr>
              <a:t>a)  Svatební oznámení</a:t>
            </a:r>
          </a:p>
          <a:p>
            <a:r>
              <a:rPr lang="cs-CZ" sz="2400" b="1" dirty="0">
                <a:solidFill>
                  <a:schemeClr val="tx2">
                    <a:lumMod val="75000"/>
                  </a:schemeClr>
                </a:solidFill>
              </a:rPr>
              <a:t>b</a:t>
            </a:r>
            <a:r>
              <a:rPr lang="cs-CZ" sz="2400" b="1" dirty="0" smtClean="0">
                <a:solidFill>
                  <a:schemeClr val="tx2">
                    <a:lumMod val="75000"/>
                  </a:schemeClr>
                </a:solidFill>
              </a:rPr>
              <a:t>)  Křtiny</a:t>
            </a:r>
          </a:p>
          <a:p>
            <a:r>
              <a:rPr lang="cs-CZ" sz="2400" b="1" dirty="0">
                <a:solidFill>
                  <a:schemeClr val="tx2">
                    <a:lumMod val="75000"/>
                  </a:schemeClr>
                </a:solidFill>
              </a:rPr>
              <a:t>c</a:t>
            </a:r>
            <a:r>
              <a:rPr lang="cs-CZ" sz="2400" b="1" dirty="0" smtClean="0">
                <a:solidFill>
                  <a:schemeClr val="tx2">
                    <a:lumMod val="75000"/>
                  </a:schemeClr>
                </a:solidFill>
              </a:rPr>
              <a:t>)  Oznámení události – volitelné téma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 smtClean="0"/>
              <a:t>  Pracuj na šířku formátu A4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 smtClean="0"/>
              <a:t>  Návrh na oznámení vytvoř v dostupném programu (Word, Photoshop, Corel,    </a:t>
            </a:r>
          </a:p>
          <a:p>
            <a:r>
              <a:rPr lang="cs-CZ" dirty="0"/>
              <a:t> </a:t>
            </a:r>
            <a:r>
              <a:rPr lang="cs-CZ" dirty="0" smtClean="0"/>
              <a:t>        Illustrator, </a:t>
            </a:r>
            <a:r>
              <a:rPr lang="cs-CZ" dirty="0"/>
              <a:t>G</a:t>
            </a:r>
            <a:r>
              <a:rPr lang="cs-CZ" dirty="0" smtClean="0"/>
              <a:t>imp….nebo jiné….) barevně, využij fonty - humanistického písma </a:t>
            </a:r>
          </a:p>
          <a:p>
            <a:r>
              <a:rPr lang="cs-CZ" dirty="0"/>
              <a:t> </a:t>
            </a:r>
            <a:r>
              <a:rPr lang="cs-CZ" dirty="0" smtClean="0"/>
              <a:t>        podle výběru v nabídce použitého programu</a:t>
            </a:r>
          </a:p>
          <a:p>
            <a:endParaRPr lang="cs-CZ" dirty="0" smtClean="0">
              <a:solidFill>
                <a:srgbClr val="7030A0"/>
              </a:solidFill>
            </a:endParaRPr>
          </a:p>
          <a:p>
            <a:pPr marL="457200" indent="-457200">
              <a:buAutoNum type="arabicPeriod" startAt="2"/>
            </a:pPr>
            <a:r>
              <a:rPr lang="cs-CZ" sz="2400" b="1" dirty="0" smtClean="0">
                <a:solidFill>
                  <a:srgbClr val="7030A0"/>
                </a:solidFill>
              </a:rPr>
              <a:t>Vytvoř ručně kreslený popř. malovaný návrh:</a:t>
            </a:r>
          </a:p>
          <a:p>
            <a:r>
              <a:rPr lang="cs-CZ" sz="2400" b="1" dirty="0" smtClean="0">
                <a:solidFill>
                  <a:schemeClr val="tx2">
                    <a:lumMod val="75000"/>
                  </a:schemeClr>
                </a:solidFill>
              </a:rPr>
              <a:t>a)  Svatební </a:t>
            </a:r>
            <a:r>
              <a:rPr lang="cs-CZ" sz="2400" b="1" dirty="0">
                <a:solidFill>
                  <a:schemeClr val="tx2">
                    <a:lumMod val="75000"/>
                  </a:schemeClr>
                </a:solidFill>
              </a:rPr>
              <a:t>oznámení</a:t>
            </a:r>
          </a:p>
          <a:p>
            <a:r>
              <a:rPr lang="cs-CZ" sz="2400" b="1" dirty="0" smtClean="0">
                <a:solidFill>
                  <a:schemeClr val="tx2">
                    <a:lumMod val="75000"/>
                  </a:schemeClr>
                </a:solidFill>
              </a:rPr>
              <a:t>b)  Křtiny</a:t>
            </a:r>
            <a:endParaRPr lang="cs-CZ" sz="2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cs-CZ" sz="2400" b="1" smtClean="0">
                <a:solidFill>
                  <a:schemeClr val="tx2">
                    <a:lumMod val="75000"/>
                  </a:schemeClr>
                </a:solidFill>
              </a:rPr>
              <a:t>c</a:t>
            </a:r>
            <a:r>
              <a:rPr lang="cs-CZ" sz="2400" b="1" dirty="0" smtClean="0">
                <a:solidFill>
                  <a:schemeClr val="tx2">
                    <a:lumMod val="75000"/>
                  </a:schemeClr>
                </a:solidFill>
              </a:rPr>
              <a:t>)  Oznámení </a:t>
            </a:r>
            <a:r>
              <a:rPr lang="cs-CZ" sz="2400" b="1" dirty="0">
                <a:solidFill>
                  <a:schemeClr val="tx2">
                    <a:lumMod val="75000"/>
                  </a:schemeClr>
                </a:solidFill>
              </a:rPr>
              <a:t>události – volitelné téma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 smtClean="0"/>
              <a:t>  </a:t>
            </a:r>
            <a:r>
              <a:rPr lang="cs-CZ" dirty="0" smtClean="0"/>
              <a:t>Použij pastelky (nebo podle své volby vodové barvy, gelová pera apod.)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   Vyber si jedno z témat pro oznámení (např. 3. Oznámení události – „ novoroční  </a:t>
            </a:r>
          </a:p>
          <a:p>
            <a:r>
              <a:rPr lang="cs-CZ" dirty="0"/>
              <a:t> </a:t>
            </a:r>
            <a:r>
              <a:rPr lang="cs-CZ" dirty="0" smtClean="0"/>
              <a:t>        slavnost na zámku“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   Použij v textech humanistické písmo podle výběru (např. Antikva …. )</a:t>
            </a:r>
            <a:r>
              <a:rPr lang="cs-CZ" sz="2400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</a:t>
            </a:r>
            <a:endParaRPr lang="cs-CZ" sz="24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>
                <a:solidFill>
                  <a:srgbClr val="1CF50B"/>
                </a:solidFill>
              </a:rPr>
              <a:t>©c.zuk</a:t>
            </a:r>
            <a:endParaRPr lang="cs-CZ" sz="300" dirty="0">
              <a:solidFill>
                <a:srgbClr val="1CF5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892</Words>
  <Application>Microsoft Office PowerPoint</Application>
  <PresentationFormat>Předvádění na obrazovce (4:3)</PresentationFormat>
  <Paragraphs>173</Paragraphs>
  <Slides>10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systému Office</vt:lpstr>
      <vt:lpstr>Prezentace aplikace PowerPoint</vt:lpstr>
      <vt:lpstr>Prezentace aplikace PowerPoint</vt:lpstr>
      <vt:lpstr>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c.zuk</dc:creator>
  <cp:lastModifiedBy>c.zuk</cp:lastModifiedBy>
  <cp:revision>73</cp:revision>
  <dcterms:created xsi:type="dcterms:W3CDTF">2014-01-21T16:32:09Z</dcterms:created>
  <dcterms:modified xsi:type="dcterms:W3CDTF">2014-03-19T19:48:03Z</dcterms:modified>
</cp:coreProperties>
</file>