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69" r:id="rId4"/>
    <p:sldId id="261" r:id="rId5"/>
    <p:sldId id="262" r:id="rId6"/>
    <p:sldId id="260" r:id="rId7"/>
    <p:sldId id="264" r:id="rId8"/>
    <p:sldId id="265" r:id="rId9"/>
    <p:sldId id="272" r:id="rId10"/>
    <p:sldId id="267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4660"/>
  </p:normalViewPr>
  <p:slideViewPr>
    <p:cSldViewPr>
      <p:cViewPr>
        <p:scale>
          <a:sx n="68" d="100"/>
          <a:sy n="68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76F8-AA71-4D7F-941E-EC0C46B0B89F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58E7-6B7A-4505-BF24-F19A71EAB0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3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5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2A8845-3EDE-446D-839B-2107D127E466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FC5FF-2543-47DA-AFF0-07F8A74FBCEB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3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EBD17-BBBE-4350-8C09-5BFA30ED17B9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8AE04-36BF-4B40-94D5-4A38ACDAC549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9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B399E7-862F-4298-B83C-A125F5A030C8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39F076-E529-4248-AFE1-DA3E6FD8A45F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1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E54D3-7ABA-4CC1-84BF-EFC4ED51105A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9491B-4A5E-4E85-B1F1-422C1B4B9BB6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096E6-0D41-43F6-86BE-8357E1039150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70922F-6424-4853-8B29-E89AC78A113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D1D96D-1BD0-446A-B1DA-2825CD6D6773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4C5266-F297-4F67-9AC4-958FC34595C9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3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982EB-3D89-41FD-83ED-862F049CFFF6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CD8C29-0EF3-4CF8-A8AD-8AE8453B1CF5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5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9EB1EE-12DA-4275-94B0-0213466C2BBE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0331A7-A2AF-496D-AB6B-F8D55E5D0095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4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0AE3B6-BA73-43B1-A75D-7E08DC5D8D5E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BA1B4-179D-4480-AEEF-BE7F296C36FF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2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25E9E-D4B2-4B3E-BDFD-BB5411090203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90B5C-389E-4596-B9B8-B7094DB116E8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9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6263D-E7D4-4347-9512-23C504767EF1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4AE80-7716-44F8-ADCD-89B5F8627187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6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FD23E67-3250-4D33-AA70-A138B77A6A47}" type="datetime1">
              <a:rPr lang="cs-CZ"/>
              <a:pPr lvl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74C2064-F488-410E-959F-D8FAE723662A}" type="slidenum"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44879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. o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. 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3.2._25_06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7 - Středověká a renesanční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se vznikem písma, s jeho vývojem,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pracovními listy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640960" cy="648225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2437" y="308556"/>
            <a:ext cx="376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3.2_25_06_Pracovní list </a:t>
            </a:r>
            <a:endParaRPr lang="cs-CZ" sz="20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708666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Vytvoř pozvánku na ples:</a:t>
            </a:r>
          </a:p>
          <a:p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Pozvánka zhotovená ručně psaným písmem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Pracuj na šířku formátu čtvrtky A4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Použij pastelky (nebo podle své volby vodové barvy, gelová pera apod.)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Vyber si téma pro pozvánku (např. ples v opeře, ples celebrit, maškarní ples, maturitní ples...)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Použij v textu obě tato slova: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ples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pozvánka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Jeden z textů napiš </a:t>
            </a:r>
            <a:r>
              <a:rPr lang="cs-CZ" sz="2400" b="1" dirty="0" smtClean="0">
                <a:solidFill>
                  <a:srgbClr val="FF0000"/>
                </a:solidFill>
              </a:rPr>
              <a:t>Antikvou</a:t>
            </a:r>
            <a:r>
              <a:rPr lang="cs-CZ" sz="2000" dirty="0" smtClean="0"/>
              <a:t> (ostatní texty podle tvého vkusu jiným písmem tak,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aby všechny texty v pozvánce korespondovaly s Antikvou)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Pozadí za textem na pozvánce libovolné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Na pozvánce se neobjeví žádná koláž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1571" y="3284984"/>
            <a:ext cx="6120680" cy="12988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PLOCHÝ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Emanuel, Dr. </a:t>
            </a:r>
            <a:r>
              <a:rPr lang="cs-CZ" sz="1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Encyklopedie českého výtvarného </a:t>
            </a: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umění:   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Academia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HARRIS, David. </a:t>
            </a:r>
            <a:r>
              <a:rPr lang="cs-CZ" sz="1400" b="1" i="1" dirty="0" smtClean="0">
                <a:solidFill>
                  <a:srgbClr val="00FF00"/>
                </a:solidFill>
              </a:rPr>
              <a:t>Kaligrafie: </a:t>
            </a:r>
            <a:r>
              <a:rPr lang="cs-CZ" sz="1400" b="1" dirty="0">
                <a:solidFill>
                  <a:srgbClr val="00FF00"/>
                </a:solidFill>
              </a:rPr>
              <a:t>nakl. </a:t>
            </a:r>
            <a:r>
              <a:rPr lang="cs-CZ" sz="1400" b="1" dirty="0" smtClean="0">
                <a:solidFill>
                  <a:srgbClr val="00FF00"/>
                </a:solidFill>
              </a:rPr>
              <a:t>Slovart </a:t>
            </a:r>
            <a:r>
              <a:rPr lang="cs-CZ" sz="1400" b="1" dirty="0" smtClean="0">
                <a:solidFill>
                  <a:srgbClr val="00FF00"/>
                </a:solidFill>
              </a:rPr>
              <a:t>2004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>
                <a:solidFill>
                  <a:srgbClr val="1CF50B"/>
                </a:solidFill>
              </a:rPr>
              <a:t>LANZ, Bohumil, Němeček Zdeněk.</a:t>
            </a:r>
            <a:r>
              <a:rPr lang="cs-CZ" sz="1400" b="1" i="1" dirty="0">
                <a:solidFill>
                  <a:srgbClr val="1CF50B"/>
                </a:solidFill>
              </a:rPr>
              <a:t> Písmo v propagaci: </a:t>
            </a:r>
            <a:r>
              <a:rPr lang="cs-CZ" sz="1400" b="1" dirty="0">
                <a:solidFill>
                  <a:srgbClr val="1CF50B"/>
                </a:solidFill>
              </a:rPr>
              <a:t>Praha Merkur 1974</a:t>
            </a:r>
            <a:r>
              <a:rPr lang="cs-CZ" sz="1400" b="1" i="1" dirty="0">
                <a:solidFill>
                  <a:srgbClr val="1CF50B"/>
                </a:solidFill>
              </a:rPr>
              <a:t> </a:t>
            </a:r>
            <a:endParaRPr lang="cs-CZ" sz="1400" b="1" dirty="0">
              <a:solidFill>
                <a:srgbClr val="1CF50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Zuzana.: </a:t>
            </a:r>
            <a:r>
              <a:rPr lang="cs-CZ" sz="1400" b="1" i="1" dirty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>
                <a:solidFill>
                  <a:srgbClr val="00FF00"/>
                </a:solidFill>
              </a:rPr>
              <a:t>galerie </a:t>
            </a:r>
            <a:r>
              <a:rPr lang="cs-CZ" sz="1400" b="1" dirty="0" smtClean="0">
                <a:solidFill>
                  <a:srgbClr val="00FF00"/>
                </a:solidFill>
              </a:rPr>
              <a:t>©</a:t>
            </a:r>
            <a:r>
              <a:rPr lang="cs-CZ" sz="1400" b="1" i="1" dirty="0" smtClean="0">
                <a:solidFill>
                  <a:srgbClr val="00FF00"/>
                </a:solidFill>
              </a:rPr>
              <a:t>c.zuk  </a:t>
            </a:r>
            <a:r>
              <a:rPr lang="cs-CZ" sz="1400" b="1" i="1" dirty="0" smtClean="0">
                <a:solidFill>
                  <a:srgbClr val="00FF00"/>
                </a:solidFill>
              </a:rPr>
              <a:t>2000-2014</a:t>
            </a:r>
            <a:endParaRPr lang="cs-CZ" sz="1400" b="1" dirty="0" smtClean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Autorem fotografií, není-li uvedeno jinak, je Zuzana Koděrová. Autor (Zuzana Koděrová)souhlasí 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7" name="Obdélník 6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1556792"/>
            <a:ext cx="7189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b="1" dirty="0" smtClean="0">
                <a:solidFill>
                  <a:srgbClr val="FFFF00"/>
                </a:solidFill>
                <a:latin typeface="Tempus Sans ITC" pitchFamily="82" charset="0"/>
              </a:rPr>
              <a:t>Vývoj písma </a:t>
            </a:r>
            <a:r>
              <a:rPr lang="cs-CZ" sz="9000" b="1" dirty="0">
                <a:solidFill>
                  <a:srgbClr val="FFFF00"/>
                </a:solidFill>
                <a:latin typeface="Tempus Sans ITC" pitchFamily="82" charset="0"/>
              </a:rPr>
              <a:t>6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2595" y="3034120"/>
            <a:ext cx="8495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1CF50B"/>
                </a:solidFill>
                <a:latin typeface="Tempus Sans ITC" pitchFamily="82" charset="0"/>
              </a:rPr>
              <a:t>  Středověká a renesanční</a:t>
            </a:r>
          </a:p>
          <a:p>
            <a:r>
              <a:rPr lang="cs-CZ" sz="5400" b="1" dirty="0" smtClean="0">
                <a:solidFill>
                  <a:srgbClr val="1CF50B"/>
                </a:solidFill>
                <a:latin typeface="Tempus Sans ITC" pitchFamily="82" charset="0"/>
              </a:rPr>
              <a:t>                 písma              </a:t>
            </a:r>
            <a:endParaRPr lang="cs-CZ" sz="5400" b="1" dirty="0">
              <a:solidFill>
                <a:srgbClr val="1CF50B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280920" cy="6120680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32840" y="676418"/>
            <a:ext cx="3719161" cy="224676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cs-CZ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   Původní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gotické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písmo </a:t>
            </a:r>
          </a:p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se psalo pery, dřívky,   </a:t>
            </a:r>
          </a:p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bambusovými seřízlými </a:t>
            </a:r>
          </a:p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pery</a:t>
            </a:r>
          </a:p>
          <a:p>
            <a:endParaRPr lang="cs-CZ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14404" y="619461"/>
            <a:ext cx="22754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cs typeface="Times New Roman" pitchFamily="18" charset="0"/>
              </a:rPr>
              <a:t>Gotická kapitála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" name="Picture 3" descr="C:\Users\Koděrová\Desktop\záloha\Pictures\písma\gotická kapitá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4" y="1196752"/>
            <a:ext cx="3087374" cy="116495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  <a:extLst/>
        </p:spPr>
      </p:pic>
      <p:pic>
        <p:nvPicPr>
          <p:cNvPr id="5" name="Picture 4" descr="C:\Users\Koděrová\Desktop\záloha\Pictures\písma\fraktur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02" y="2490814"/>
            <a:ext cx="1684221" cy="9945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244504" y="2544418"/>
            <a:ext cx="16888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Fraktura   </a:t>
            </a:r>
          </a:p>
          <a:p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minuskula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5" descr="C:\Users\Koděrová\Desktop\záloha\Pictures\písma\fraktura kapitá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4890950"/>
            <a:ext cx="2205243" cy="10923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99592" y="4459979"/>
            <a:ext cx="220524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 Fraktura kapitála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Koděrová\Desktop\záloha\Pictures\písma\rotunda minuskul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42" y="3823497"/>
            <a:ext cx="2495272" cy="1096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46302" y="4996142"/>
            <a:ext cx="237475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Rotunda minuskula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Koděrová\Desktop\záloha\Pictures\písma\rotunda kapitá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4" y="3925997"/>
            <a:ext cx="2198313" cy="7340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 flipH="1">
            <a:off x="6158660" y="4719780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Rotunda kapitála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oděrová\Desktop\záloha\Pictures\písma\bastarda moderní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2" y="5396252"/>
            <a:ext cx="2334887" cy="7242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876589" y="5720353"/>
            <a:ext cx="20882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Bastarda kapitála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2" descr="C:\Users\Koděrová\Desktop\Obrázky1 (2)\100_9603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7" y="2742529"/>
            <a:ext cx="2385102" cy="17145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926842" y="1064143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449585" y="3700368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244504" y="3370070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546876" y="3715223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126084" y="5165420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108657" y="5956223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698493" y="2923187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9" name="Obdélník 2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8" grpId="0" animBg="1"/>
      <p:bldP spid="11" grpId="0" animBg="1"/>
      <p:bldP spid="12" grpId="0" animBg="1"/>
      <p:bldP spid="13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593693" y="404664"/>
            <a:ext cx="7954094" cy="6105753"/>
          </a:xfr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pPr lvl="0">
              <a:spcBef>
                <a:spcPts val="1700"/>
              </a:spcBef>
            </a:pPr>
            <a:endParaRPr lang="cs-CZ" sz="2000" b="1" dirty="0" smtClean="0">
              <a:solidFill>
                <a:srgbClr val="002060"/>
              </a:solidFill>
            </a:endParaRPr>
          </a:p>
          <a:p>
            <a:pPr lvl="0">
              <a:spcBef>
                <a:spcPts val="1700"/>
              </a:spcBef>
            </a:pP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5" name="Obdélník 1"/>
          <p:cNvSpPr/>
          <p:nvPr/>
        </p:nvSpPr>
        <p:spPr>
          <a:xfrm>
            <a:off x="790025" y="620688"/>
            <a:ext cx="3744415" cy="438842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Běžná písma kurzivní</a:t>
            </a:r>
            <a:endParaRPr lang="cs-CZ" sz="28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86534" y="5739536"/>
            <a:ext cx="764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vynálezu knihtisku se vedle tiskové textury, </a:t>
            </a:r>
            <a:r>
              <a:rPr lang="cs-CZ" b="1" dirty="0">
                <a:solidFill>
                  <a:srgbClr val="002060"/>
                </a:solidFill>
              </a:rPr>
              <a:t>rotundy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bastardy vyvinuly jako tisková písma v 16.století ještě </a:t>
            </a:r>
            <a:r>
              <a:rPr lang="cs-CZ" b="1" dirty="0">
                <a:solidFill>
                  <a:srgbClr val="002060"/>
                </a:solidFill>
              </a:rPr>
              <a:t>švabach</a:t>
            </a:r>
            <a:r>
              <a:rPr lang="cs-CZ" dirty="0"/>
              <a:t> a </a:t>
            </a:r>
            <a:r>
              <a:rPr lang="cs-CZ" b="1" dirty="0">
                <a:solidFill>
                  <a:srgbClr val="002060"/>
                </a:solidFill>
              </a:rPr>
              <a:t>fraktura</a:t>
            </a:r>
            <a:r>
              <a:rPr lang="cs-CZ" dirty="0"/>
              <a:t>.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69192" y="2673217"/>
            <a:ext cx="5231200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 smtClean="0">
                <a:solidFill>
                  <a:srgbClr val="002060"/>
                </a:solidFill>
              </a:rPr>
              <a:t>česká vznikla ve 14.století</a:t>
            </a:r>
          </a:p>
          <a:p>
            <a:pPr marL="342900" indent="-34290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 smtClean="0"/>
              <a:t>francouzská a </a:t>
            </a:r>
            <a:r>
              <a:rPr lang="cs-CZ" b="1" dirty="0"/>
              <a:t>anglická </a:t>
            </a:r>
            <a:r>
              <a:rPr lang="cs-CZ" b="1" dirty="0" smtClean="0"/>
              <a:t>v </a:t>
            </a:r>
            <a:r>
              <a:rPr lang="cs-CZ" b="1" dirty="0"/>
              <a:t>15.století. Také bastarda </a:t>
            </a:r>
            <a:r>
              <a:rPr lang="cs-CZ" b="1" dirty="0" smtClean="0"/>
              <a:t>se stala </a:t>
            </a:r>
            <a:r>
              <a:rPr lang="cs-CZ" b="1" dirty="0"/>
              <a:t>knižním </a:t>
            </a:r>
            <a:r>
              <a:rPr lang="cs-CZ" b="1" dirty="0" smtClean="0"/>
              <a:t>lomeným písmem. Měla </a:t>
            </a:r>
            <a:r>
              <a:rPr lang="cs-CZ" b="1" dirty="0"/>
              <a:t>dvě formy, okrouhlou  </a:t>
            </a:r>
            <a:r>
              <a:rPr lang="cs-CZ" b="1" dirty="0" smtClean="0"/>
              <a:t>a hrotovou.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90025" y="1059530"/>
            <a:ext cx="528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tato písma vznikla ve 13.století</a:t>
            </a:r>
            <a:r>
              <a:rPr lang="cs-CZ" sz="2000" dirty="0"/>
              <a:t> </a:t>
            </a:r>
            <a:r>
              <a:rPr lang="cs-CZ" sz="2000" dirty="0" smtClean="0"/>
              <a:t>-  </a:t>
            </a:r>
            <a:r>
              <a:rPr lang="cs-CZ" sz="2000" dirty="0"/>
              <a:t>gotická kurzíva italského </a:t>
            </a:r>
            <a:r>
              <a:rPr lang="cs-CZ" sz="2000" dirty="0" smtClean="0"/>
              <a:t>typu a francouzského typu v </a:t>
            </a:r>
            <a:r>
              <a:rPr lang="cs-CZ" sz="2000" dirty="0"/>
              <a:t>15.století.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47531" y="2673217"/>
            <a:ext cx="192166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1CF50B"/>
                </a:solidFill>
              </a:rPr>
              <a:t> Bastarda</a:t>
            </a:r>
            <a:endParaRPr lang="cs-CZ" sz="3200" dirty="0">
              <a:solidFill>
                <a:srgbClr val="1CF50B"/>
              </a:solidFill>
            </a:endParaRPr>
          </a:p>
        </p:txBody>
      </p:sp>
      <p:pic>
        <p:nvPicPr>
          <p:cNvPr id="2050" name="Picture 2" descr="C:\Users\Koděrová\Desktop\záloha\Pictures\písma\Fraktura kapitál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6" y="4509120"/>
            <a:ext cx="3264231" cy="11385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záloha\Pictures\písma\zz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7276"/>
            <a:ext cx="2920247" cy="18999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 rot="10800000" flipV="1">
            <a:off x="891409" y="1767416"/>
            <a:ext cx="6288765" cy="576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Středověk </a:t>
            </a:r>
            <a:r>
              <a:rPr lang="cs-CZ" sz="2800" b="1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– vývoj </a:t>
            </a:r>
            <a:r>
              <a:rPr lang="cs-CZ" sz="2800" b="1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tiskové formy </a:t>
            </a:r>
            <a:r>
              <a:rPr lang="cs-CZ" sz="2800" b="1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písma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174520" y="4238346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956767" y="3788907"/>
            <a:ext cx="967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560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2" grpId="0"/>
      <p:bldP spid="13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6518" y="322806"/>
            <a:ext cx="8280920" cy="6120680"/>
          </a:xfrm>
          <a:noFill/>
          <a:ln>
            <a:solidFill>
              <a:srgbClr val="00B0F0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28940" y="1277966"/>
            <a:ext cx="59046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Vznikla v 11.století v období gotického slohu do tří skupin: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 rot="10800000" flipV="1">
            <a:off x="1770903" y="272902"/>
            <a:ext cx="5378548" cy="7292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Lomená gotická písma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2312662"/>
            <a:ext cx="331611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Majuskulová  nápisová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68776" y="2214851"/>
            <a:ext cx="2232248" cy="70788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Gotická knižní majuskule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33133" y="4089553"/>
            <a:ext cx="1111075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Rotunda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4027998"/>
            <a:ext cx="33161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Formální knižní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43608" y="5373216"/>
            <a:ext cx="33161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Běžná kurzívní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36393" y="3029203"/>
            <a:ext cx="3535913" cy="70788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Ornamentální a kaligrafické formy písma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27068" y="4734219"/>
            <a:ext cx="189503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Gotická kurzíva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12043" y="5458651"/>
            <a:ext cx="1111075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Bastarda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4332562" y="4231271"/>
            <a:ext cx="978408" cy="2308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Šipka doleva 23"/>
          <p:cNvSpPr/>
          <p:nvPr/>
        </p:nvSpPr>
        <p:spPr>
          <a:xfrm>
            <a:off x="3873289" y="2499487"/>
            <a:ext cx="1294148" cy="13861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Šipka doleva 24"/>
          <p:cNvSpPr/>
          <p:nvPr/>
        </p:nvSpPr>
        <p:spPr>
          <a:xfrm rot="20653318">
            <a:off x="4245557" y="5135410"/>
            <a:ext cx="1511176" cy="22917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Šipka doleva 25"/>
          <p:cNvSpPr/>
          <p:nvPr/>
        </p:nvSpPr>
        <p:spPr>
          <a:xfrm>
            <a:off x="4332864" y="5592565"/>
            <a:ext cx="1773103" cy="242316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Šipka doleva 26"/>
          <p:cNvSpPr/>
          <p:nvPr/>
        </p:nvSpPr>
        <p:spPr>
          <a:xfrm rot="1455623">
            <a:off x="3828791" y="3088082"/>
            <a:ext cx="1262772" cy="16253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35292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57764" y="5463051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02245" y="1325057"/>
            <a:ext cx="534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      Ve středověku </a:t>
            </a:r>
            <a:r>
              <a:rPr lang="cs-CZ" sz="2000" b="1" dirty="0">
                <a:solidFill>
                  <a:srgbClr val="984807"/>
                </a:solidFill>
              </a:rPr>
              <a:t>se dlouho psalo na </a:t>
            </a:r>
            <a:r>
              <a:rPr lang="cs-CZ" sz="2000" b="1" dirty="0" smtClean="0">
                <a:solidFill>
                  <a:srgbClr val="984807"/>
                </a:solidFill>
              </a:rPr>
              <a:t>pergamen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4107839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Vývoj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latinky navázal v období renesance v 15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. století </a:t>
            </a:r>
          </a:p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na předgotické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klasické vzory </a:t>
            </a:r>
            <a:endParaRPr lang="cs-CZ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vznikla písma humanistická. </a:t>
            </a:r>
            <a:endParaRPr lang="cs-CZ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bdélník 1"/>
          <p:cNvSpPr/>
          <p:nvPr/>
        </p:nvSpPr>
        <p:spPr>
          <a:xfrm>
            <a:off x="1874542" y="2852617"/>
            <a:ext cx="5483369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Vývoj latinkového písma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5" name="Obdélník 14"/>
          <p:cNvSpPr/>
          <p:nvPr/>
        </p:nvSpPr>
        <p:spPr>
          <a:xfrm rot="10800000" flipV="1">
            <a:off x="2862504" y="637658"/>
            <a:ext cx="3589718" cy="5965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Renesanční </a:t>
            </a:r>
            <a:r>
              <a:rPr lang="cs-CZ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období </a:t>
            </a:r>
          </a:p>
          <a:p>
            <a:endParaRPr lang="cs-CZ" sz="2800" b="1" dirty="0">
              <a:solidFill>
                <a:srgbClr val="1CF5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 flipH="1">
            <a:off x="1475640" y="1770855"/>
            <a:ext cx="684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rgbClr val="984807"/>
                </a:solidFill>
              </a:rPr>
              <a:t>K</a:t>
            </a:r>
            <a:r>
              <a:rPr lang="cs-CZ" b="1" dirty="0" smtClean="0">
                <a:solidFill>
                  <a:srgbClr val="984807"/>
                </a:solidFill>
              </a:rPr>
              <a:t>dyž </a:t>
            </a:r>
            <a:r>
              <a:rPr lang="cs-CZ" b="1" dirty="0">
                <a:solidFill>
                  <a:srgbClr val="984807"/>
                </a:solidFill>
              </a:rPr>
              <a:t>se prostřednictvím Arabů dostal do Evropy vynález papíru z Číny</a:t>
            </a:r>
            <a:r>
              <a:rPr lang="cs-CZ" b="1" dirty="0" smtClean="0">
                <a:solidFill>
                  <a:srgbClr val="984807"/>
                </a:solidFill>
              </a:rPr>
              <a:t>,  </a:t>
            </a:r>
            <a:r>
              <a:rPr lang="cs-CZ" b="1" dirty="0">
                <a:solidFill>
                  <a:srgbClr val="984807"/>
                </a:solidFill>
              </a:rPr>
              <a:t>byla ve Španělsku počátkem 12</a:t>
            </a:r>
            <a:r>
              <a:rPr lang="cs-CZ" b="1" dirty="0" smtClean="0">
                <a:solidFill>
                  <a:srgbClr val="984807"/>
                </a:solidFill>
              </a:rPr>
              <a:t>.  století  zahájena </a:t>
            </a:r>
            <a:r>
              <a:rPr lang="cs-CZ" b="1" dirty="0">
                <a:solidFill>
                  <a:srgbClr val="984807"/>
                </a:solidFill>
              </a:rPr>
              <a:t>výroba </a:t>
            </a:r>
            <a:endParaRPr lang="cs-CZ" b="1" dirty="0" smtClean="0">
              <a:solidFill>
                <a:srgbClr val="984807"/>
              </a:solidFill>
            </a:endParaRPr>
          </a:p>
          <a:p>
            <a:pPr lvl="0"/>
            <a:r>
              <a:rPr lang="cs-CZ" b="1" dirty="0" smtClean="0">
                <a:solidFill>
                  <a:srgbClr val="984807"/>
                </a:solidFill>
              </a:rPr>
              <a:t>i na </a:t>
            </a:r>
            <a:r>
              <a:rPr lang="cs-CZ" b="1" dirty="0">
                <a:solidFill>
                  <a:srgbClr val="984807"/>
                </a:solidFill>
              </a:rPr>
              <a:t>našem </a:t>
            </a:r>
            <a:r>
              <a:rPr lang="cs-CZ" b="1" dirty="0" smtClean="0">
                <a:solidFill>
                  <a:srgbClr val="984807"/>
                </a:solidFill>
              </a:rPr>
              <a:t>kontinentu.</a:t>
            </a:r>
            <a:endParaRPr lang="cs-CZ" b="1" dirty="0">
              <a:solidFill>
                <a:srgbClr val="984807"/>
              </a:solidFill>
            </a:endParaRPr>
          </a:p>
        </p:txBody>
      </p:sp>
      <p:pic>
        <p:nvPicPr>
          <p:cNvPr id="1027" name="Picture 3" descr="C:\Users\Koděrová\Desktop\fotomix\latinka stínová 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988457"/>
            <a:ext cx="3070747" cy="21584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549808" y="5634302"/>
            <a:ext cx="1656185" cy="5126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FF00"/>
                </a:solidFill>
              </a:rPr>
              <a:t>Latinka stínová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20272" y="6039231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5324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15" grpId="0" animBg="1"/>
      <p:bldP spid="17" grpId="0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86470" y="332656"/>
            <a:ext cx="835292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1" y="5447285"/>
            <a:ext cx="996470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86749" y="5503793"/>
            <a:ext cx="127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solidFill>
                  <a:srgbClr val="984807"/>
                </a:solidFill>
              </a:rPr>
              <a:t>Knižní iniciála</a:t>
            </a:r>
            <a:endParaRPr lang="cs-CZ" sz="2400" b="1" dirty="0">
              <a:solidFill>
                <a:srgbClr val="984807"/>
              </a:solidFill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328110" y="721389"/>
            <a:ext cx="4669648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Humanistická písma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C:\Users\Koděrová\Desktop\fotomix\kurzíva-písmo tenké stínované skloněné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35" y="2077481"/>
            <a:ext cx="3443933" cy="20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fotomix\latinka stínová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27" y="1749579"/>
            <a:ext cx="1800200" cy="13526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děrová\Desktop\fotomix\písmo okrouhlé psané - Rond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27" y="3216434"/>
            <a:ext cx="1794254" cy="1266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38186" y="4482999"/>
            <a:ext cx="228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Písmo okrouhlé -rond</a:t>
            </a:r>
            <a:endParaRPr lang="cs-CZ" dirty="0"/>
          </a:p>
        </p:txBody>
      </p:sp>
      <p:pic>
        <p:nvPicPr>
          <p:cNvPr id="2054" name="Picture 6" descr="C:\Users\Koděrová\Desktop\fotomix\100_8144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312677"/>
            <a:ext cx="2484276" cy="1765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707904" y="4344500"/>
            <a:ext cx="1159900" cy="323165"/>
          </a:xfrm>
          <a:prstGeom prst="rect">
            <a:avLst/>
          </a:prstGeom>
          <a:solidFill>
            <a:schemeClr val="bg1"/>
          </a:solidFill>
          <a:ln>
            <a:solidFill>
              <a:srgbClr val="0FA16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antikva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23628" y="1538872"/>
            <a:ext cx="1935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  Kurzíva </a:t>
            </a:r>
            <a:r>
              <a:rPr lang="cs-CZ" b="1" dirty="0" smtClean="0">
                <a:solidFill>
                  <a:srgbClr val="663300"/>
                </a:solidFill>
              </a:rPr>
              <a:t>stínová</a:t>
            </a:r>
            <a:endParaRPr lang="cs-CZ" b="1" dirty="0">
              <a:solidFill>
                <a:srgbClr val="663300"/>
              </a:solidFill>
            </a:endParaRPr>
          </a:p>
        </p:txBody>
      </p:sp>
      <p:pic>
        <p:nvPicPr>
          <p:cNvPr id="2057" name="Picture 9" descr="C:\Users\Koděrová\Desktop\DUMy\iniciál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70" y="4939915"/>
            <a:ext cx="26193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423871" y="6078015"/>
            <a:ext cx="1041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158764" y="1723538"/>
            <a:ext cx="198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b="1" dirty="0"/>
              <a:t>LANZ, Bohumil, Němeček Zdeněk.</a:t>
            </a:r>
            <a:r>
              <a:rPr lang="cs-CZ" sz="800" b="1" i="1" dirty="0"/>
              <a:t> Písmo </a:t>
            </a:r>
            <a:endParaRPr lang="cs-CZ" sz="800" b="1" i="1" dirty="0" smtClean="0"/>
          </a:p>
          <a:p>
            <a:r>
              <a:rPr lang="cs-CZ" sz="800" b="1" i="1" dirty="0" smtClean="0"/>
              <a:t>v </a:t>
            </a:r>
            <a:r>
              <a:rPr lang="cs-CZ" sz="800" b="1" i="1" dirty="0"/>
              <a:t>propagaci: </a:t>
            </a:r>
            <a:r>
              <a:rPr lang="cs-CZ" sz="800" b="1" dirty="0"/>
              <a:t>Praha Merkur 1974</a:t>
            </a:r>
            <a:r>
              <a:rPr lang="cs-CZ" sz="800" b="1" i="1" dirty="0"/>
              <a:t> </a:t>
            </a:r>
            <a:endParaRPr lang="cs-CZ" sz="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94008" y="5142845"/>
            <a:ext cx="1271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HARRIS, David. </a:t>
            </a:r>
            <a:r>
              <a:rPr lang="cs-CZ" sz="800" i="1" dirty="0"/>
              <a:t>Kaligrafie: </a:t>
            </a:r>
            <a:endParaRPr lang="cs-CZ" sz="800" i="1" dirty="0" smtClean="0"/>
          </a:p>
          <a:p>
            <a:r>
              <a:rPr lang="cs-CZ" sz="800" dirty="0" smtClean="0"/>
              <a:t>nakl</a:t>
            </a:r>
            <a:r>
              <a:rPr lang="cs-CZ" sz="800" dirty="0"/>
              <a:t>. Slovart </a:t>
            </a:r>
            <a:r>
              <a:rPr lang="cs-CZ" sz="800" dirty="0" smtClean="0"/>
              <a:t>2004</a:t>
            </a:r>
            <a:endParaRPr lang="cs-CZ" sz="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247163" y="3222955"/>
            <a:ext cx="1069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Foto: archiv autora</a:t>
            </a:r>
            <a:endParaRPr lang="cs-CZ" sz="9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584386" y="1608122"/>
            <a:ext cx="106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8143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5" grpId="0" animBg="1"/>
      <p:bldP spid="5" grpId="1" animBg="1"/>
      <p:bldP spid="9" grpId="0" animBg="1"/>
      <p:bldP spid="10" grpId="0"/>
      <p:bldP spid="20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794500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57764" y="5463051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 flipH="1">
            <a:off x="971600" y="635233"/>
            <a:ext cx="7221348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99"/>
                </a:solidFill>
              </a:rPr>
              <a:t>    Vývoj </a:t>
            </a:r>
            <a:r>
              <a:rPr lang="cs-CZ" sz="2800" b="1" dirty="0">
                <a:solidFill>
                  <a:srgbClr val="000099"/>
                </a:solidFill>
              </a:rPr>
              <a:t>písma </a:t>
            </a:r>
            <a:r>
              <a:rPr lang="cs-CZ" sz="2800" b="1" dirty="0" smtClean="0">
                <a:solidFill>
                  <a:srgbClr val="000099"/>
                </a:solidFill>
              </a:rPr>
              <a:t>ovlivnil </a:t>
            </a:r>
            <a:r>
              <a:rPr lang="cs-CZ" sz="2800" b="1" dirty="0">
                <a:solidFill>
                  <a:srgbClr val="000099"/>
                </a:solidFill>
              </a:rPr>
              <a:t>v </a:t>
            </a:r>
            <a:r>
              <a:rPr lang="cs-CZ" sz="2800" b="1" dirty="0" smtClean="0">
                <a:solidFill>
                  <a:srgbClr val="000099"/>
                </a:solidFill>
              </a:rPr>
              <a:t>polovině 15. století </a:t>
            </a:r>
            <a:r>
              <a:rPr lang="cs-CZ" sz="2800" b="1" dirty="0" smtClean="0">
                <a:solidFill>
                  <a:srgbClr val="000099"/>
                </a:solidFill>
              </a:rPr>
              <a:t>  </a:t>
            </a:r>
          </a:p>
          <a:p>
            <a:r>
              <a:rPr lang="cs-CZ" sz="2800" b="1" dirty="0">
                <a:solidFill>
                  <a:srgbClr val="000099"/>
                </a:solidFill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</a:rPr>
              <a:t>            </a:t>
            </a:r>
            <a:r>
              <a:rPr lang="cs-CZ" sz="2800" b="1" dirty="0" smtClean="0">
                <a:solidFill>
                  <a:srgbClr val="000099"/>
                </a:solidFill>
              </a:rPr>
              <a:t>Gutenbergův </a:t>
            </a:r>
            <a:r>
              <a:rPr lang="cs-CZ" sz="2800" b="1" dirty="0">
                <a:solidFill>
                  <a:srgbClr val="000099"/>
                </a:solidFill>
              </a:rPr>
              <a:t>vynález knihtisku. </a:t>
            </a:r>
            <a:endParaRPr lang="cs-CZ" sz="2800" b="1" dirty="0" smtClean="0">
              <a:solidFill>
                <a:srgbClr val="000099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32833" y="1589340"/>
            <a:ext cx="52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Knihtiskem se zlevnila výroba knih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660614" y="1962412"/>
            <a:ext cx="557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Znalost čtení a psaní se rychle šířila.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131479" y="3231177"/>
            <a:ext cx="2170297" cy="7920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 smtClean="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  Antikva</a:t>
            </a:r>
            <a:endParaRPr lang="cs-CZ" sz="3600" b="1" kern="0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48664" y="4149080"/>
            <a:ext cx="493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663300"/>
                </a:solidFill>
              </a:rPr>
              <a:t> dobře </a:t>
            </a:r>
            <a:r>
              <a:rPr lang="cs-CZ" sz="2200" b="1" dirty="0">
                <a:solidFill>
                  <a:srgbClr val="663300"/>
                </a:solidFill>
              </a:rPr>
              <a:t>čitelné s patkami a </a:t>
            </a:r>
            <a:r>
              <a:rPr lang="cs-CZ" sz="2200" b="1" dirty="0" smtClean="0">
                <a:solidFill>
                  <a:srgbClr val="663300"/>
                </a:solidFill>
              </a:rPr>
              <a:t>stínováním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663300"/>
                </a:solidFill>
              </a:rPr>
              <a:t> vyvinulo </a:t>
            </a:r>
            <a:r>
              <a:rPr lang="cs-CZ" sz="2200" b="1" dirty="0">
                <a:solidFill>
                  <a:srgbClr val="663300"/>
                </a:solidFill>
              </a:rPr>
              <a:t>se z Karolinské </a:t>
            </a:r>
            <a:r>
              <a:rPr lang="cs-CZ" sz="2200" b="1" dirty="0" smtClean="0">
                <a:solidFill>
                  <a:srgbClr val="663300"/>
                </a:solidFill>
              </a:rPr>
              <a:t>minuskule</a:t>
            </a:r>
          </a:p>
          <a:p>
            <a:r>
              <a:rPr lang="cs-CZ" sz="2200" b="1" dirty="0">
                <a:solidFill>
                  <a:srgbClr val="663300"/>
                </a:solidFill>
              </a:rPr>
              <a:t> </a:t>
            </a:r>
            <a:r>
              <a:rPr lang="cs-CZ" sz="2200" b="1" dirty="0" smtClean="0">
                <a:solidFill>
                  <a:srgbClr val="663300"/>
                </a:solidFill>
              </a:rPr>
              <a:t>    </a:t>
            </a:r>
            <a:r>
              <a:rPr lang="cs-CZ" sz="2200" b="1" dirty="0" smtClean="0">
                <a:solidFill>
                  <a:srgbClr val="663300"/>
                </a:solidFill>
              </a:rPr>
              <a:t> </a:t>
            </a:r>
            <a:r>
              <a:rPr lang="cs-CZ" sz="2200" b="1" dirty="0">
                <a:solidFill>
                  <a:srgbClr val="663300"/>
                </a:solidFill>
              </a:rPr>
              <a:t>(vznikala jako protiklad </a:t>
            </a:r>
            <a:r>
              <a:rPr lang="cs-CZ" sz="2200" b="1" dirty="0" smtClean="0">
                <a:solidFill>
                  <a:srgbClr val="663300"/>
                </a:solidFill>
              </a:rPr>
              <a:t>špičatého</a:t>
            </a:r>
          </a:p>
          <a:p>
            <a:r>
              <a:rPr lang="cs-CZ" sz="2200" b="1" dirty="0">
                <a:solidFill>
                  <a:srgbClr val="663300"/>
                </a:solidFill>
              </a:rPr>
              <a:t> </a:t>
            </a:r>
            <a:r>
              <a:rPr lang="cs-CZ" sz="2200" b="1" dirty="0" smtClean="0">
                <a:solidFill>
                  <a:srgbClr val="663300"/>
                </a:solidFill>
              </a:rPr>
              <a:t>     </a:t>
            </a:r>
            <a:r>
              <a:rPr lang="cs-CZ" sz="2200" b="1" dirty="0" smtClean="0">
                <a:solidFill>
                  <a:srgbClr val="663300"/>
                </a:solidFill>
              </a:rPr>
              <a:t> </a:t>
            </a:r>
            <a:r>
              <a:rPr lang="cs-CZ" sz="2200" b="1" dirty="0">
                <a:solidFill>
                  <a:srgbClr val="663300"/>
                </a:solidFill>
              </a:rPr>
              <a:t>gotického písma)</a:t>
            </a:r>
          </a:p>
        </p:txBody>
      </p:sp>
      <p:pic>
        <p:nvPicPr>
          <p:cNvPr id="22" name="Picture 6" descr="C:\Users\Koděrová\Desktop\fotomix\moderní antikv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89" y="3344406"/>
            <a:ext cx="2846413" cy="20288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5763509" y="2848839"/>
            <a:ext cx="219512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Moderní antikva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3534" y="5422920"/>
            <a:ext cx="4186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krásné,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okrouhlé, stojaté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, pravidelné písmo, rozšířené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Evropě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861073" y="5265493"/>
            <a:ext cx="1041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Foto: archiv autora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7414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 animBg="1"/>
      <p:bldP spid="21" grpId="0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730</Words>
  <Application>Microsoft Office PowerPoint</Application>
  <PresentationFormat>Předvádění na obrazovce (4:3)</PresentationFormat>
  <Paragraphs>167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40</cp:revision>
  <dcterms:created xsi:type="dcterms:W3CDTF">2014-01-15T11:11:34Z</dcterms:created>
  <dcterms:modified xsi:type="dcterms:W3CDTF">2014-03-19T19:29:57Z</dcterms:modified>
</cp:coreProperties>
</file>