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0" r:id="rId5"/>
    <p:sldId id="259" r:id="rId6"/>
    <p:sldId id="261" r:id="rId7"/>
    <p:sldId id="264" r:id="rId8"/>
    <p:sldId id="262" r:id="rId9"/>
    <p:sldId id="271" r:id="rId10"/>
    <p:sldId id="263" r:id="rId11"/>
    <p:sldId id="267" r:id="rId12"/>
    <p:sldId id="269" r:id="rId13"/>
    <p:sldId id="270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A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82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38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00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74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4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95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70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7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55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11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1B50-02D3-46CF-AE6A-E1A34B1FD881}" type="datetimeFigureOut">
              <a:rPr lang="cs-CZ" smtClean="0"/>
              <a:t>19. 3. 2014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2818-241A-487B-975F-9B40949ED2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49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5"/>
          </a:xfrm>
          <a:solidFill>
            <a:srgbClr val="F4F9AD"/>
          </a:solidFill>
          <a:ln>
            <a:solidFill>
              <a:schemeClr val="tx1"/>
            </a:solidFill>
          </a:ln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47376"/>
              </p:ext>
            </p:extLst>
          </p:nvPr>
        </p:nvGraphicFramePr>
        <p:xfrm>
          <a:off x="827583" y="1268760"/>
          <a:ext cx="7704857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459"/>
                <a:gridCol w="1870784"/>
                <a:gridCol w="820898"/>
                <a:gridCol w="237628"/>
                <a:gridCol w="129311"/>
                <a:gridCol w="993718"/>
                <a:gridCol w="1058525"/>
                <a:gridCol w="1130534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cs-CZ" sz="1200" smtClean="0">
                          <a:solidFill>
                            <a:schemeClr val="tx1"/>
                          </a:solidFill>
                          <a:effectLst/>
                        </a:rPr>
                        <a:t>p. o.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sady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3.2_25_04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Vývoj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písma 4 – Starověká písma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10. 2013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Ročník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se vznikem písma, s jeho vývojem, použitím v historii lidstva a s  odborným názvoslovím písma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 pracovním listem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9" y="1417026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14" y="1417026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4788" y="5157190"/>
            <a:ext cx="7747652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>
                <a:solidFill>
                  <a:schemeClr val="bg1"/>
                </a:solidFill>
              </a:rPr>
              <a:t> </a:t>
            </a:r>
            <a:r>
              <a:rPr lang="cs-CZ" sz="1300" b="1" i="1" dirty="0" smtClean="0"/>
              <a:t>Autorem </a:t>
            </a:r>
            <a:r>
              <a:rPr lang="cs-CZ" sz="1300" b="1" i="1" dirty="0"/>
              <a:t>materiálu a všech jeho částí, není-li uvedeno jinak, je </a:t>
            </a:r>
            <a:r>
              <a:rPr lang="cs-CZ" sz="1300" b="1" i="1" dirty="0" smtClean="0"/>
              <a:t>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</p:spTree>
    <p:extLst>
      <p:ext uri="{BB962C8B-B14F-4D97-AF65-F5344CB8AC3E}">
        <p14:creationId xmlns:p14="http://schemas.microsoft.com/office/powerpoint/2010/main" val="14320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203563"/>
            <a:ext cx="7632844" cy="63217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1"/>
          <p:cNvSpPr/>
          <p:nvPr/>
        </p:nvSpPr>
        <p:spPr>
          <a:xfrm>
            <a:off x="1791519" y="370240"/>
            <a:ext cx="5200915" cy="790983"/>
          </a:xfrm>
          <a:prstGeom prst="rect">
            <a:avLst/>
          </a:prstGeom>
          <a:gradFill>
            <a:gsLst>
              <a:gs pos="0">
                <a:srgbClr val="717F56"/>
              </a:gs>
              <a:gs pos="100000">
                <a:srgbClr val="A5B77E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  <a:r>
              <a:rPr lang="cs-CZ" sz="3600" b="1" i="0" u="none" strike="noStrike" kern="0" cap="none" spc="0" baseline="0">
                <a:solidFill>
                  <a:srgbClr val="24FB19"/>
                </a:solidFill>
                <a:uFillTx/>
                <a:latin typeface="Times New Roman" pitchFamily="18"/>
                <a:cs typeface="Times New Roman" pitchFamily="18"/>
              </a:rPr>
              <a:t>Karolinská </a:t>
            </a:r>
            <a:r>
              <a:rPr lang="cs-CZ" sz="3600" b="1" i="0" u="none" strike="noStrike" kern="0" cap="none" spc="0" baseline="0" smtClean="0">
                <a:solidFill>
                  <a:srgbClr val="24FB19"/>
                </a:solidFill>
                <a:uFillTx/>
                <a:latin typeface="Times New Roman" pitchFamily="18"/>
                <a:cs typeface="Times New Roman" pitchFamily="18"/>
              </a:rPr>
              <a:t>minuskula</a:t>
            </a:r>
            <a:endParaRPr lang="cs-CZ" sz="3600" b="1" i="0" u="none" strike="noStrike" kern="0" cap="none" spc="0" baseline="0" dirty="0">
              <a:solidFill>
                <a:srgbClr val="24FB1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1640" y="1307948"/>
            <a:ext cx="6120682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Karel Veliký, (který vládl francké říši v letech 768-814)</a:t>
            </a:r>
            <a:b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vyhlásil reformu písma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vznikla dobře čitelná rukopisná forma malých písem</a:t>
            </a:r>
            <a:b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3" descr="C:\Users\Koděrová\Desktop\záloha\Pictures\písma\římská minusk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32018" y="2372575"/>
            <a:ext cx="5268077" cy="38988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5148064" y="6242764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HARRIS, David. </a:t>
            </a:r>
            <a:r>
              <a:rPr lang="cs-CZ" sz="1000" b="1" i="1" dirty="0"/>
              <a:t>Kaligrafie: </a:t>
            </a:r>
            <a:r>
              <a:rPr lang="cs-CZ" sz="1000" b="1" dirty="0"/>
              <a:t>nakladatelství Slovart 2004</a:t>
            </a:r>
          </a:p>
        </p:txBody>
      </p:sp>
    </p:spTree>
    <p:extLst>
      <p:ext uri="{BB962C8B-B14F-4D97-AF65-F5344CB8AC3E}">
        <p14:creationId xmlns:p14="http://schemas.microsoft.com/office/powerpoint/2010/main" val="22375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323528" y="332656"/>
            <a:ext cx="8496944" cy="6264695"/>
          </a:xfrm>
          <a:solidFill>
            <a:schemeClr val="bg1"/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TextovéPole 7"/>
          <p:cNvSpPr txBox="1"/>
          <p:nvPr/>
        </p:nvSpPr>
        <p:spPr>
          <a:xfrm>
            <a:off x="827583" y="502706"/>
            <a:ext cx="3672411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rgbClr val="984807"/>
                </a:solidFill>
                <a:uFillTx/>
                <a:latin typeface="Calibri"/>
              </a:rPr>
              <a:t>3.2_25_04_Pracovní list </a:t>
            </a:r>
            <a:endParaRPr lang="cs-CZ" sz="2000" b="1" i="0" u="none" strike="noStrike" kern="1200" cap="none" spc="0" baseline="0" dirty="0">
              <a:solidFill>
                <a:srgbClr val="984807"/>
              </a:solidFill>
              <a:uFillTx/>
              <a:latin typeface="Calibri"/>
            </a:endParaRPr>
          </a:p>
        </p:txBody>
      </p:sp>
      <p:sp>
        <p:nvSpPr>
          <p:cNvPr id="6" name="TextovéPole 8"/>
          <p:cNvSpPr txBox="1"/>
          <p:nvPr/>
        </p:nvSpPr>
        <p:spPr>
          <a:xfrm>
            <a:off x="467545" y="902816"/>
            <a:ext cx="8208912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4A452A"/>
                </a:solidFill>
                <a:uFillTx/>
                <a:latin typeface="Calibri"/>
              </a:rPr>
              <a:t>    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písemné </a:t>
            </a:r>
            <a:r>
              <a:rPr lang="cs-CZ" b="1" i="0" u="none" strike="noStrike" kern="1200" cap="none" spc="0" baseline="0" dirty="0" smtClean="0">
                <a:solidFill>
                  <a:schemeClr val="accent6">
                    <a:lumMod val="50000"/>
                  </a:schemeClr>
                </a:solidFill>
                <a:uFillTx/>
                <a:latin typeface="Calibri"/>
              </a:rPr>
              <a:t>opakování:</a:t>
            </a:r>
            <a:endParaRPr lang="cs-CZ" b="1" i="0" u="none" strike="noStrike" kern="1200" cap="none" spc="0" baseline="0" dirty="0">
              <a:solidFill>
                <a:schemeClr val="accent6">
                  <a:lumMod val="50000"/>
                </a:schemeClr>
              </a:solidFill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rgbClr val="4A452A"/>
              </a:solidFill>
              <a:uFillTx/>
              <a:latin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Jak nazýváme egyptské písmo, jak vypadalo?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Kde používali Egypťané své obrázkové písmo?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Jakými nástroji se píše čínské písmo, popiš,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jaké má písmo vzhled?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Ve kterém státě (území) vzniklo fénické písmo?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Jaký rozdíl je mezi Rustikou </a:t>
            </a:r>
            <a:r>
              <a:rPr lang="cs-CZ" sz="2800" dirty="0" smtClean="0"/>
              <a:t>kapitálou </a:t>
            </a:r>
            <a:r>
              <a:rPr lang="cs-CZ" sz="2800" dirty="0"/>
              <a:t>a Rustikou minuskulou?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Popiš nebo nakresli tvar písmene „</a:t>
            </a:r>
            <a:r>
              <a:rPr lang="cs-CZ" sz="2800" b="1" dirty="0"/>
              <a:t>R</a:t>
            </a:r>
            <a:r>
              <a:rPr lang="cs-CZ" sz="2800" dirty="0"/>
              <a:t>“ Římské unciály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5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323528" y="332656"/>
            <a:ext cx="8496944" cy="6264695"/>
          </a:xfrm>
          <a:solidFill>
            <a:schemeClr val="bg1"/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TextovéPole 7"/>
          <p:cNvSpPr txBox="1"/>
          <p:nvPr/>
        </p:nvSpPr>
        <p:spPr>
          <a:xfrm>
            <a:off x="827583" y="502706"/>
            <a:ext cx="3672411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rgbClr val="984807"/>
                </a:solidFill>
                <a:uFillTx/>
                <a:latin typeface="Calibri"/>
              </a:rPr>
              <a:t>3.2_25_04_Pracovní list </a:t>
            </a:r>
            <a:endParaRPr lang="cs-CZ" sz="2000" b="1" i="0" u="none" strike="noStrike" kern="1200" cap="none" spc="0" baseline="0" dirty="0">
              <a:solidFill>
                <a:srgbClr val="984807"/>
              </a:solidFill>
              <a:uFillTx/>
              <a:latin typeface="Calibri"/>
            </a:endParaRPr>
          </a:p>
        </p:txBody>
      </p:sp>
      <p:sp>
        <p:nvSpPr>
          <p:cNvPr id="6" name="TextovéPole 8"/>
          <p:cNvSpPr txBox="1"/>
          <p:nvPr/>
        </p:nvSpPr>
        <p:spPr>
          <a:xfrm>
            <a:off x="467544" y="902816"/>
            <a:ext cx="8352927" cy="57246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4A452A"/>
                </a:solidFill>
                <a:uFillTx/>
                <a:latin typeface="Calibri"/>
              </a:rPr>
              <a:t>     </a:t>
            </a:r>
            <a:endParaRPr lang="cs-CZ" sz="2000" b="1" i="0" u="none" strike="noStrike" kern="1200" cap="none" spc="0" baseline="0" dirty="0" smtClean="0">
              <a:solidFill>
                <a:srgbClr val="4A452A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Správné řešení</a:t>
            </a:r>
            <a:r>
              <a:rPr lang="cs-CZ" sz="2800" b="1" i="0" u="none" strike="noStrike" kern="1200" cap="none" spc="0" baseline="0" dirty="0" smtClean="0">
                <a:solidFill>
                  <a:schemeClr val="accent6">
                    <a:lumMod val="50000"/>
                  </a:schemeClr>
                </a:solidFill>
                <a:uFillTx/>
                <a:latin typeface="Calibri"/>
              </a:rPr>
              <a:t>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 dirty="0">
              <a:solidFill>
                <a:schemeClr val="accent6">
                  <a:lumMod val="50000"/>
                </a:schemeClr>
              </a:solidFill>
              <a:uFillTx/>
              <a:latin typeface="Calibri"/>
            </a:endParaRPr>
          </a:p>
          <a:p>
            <a:pPr lvl="0"/>
            <a:r>
              <a:rPr lang="cs-CZ" sz="2400" dirty="0" smtClean="0"/>
              <a:t>1.      Jak </a:t>
            </a:r>
            <a:r>
              <a:rPr lang="cs-CZ" sz="2400" dirty="0"/>
              <a:t>nazýváme egyptské písmo, jak vypadalo</a:t>
            </a:r>
            <a:r>
              <a:rPr lang="cs-CZ" sz="2400" dirty="0" smtClean="0"/>
              <a:t>?</a:t>
            </a:r>
          </a:p>
          <a:p>
            <a:r>
              <a:rPr lang="cs-CZ" dirty="0"/>
              <a:t> </a:t>
            </a:r>
            <a:r>
              <a:rPr lang="cs-CZ" dirty="0" smtClean="0"/>
              <a:t>           </a:t>
            </a:r>
            <a:r>
              <a:rPr lang="cs-CZ" b="1" dirty="0">
                <a:solidFill>
                  <a:srgbClr val="C00000"/>
                </a:solidFill>
              </a:rPr>
              <a:t>písmo obrázkové, hieroglyf, vzniklo před pěti tisíci lety,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            jeden znak znamenal jednu slabiku, písmo mělo charakter obrázku,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            písmem vyrývali nápisy do stěn paláců, chrámů a hrobek faraónů, zapisovali 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            jím život, faraóna, jeho slávu, psaly se úřední záznamy, soupis majetku, 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            počet koní ve stájích apod. apod.)</a:t>
            </a:r>
            <a:endParaRPr lang="cs-CZ" dirty="0">
              <a:solidFill>
                <a:srgbClr val="C00000"/>
              </a:solidFill>
            </a:endParaRPr>
          </a:p>
          <a:p>
            <a:pPr lvl="0"/>
            <a:r>
              <a:rPr lang="cs-CZ" sz="2400" dirty="0" smtClean="0"/>
              <a:t>2.     Kde </a:t>
            </a:r>
            <a:r>
              <a:rPr lang="cs-CZ" sz="2400" dirty="0"/>
              <a:t>používali Egypťané své obrázkové písmo</a:t>
            </a:r>
            <a:r>
              <a:rPr lang="cs-CZ" sz="2400" dirty="0" smtClean="0"/>
              <a:t>?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 </a:t>
            </a:r>
            <a:r>
              <a:rPr lang="cs-CZ" b="1" dirty="0">
                <a:solidFill>
                  <a:srgbClr val="C00000"/>
                </a:solidFill>
              </a:rPr>
              <a:t>písmem vyrývali nápisy do stěn paláců, chrámů a hrobek faraónů, zapisovali 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           jím život </a:t>
            </a:r>
            <a:r>
              <a:rPr lang="cs-CZ" b="1" dirty="0">
                <a:solidFill>
                  <a:srgbClr val="C00000"/>
                </a:solidFill>
              </a:rPr>
              <a:t>faraóna, jeho slávu, psaly se úřední záznamy, soupis majetku, </a:t>
            </a:r>
            <a:r>
              <a:rPr lang="cs-CZ" b="1" dirty="0" smtClean="0">
                <a:solidFill>
                  <a:srgbClr val="C00000"/>
                </a:solidFill>
              </a:rPr>
              <a:t>počet   </a:t>
            </a:r>
          </a:p>
          <a:p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           koní ve stájích apod</a:t>
            </a:r>
            <a:r>
              <a:rPr lang="cs-CZ" b="1" dirty="0">
                <a:solidFill>
                  <a:srgbClr val="C00000"/>
                </a:solidFill>
              </a:rPr>
              <a:t>.)</a:t>
            </a:r>
          </a:p>
          <a:p>
            <a:pPr lvl="0"/>
            <a:r>
              <a:rPr lang="cs-CZ" sz="2400" dirty="0" smtClean="0"/>
              <a:t>3.     Jakými </a:t>
            </a:r>
            <a:r>
              <a:rPr lang="cs-CZ" sz="2400" dirty="0"/>
              <a:t>nástroji se píše čínské písmo, popiš, jaké má písmo </a:t>
            </a:r>
            <a:r>
              <a:rPr lang="cs-CZ" sz="2400" dirty="0" smtClean="0"/>
              <a:t>   </a:t>
            </a:r>
          </a:p>
          <a:p>
            <a:pPr lvl="0"/>
            <a:r>
              <a:rPr lang="cs-CZ" sz="2000" dirty="0" smtClean="0"/>
              <a:t>          </a:t>
            </a:r>
            <a:r>
              <a:rPr lang="cs-CZ" sz="2400" dirty="0" smtClean="0"/>
              <a:t>vzhled</a:t>
            </a:r>
            <a:r>
              <a:rPr lang="cs-CZ" sz="2400" dirty="0"/>
              <a:t>?</a:t>
            </a:r>
            <a:r>
              <a:rPr lang="cs-CZ" sz="2400" dirty="0" smtClean="0"/>
              <a:t> </a:t>
            </a:r>
          </a:p>
          <a:p>
            <a:r>
              <a:rPr lang="cs-CZ" sz="1600" b="1" dirty="0">
                <a:solidFill>
                  <a:srgbClr val="C00000"/>
                </a:solidFill>
              </a:rPr>
              <a:t> </a:t>
            </a:r>
            <a:r>
              <a:rPr lang="cs-CZ" sz="1600" b="1" dirty="0" smtClean="0">
                <a:solidFill>
                  <a:srgbClr val="C00000"/>
                </a:solidFill>
              </a:rPr>
              <a:t>           V </a:t>
            </a:r>
            <a:r>
              <a:rPr lang="cs-CZ" sz="1600" b="1" dirty="0">
                <a:solidFill>
                  <a:srgbClr val="C00000"/>
                </a:solidFill>
              </a:rPr>
              <a:t>Číně psali štětci, bambusovými pery – vzhled písma jako znaky, 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>
                <a:solidFill>
                  <a:srgbClr val="C00000"/>
                </a:solidFill>
              </a:rPr>
              <a:t>znaky poskládané </a:t>
            </a:r>
            <a:endParaRPr lang="cs-CZ" sz="1600" b="1" dirty="0" smtClean="0">
              <a:solidFill>
                <a:srgbClr val="C00000"/>
              </a:solidFill>
            </a:endParaRPr>
          </a:p>
          <a:p>
            <a:r>
              <a:rPr lang="cs-CZ" sz="1600" b="1" dirty="0">
                <a:solidFill>
                  <a:srgbClr val="C00000"/>
                </a:solidFill>
              </a:rPr>
              <a:t> </a:t>
            </a:r>
            <a:r>
              <a:rPr lang="cs-CZ" sz="1600" b="1" dirty="0" smtClean="0">
                <a:solidFill>
                  <a:srgbClr val="C00000"/>
                </a:solidFill>
              </a:rPr>
              <a:t>           do tvarů</a:t>
            </a:r>
            <a:endParaRPr lang="cs-CZ" sz="2800" b="1" i="0" u="none" strike="noStrike" kern="0" cap="none" spc="0" baseline="0" dirty="0">
              <a:solidFill>
                <a:srgbClr val="C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323528" y="332656"/>
            <a:ext cx="8496944" cy="6264695"/>
          </a:xfrm>
          <a:solidFill>
            <a:schemeClr val="bg1"/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TextovéPole 7"/>
          <p:cNvSpPr txBox="1"/>
          <p:nvPr/>
        </p:nvSpPr>
        <p:spPr>
          <a:xfrm>
            <a:off x="467545" y="395998"/>
            <a:ext cx="367241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i="0" u="none" strike="noStrike" kern="1200" cap="none" spc="0" baseline="0" dirty="0" smtClean="0">
                <a:solidFill>
                  <a:srgbClr val="984807"/>
                </a:solidFill>
                <a:uFillTx/>
                <a:latin typeface="Calibri"/>
              </a:rPr>
              <a:t>3.2_25_04_Pracovní list </a:t>
            </a:r>
            <a:endParaRPr lang="cs-CZ" b="1" i="0" u="none" strike="noStrike" kern="1200" cap="none" spc="0" baseline="0" dirty="0">
              <a:solidFill>
                <a:srgbClr val="984807"/>
              </a:solidFill>
              <a:uFillTx/>
              <a:latin typeface="Calibri"/>
            </a:endParaRPr>
          </a:p>
        </p:txBody>
      </p:sp>
      <p:sp>
        <p:nvSpPr>
          <p:cNvPr id="6" name="TextovéPole 8"/>
          <p:cNvSpPr txBox="1"/>
          <p:nvPr/>
        </p:nvSpPr>
        <p:spPr>
          <a:xfrm>
            <a:off x="467545" y="796108"/>
            <a:ext cx="8208912" cy="5663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4A452A"/>
                </a:solidFill>
                <a:uFillTx/>
                <a:latin typeface="Calibri"/>
              </a:rPr>
              <a:t>     </a:t>
            </a:r>
            <a:endParaRPr lang="cs-CZ" sz="2000" b="1" i="0" u="none" strike="noStrike" kern="1200" cap="none" spc="0" baseline="0" dirty="0" smtClean="0">
              <a:solidFill>
                <a:srgbClr val="4A452A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Správné řešení</a:t>
            </a:r>
            <a:r>
              <a:rPr lang="cs-CZ" sz="2800" b="1" i="0" u="none" strike="noStrike" kern="1200" cap="none" spc="0" baseline="0" dirty="0" smtClean="0">
                <a:solidFill>
                  <a:schemeClr val="accent6">
                    <a:lumMod val="50000"/>
                  </a:schemeClr>
                </a:solidFill>
                <a:uFillTx/>
                <a:latin typeface="Calibri"/>
              </a:rPr>
              <a:t>:</a:t>
            </a:r>
            <a:endParaRPr lang="cs-CZ" sz="2400" kern="0" dirty="0">
              <a:solidFill>
                <a:srgbClr val="000000"/>
              </a:solidFill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 smtClean="0">
                <a:solidFill>
                  <a:srgbClr val="000000"/>
                </a:solidFill>
              </a:rPr>
              <a:t>4.   </a:t>
            </a:r>
            <a:r>
              <a:rPr lang="cs-CZ" sz="2400" dirty="0" smtClean="0"/>
              <a:t>Ve </a:t>
            </a:r>
            <a:r>
              <a:rPr lang="cs-CZ" sz="2400" dirty="0"/>
              <a:t>kterém státě (území) vzniklo fénické písmo</a:t>
            </a:r>
            <a:r>
              <a:rPr lang="cs-CZ" sz="2400" dirty="0" smtClean="0"/>
              <a:t>?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       </a:t>
            </a:r>
            <a:r>
              <a:rPr lang="cs-CZ" sz="2000" b="1" dirty="0" smtClean="0">
                <a:solidFill>
                  <a:srgbClr val="C00000"/>
                </a:solidFill>
              </a:rPr>
              <a:t>Dnešní Sýrie</a:t>
            </a:r>
            <a:endParaRPr lang="cs-CZ" sz="2400" dirty="0">
              <a:solidFill>
                <a:srgbClr val="C00000"/>
              </a:solidFill>
            </a:endParaRPr>
          </a:p>
          <a:p>
            <a:pPr lvl="0"/>
            <a:r>
              <a:rPr lang="cs-CZ" sz="2400" dirty="0" smtClean="0"/>
              <a:t>5.   Jaký </a:t>
            </a:r>
            <a:r>
              <a:rPr lang="cs-CZ" sz="2400" dirty="0"/>
              <a:t>rozdíl je mezi Rustikou </a:t>
            </a:r>
            <a:r>
              <a:rPr lang="cs-CZ" sz="2400" dirty="0" smtClean="0"/>
              <a:t>kapitálou </a:t>
            </a:r>
            <a:r>
              <a:rPr lang="cs-CZ" sz="2400" dirty="0"/>
              <a:t>a Rustikou minuskulou</a:t>
            </a:r>
            <a:r>
              <a:rPr lang="cs-CZ" sz="2400" dirty="0" smtClean="0"/>
              <a:t>?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Rustika kapitula jsou velká písmena, rustika minuskula jsou malá </a:t>
            </a:r>
            <a:r>
              <a:rPr lang="cs-CZ" sz="20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        písmena abecedy.</a:t>
            </a:r>
            <a:endParaRPr lang="cs-CZ" sz="2000" dirty="0">
              <a:solidFill>
                <a:srgbClr val="C00000"/>
              </a:solidFill>
            </a:endParaRPr>
          </a:p>
          <a:p>
            <a:pPr lvl="0"/>
            <a:endParaRPr lang="cs-CZ" sz="2400" dirty="0"/>
          </a:p>
          <a:p>
            <a:pPr lvl="0"/>
            <a:r>
              <a:rPr lang="cs-CZ" sz="2400" dirty="0" smtClean="0"/>
              <a:t>6.   Popiš </a:t>
            </a:r>
            <a:r>
              <a:rPr lang="cs-CZ" sz="2400" dirty="0"/>
              <a:t>nebo nakresli tvar písmene „</a:t>
            </a:r>
            <a:r>
              <a:rPr lang="cs-CZ" sz="2400" b="1" dirty="0"/>
              <a:t>R</a:t>
            </a:r>
            <a:r>
              <a:rPr lang="cs-CZ" sz="2400" dirty="0"/>
              <a:t>“ Římské </a:t>
            </a:r>
            <a:r>
              <a:rPr lang="cs-CZ" sz="2400" dirty="0" smtClean="0"/>
              <a:t>unciály</a:t>
            </a:r>
          </a:p>
          <a:p>
            <a:r>
              <a:rPr lang="cs-CZ" sz="2400" b="1" dirty="0" smtClean="0"/>
              <a:t>       </a:t>
            </a:r>
            <a:r>
              <a:rPr lang="cs-CZ" sz="2000" b="1" dirty="0">
                <a:solidFill>
                  <a:srgbClr val="C00000"/>
                </a:solidFill>
              </a:rPr>
              <a:t>Písmeno „R“ je psáno ze základu tvaru „P“, na kolmém tahu ukončený </a:t>
            </a:r>
            <a:r>
              <a:rPr lang="cs-CZ" sz="2000" b="1" dirty="0" smtClean="0">
                <a:solidFill>
                  <a:srgbClr val="C00000"/>
                </a:solidFill>
              </a:rPr>
              <a:t>        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       patkou</a:t>
            </a:r>
            <a:r>
              <a:rPr lang="cs-CZ" sz="2000" b="1" dirty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</a:rPr>
              <a:t>stopa </a:t>
            </a:r>
            <a:r>
              <a:rPr lang="cs-CZ" sz="2000" b="1" dirty="0">
                <a:solidFill>
                  <a:srgbClr val="C00000"/>
                </a:solidFill>
              </a:rPr>
              <a:t>písmene je podle nástroje stínovaná zeslabením 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       a rozšířením. </a:t>
            </a:r>
            <a:endParaRPr lang="cs-CZ" sz="2800" b="0" i="0" u="none" strike="noStrike" kern="0" cap="none" spc="0" baseline="0" dirty="0">
              <a:solidFill>
                <a:srgbClr val="C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 smtClean="0">
              <a:solidFill>
                <a:srgbClr val="000000"/>
              </a:solidFill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C:\Users\Koděrová\Desktop\písma pracovní\RRRRR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56" y="4797151"/>
            <a:ext cx="936104" cy="133196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231231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1571" y="3284984"/>
            <a:ext cx="6120680" cy="11264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PLOCHÝ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Emanuel, Dr. </a:t>
            </a:r>
            <a:r>
              <a:rPr lang="cs-CZ" sz="14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Encyklopedie českého výtvarného umění,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Academia Praha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archiv </a:t>
            </a:r>
            <a:r>
              <a:rPr lang="cs-CZ" sz="1400" b="1" dirty="0">
                <a:solidFill>
                  <a:srgbClr val="00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00FF00"/>
                </a:solidFill>
              </a:rPr>
              <a:t>Zuzana.: </a:t>
            </a:r>
            <a:r>
              <a:rPr lang="cs-CZ" sz="1400" b="1" i="1" dirty="0">
                <a:solidFill>
                  <a:srgbClr val="00FF00"/>
                </a:solidFill>
              </a:rPr>
              <a:t>fotografie</a:t>
            </a:r>
            <a:r>
              <a:rPr lang="cs-CZ" sz="1400" b="1" dirty="0">
                <a:solidFill>
                  <a:srgbClr val="00FF00"/>
                </a:solidFill>
              </a:rPr>
              <a:t>: </a:t>
            </a:r>
            <a:r>
              <a:rPr lang="cs-CZ" sz="1400" b="1" i="1" dirty="0" smtClean="0">
                <a:solidFill>
                  <a:srgbClr val="00FF00"/>
                </a:solidFill>
              </a:rPr>
              <a:t>galerie</a:t>
            </a:r>
            <a:r>
              <a:rPr lang="cs-CZ" sz="1400" b="1" dirty="0">
                <a:solidFill>
                  <a:srgbClr val="00FF00"/>
                </a:solidFill>
              </a:rPr>
              <a:t> </a:t>
            </a:r>
            <a:r>
              <a:rPr lang="cs-CZ" sz="1400" b="1" dirty="0" smtClean="0">
                <a:solidFill>
                  <a:srgbClr val="00FF00"/>
                </a:solidFill>
              </a:rPr>
              <a:t>©</a:t>
            </a:r>
            <a:r>
              <a:rPr lang="cs-CZ" sz="1400" b="1" i="1" dirty="0" smtClean="0">
                <a:solidFill>
                  <a:srgbClr val="00FF00"/>
                </a:solidFill>
              </a:rPr>
              <a:t>c.zuk  2000-2013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HARRIS</a:t>
            </a:r>
            <a:r>
              <a:rPr lang="cs-CZ" sz="1400" b="1" dirty="0">
                <a:solidFill>
                  <a:srgbClr val="00FF00"/>
                </a:solidFill>
              </a:rPr>
              <a:t>, David. </a:t>
            </a:r>
            <a:r>
              <a:rPr lang="cs-CZ" sz="1400" b="1" i="1" dirty="0">
                <a:solidFill>
                  <a:srgbClr val="00FF00"/>
                </a:solidFill>
              </a:rPr>
              <a:t>Kaligrafie: </a:t>
            </a:r>
            <a:r>
              <a:rPr lang="cs-CZ" sz="1400" b="1" dirty="0">
                <a:solidFill>
                  <a:srgbClr val="00FF00"/>
                </a:solidFill>
              </a:rPr>
              <a:t>nakladatelství Slovart 2004</a:t>
            </a:r>
          </a:p>
          <a:p>
            <a:pPr>
              <a:lnSpc>
                <a:spcPct val="80000"/>
              </a:lnSpc>
            </a:pPr>
            <a:r>
              <a:rPr lang="cs-CZ" sz="1400" b="1" smtClean="0">
                <a:solidFill>
                  <a:srgbClr val="00FF00"/>
                </a:solidFill>
                <a:latin typeface="Times New Roman" pitchFamily="18" charset="0"/>
              </a:rPr>
              <a:t>Autorem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fotografií, není-li uvedeno jinak, je Zuzana Koděrová. Autor (Zuzana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</a:rPr>
              <a:t>Koděrová) souhlasí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s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688668" y="6174053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HARRIS, David. </a:t>
            </a:r>
            <a:r>
              <a:rPr lang="cs-CZ" sz="1000" b="1" i="1" dirty="0"/>
              <a:t>Kaligrafie: </a:t>
            </a:r>
            <a:r>
              <a:rPr lang="cs-CZ" sz="1000" b="1" dirty="0"/>
              <a:t>nakladatelství Slovart 2004</a:t>
            </a:r>
          </a:p>
        </p:txBody>
      </p:sp>
    </p:spTree>
    <p:extLst>
      <p:ext uri="{BB962C8B-B14F-4D97-AF65-F5344CB8AC3E}">
        <p14:creationId xmlns:p14="http://schemas.microsoft.com/office/powerpoint/2010/main" val="27572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1205" y="116631"/>
            <a:ext cx="8885288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1989588" y="1988838"/>
            <a:ext cx="5184574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0" b="1" i="0" u="none" strike="noStrike" kern="1200" cap="none" spc="0" baseline="0" dirty="0">
                <a:solidFill>
                  <a:srgbClr val="00FF00"/>
                </a:solidFill>
                <a:uFillTx/>
                <a:latin typeface="Tempus Sans ITC" pitchFamily="82"/>
              </a:rPr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38781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   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15616" y="1556792"/>
            <a:ext cx="7189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0" b="1" dirty="0" smtClean="0">
                <a:solidFill>
                  <a:srgbClr val="FFFF00"/>
                </a:solidFill>
                <a:latin typeface="Tempus Sans ITC" pitchFamily="82" charset="0"/>
              </a:rPr>
              <a:t>Vývoj </a:t>
            </a:r>
            <a:r>
              <a:rPr lang="cs-CZ" sz="9000" b="1" smtClean="0">
                <a:solidFill>
                  <a:srgbClr val="FFFF00"/>
                </a:solidFill>
                <a:latin typeface="Tempus Sans ITC" pitchFamily="82" charset="0"/>
              </a:rPr>
              <a:t>písma 4</a:t>
            </a:r>
            <a:endParaRPr lang="cs-CZ" sz="9000" b="1" dirty="0">
              <a:solidFill>
                <a:srgbClr val="FFFF00"/>
              </a:solidFill>
              <a:latin typeface="Tempus Sans ITC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70937" y="3170696"/>
            <a:ext cx="6128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1CF50B"/>
                </a:solidFill>
                <a:latin typeface="Tempus Sans ITC" pitchFamily="82" charset="0"/>
              </a:rPr>
              <a:t>Starověká  písma</a:t>
            </a:r>
            <a:endParaRPr lang="cs-CZ" sz="6600" b="1" dirty="0">
              <a:solidFill>
                <a:srgbClr val="1CF50B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64574" y="160075"/>
            <a:ext cx="8784976" cy="6492598"/>
          </a:xfrm>
          <a:solidFill>
            <a:srgbClr val="9AF729"/>
          </a:solidFill>
          <a:effectLst>
            <a:innerShdw blurRad="114300">
              <a:prstClr val="black"/>
            </a:innerShdw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1678162" y="404665"/>
            <a:ext cx="587295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Zjednodušený vývoj písem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3943975"/>
            <a:ext cx="936016" cy="565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Egyptské hieroglyfy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687659" y="3943974"/>
            <a:ext cx="876229" cy="565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Řecké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771363" y="1903295"/>
            <a:ext cx="843277" cy="481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Etruské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77629" y="2945646"/>
            <a:ext cx="1080120" cy="451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Karolinská minuskula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28290" y="4892400"/>
            <a:ext cx="906169" cy="445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Hlaholice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004048" y="2955007"/>
            <a:ext cx="1080120" cy="451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Latinská unciála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45278" y="2943627"/>
            <a:ext cx="911784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Římské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819408" y="5804993"/>
            <a:ext cx="837654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Srbské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884368" y="2919302"/>
            <a:ext cx="864096" cy="45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Gotické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583668" y="3943975"/>
            <a:ext cx="855489" cy="565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Fénické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884368" y="1903295"/>
            <a:ext cx="862706" cy="445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Latinka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884368" y="3849021"/>
            <a:ext cx="864096" cy="532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Švabach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884368" y="4849383"/>
            <a:ext cx="864096" cy="451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Fraktura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981489" y="5804993"/>
            <a:ext cx="837654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Azbuka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966089" y="4898262"/>
            <a:ext cx="868453" cy="445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Cyrilice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084168" y="5794099"/>
            <a:ext cx="1080120" cy="514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Bulharská hlaholice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3419872" y="3339699"/>
            <a:ext cx="325406" cy="604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Přímá spojnice se šipkou 1031"/>
          <p:cNvCxnSpPr/>
          <p:nvPr/>
        </p:nvCxnSpPr>
        <p:spPr>
          <a:xfrm>
            <a:off x="3419872" y="4509118"/>
            <a:ext cx="325406" cy="383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Přímá spojnice se šipkou 1033"/>
          <p:cNvCxnSpPr>
            <a:stCxn id="18" idx="2"/>
          </p:cNvCxnSpPr>
          <p:nvPr/>
        </p:nvCxnSpPr>
        <p:spPr>
          <a:xfrm>
            <a:off x="4193002" y="2384470"/>
            <a:ext cx="0" cy="570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Přímá spojnice se šipkou 1035"/>
          <p:cNvCxnSpPr>
            <a:stCxn id="13" idx="3"/>
            <a:endCxn id="11" idx="1"/>
          </p:cNvCxnSpPr>
          <p:nvPr/>
        </p:nvCxnSpPr>
        <p:spPr>
          <a:xfrm flipV="1">
            <a:off x="4657062" y="3180691"/>
            <a:ext cx="346986" cy="149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Přímá spojnice se šipkou 1037"/>
          <p:cNvCxnSpPr>
            <a:stCxn id="11" idx="3"/>
            <a:endCxn id="8" idx="1"/>
          </p:cNvCxnSpPr>
          <p:nvPr/>
        </p:nvCxnSpPr>
        <p:spPr>
          <a:xfrm flipV="1">
            <a:off x="6084168" y="3171330"/>
            <a:ext cx="293461" cy="93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Přímá spojnice se šipkou 1039"/>
          <p:cNvCxnSpPr>
            <a:endCxn id="20" idx="1"/>
          </p:cNvCxnSpPr>
          <p:nvPr/>
        </p:nvCxnSpPr>
        <p:spPr>
          <a:xfrm flipV="1">
            <a:off x="7457749" y="3144985"/>
            <a:ext cx="426619" cy="26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Přímá spojnice se šipkou 1041"/>
          <p:cNvCxnSpPr>
            <a:endCxn id="22" idx="2"/>
          </p:cNvCxnSpPr>
          <p:nvPr/>
        </p:nvCxnSpPr>
        <p:spPr>
          <a:xfrm flipH="1" flipV="1">
            <a:off x="8315721" y="2348555"/>
            <a:ext cx="695" cy="5707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Přímá spojnice se šipkou 1046"/>
          <p:cNvCxnSpPr/>
          <p:nvPr/>
        </p:nvCxnSpPr>
        <p:spPr>
          <a:xfrm>
            <a:off x="8316416" y="3370668"/>
            <a:ext cx="0" cy="4783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Přímá spojnice se šipkou 1048"/>
          <p:cNvCxnSpPr>
            <a:stCxn id="23" idx="2"/>
          </p:cNvCxnSpPr>
          <p:nvPr/>
        </p:nvCxnSpPr>
        <p:spPr>
          <a:xfrm>
            <a:off x="8316416" y="4381586"/>
            <a:ext cx="0" cy="4677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Přímá spojnice se šipkou 1050"/>
          <p:cNvCxnSpPr>
            <a:stCxn id="26" idx="2"/>
            <a:endCxn id="25" idx="0"/>
          </p:cNvCxnSpPr>
          <p:nvPr/>
        </p:nvCxnSpPr>
        <p:spPr>
          <a:xfrm>
            <a:off x="5400316" y="5343888"/>
            <a:ext cx="0" cy="4611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Přímá spojnice se šipkou 1052"/>
          <p:cNvCxnSpPr>
            <a:stCxn id="9" idx="2"/>
            <a:endCxn id="9" idx="2"/>
          </p:cNvCxnSpPr>
          <p:nvPr/>
        </p:nvCxnSpPr>
        <p:spPr>
          <a:xfrm>
            <a:off x="4181375" y="53380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Přímá spojnice se šipkou 1054"/>
          <p:cNvCxnSpPr/>
          <p:nvPr/>
        </p:nvCxnSpPr>
        <p:spPr>
          <a:xfrm flipH="1">
            <a:off x="4614640" y="5338026"/>
            <a:ext cx="389408" cy="4560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Přímá spojnice se šipkou 1057"/>
          <p:cNvCxnSpPr/>
          <p:nvPr/>
        </p:nvCxnSpPr>
        <p:spPr>
          <a:xfrm>
            <a:off x="5819143" y="5338026"/>
            <a:ext cx="527654" cy="4560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Přímá spojnice se šipkou 1059"/>
          <p:cNvCxnSpPr>
            <a:endCxn id="16" idx="1"/>
          </p:cNvCxnSpPr>
          <p:nvPr/>
        </p:nvCxnSpPr>
        <p:spPr>
          <a:xfrm>
            <a:off x="2439157" y="4226547"/>
            <a:ext cx="2485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Přímá spojnice se šipkou 1061"/>
          <p:cNvCxnSpPr>
            <a:stCxn id="5" idx="3"/>
            <a:endCxn id="21" idx="1"/>
          </p:cNvCxnSpPr>
          <p:nvPr/>
        </p:nvCxnSpPr>
        <p:spPr>
          <a:xfrm>
            <a:off x="1331552" y="4226547"/>
            <a:ext cx="2521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2235921" y="1244079"/>
            <a:ext cx="41108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Vývoj písem starověku a středověku</a:t>
            </a:r>
            <a:endParaRPr lang="cs-CZ" sz="2000" b="1" dirty="0"/>
          </a:p>
        </p:txBody>
      </p:sp>
      <p:cxnSp>
        <p:nvCxnSpPr>
          <p:cNvPr id="12" name="Přímá spojnice se šipkou 11"/>
          <p:cNvCxnSpPr>
            <a:stCxn id="9" idx="3"/>
            <a:endCxn id="26" idx="1"/>
          </p:cNvCxnSpPr>
          <p:nvPr/>
        </p:nvCxnSpPr>
        <p:spPr>
          <a:xfrm>
            <a:off x="4634459" y="5115213"/>
            <a:ext cx="331630" cy="5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6" grpId="0" animBg="1"/>
      <p:bldP spid="18" grpId="0" animBg="1"/>
      <p:bldP spid="8" grpId="0" animBg="1"/>
      <p:bldP spid="9" grpId="0" animBg="1"/>
      <p:bldP spid="11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251520" y="203563"/>
            <a:ext cx="8496943" cy="6321777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6" name="TextovéPole 4"/>
          <p:cNvSpPr txBox="1"/>
          <p:nvPr/>
        </p:nvSpPr>
        <p:spPr>
          <a:xfrm>
            <a:off x="611560" y="476672"/>
            <a:ext cx="7296794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Book Antiqua" pitchFamily="18"/>
              </a:rPr>
              <a:t>Capitalis </a:t>
            </a:r>
            <a:r>
              <a:rPr lang="cs-CZ" sz="2400" b="1" i="0" u="none" strike="noStrike" kern="1200" cap="none" spc="0" baseline="0" dirty="0">
                <a:solidFill>
                  <a:srgbClr val="0070C0"/>
                </a:solidFill>
                <a:uFillTx/>
                <a:latin typeface="Book Antiqua" pitchFamily="18"/>
              </a:rPr>
              <a:t>rustica</a:t>
            </a:r>
            <a:r>
              <a:rPr lang="cs-CZ" sz="2400" b="0" i="0" u="none" strike="noStrike" kern="1200" cap="none" spc="0" baseline="0" dirty="0">
                <a:solidFill>
                  <a:srgbClr val="0070C0"/>
                </a:solidFill>
                <a:uFillTx/>
                <a:latin typeface="Book Antiqua" pitchFamily="18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písmo psané nebo malované, ornamentální, </a:t>
            </a:r>
            <a:endParaRPr lang="cs-CZ" sz="2200" b="0" i="0" u="none" strike="noStrike" kern="1200" cap="none" spc="0" baseline="0" dirty="0" smtClean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kterým </a:t>
            </a: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byly </a:t>
            </a:r>
            <a:r>
              <a:rPr lang="cs-CZ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do </a:t>
            </a: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různých odolných i méně odolných materiálů publikovány veřejné i soukromé dokumenty</a:t>
            </a:r>
            <a:endParaRPr lang="cs-CZ" sz="2200" b="1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Arial Unicode MS" pitchFamily="34"/>
              <a:cs typeface="Arial Unicode MS" pitchFamily="34"/>
            </a:endParaRPr>
          </a:p>
        </p:txBody>
      </p:sp>
      <p:sp>
        <p:nvSpPr>
          <p:cNvPr id="7" name="Obdélník 1"/>
          <p:cNvSpPr/>
          <p:nvPr/>
        </p:nvSpPr>
        <p:spPr>
          <a:xfrm rot="10800000" flipV="1">
            <a:off x="3851920" y="3543737"/>
            <a:ext cx="4680520" cy="432365"/>
          </a:xfrm>
          <a:prstGeom prst="rect">
            <a:avLst/>
          </a:prstGeom>
          <a:solidFill>
            <a:srgbClr val="C3D69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Rustika minuskula - moderní</a:t>
            </a:r>
            <a:endParaRPr lang="cs-CZ" sz="28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8" name="Picture 2" descr="C:\Users\Koděrová\Desktop\záloha\Pictures\písma\rustika minuskula moderní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71842" y="3976102"/>
            <a:ext cx="2766102" cy="21142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1"/>
          <p:cNvSpPr/>
          <p:nvPr/>
        </p:nvSpPr>
        <p:spPr>
          <a:xfrm>
            <a:off x="926744" y="2116152"/>
            <a:ext cx="4632613" cy="587005"/>
          </a:xfrm>
          <a:prstGeom prst="rect">
            <a:avLst/>
          </a:prstGeom>
          <a:solidFill>
            <a:srgbClr val="C3D69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Rustika kapitála - moderní</a:t>
            </a:r>
            <a:endParaRPr lang="cs-CZ" sz="28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5012" y="2809911"/>
            <a:ext cx="466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Elegantní kapitála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Nástroj na psaní – třtinové, rákosové pero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3" descr="C:\Users\Koděrová\Desktop\záloha\Pictures\písma\rustika kapitála moderní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8135" y="4089869"/>
            <a:ext cx="2558460" cy="2156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400025" y="4615082"/>
            <a:ext cx="209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pro psaní používali: inkoust ze sazí duběnek </a:t>
            </a: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a jiná barviva doby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6469" y="3745270"/>
            <a:ext cx="2434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HARRIS, David. </a:t>
            </a:r>
            <a:r>
              <a:rPr lang="cs-CZ" sz="900" b="1" i="1" dirty="0"/>
              <a:t>Kaligrafie: </a:t>
            </a:r>
            <a:r>
              <a:rPr lang="cs-CZ" sz="900" b="1" dirty="0"/>
              <a:t>nakl. Slovart </a:t>
            </a:r>
            <a:r>
              <a:rPr lang="cs-CZ" sz="900" b="1" dirty="0" smtClean="0"/>
              <a:t>2004</a:t>
            </a:r>
            <a:endParaRPr lang="cs-CZ" sz="9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806275" y="6090346"/>
            <a:ext cx="2434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HARRIS, David. </a:t>
            </a:r>
            <a:r>
              <a:rPr lang="cs-CZ" sz="900" b="1" i="1" dirty="0"/>
              <a:t>Kaligrafie: </a:t>
            </a:r>
            <a:r>
              <a:rPr lang="cs-CZ" sz="900" b="1" dirty="0"/>
              <a:t>nakl. Slovart </a:t>
            </a:r>
            <a:r>
              <a:rPr lang="cs-CZ" sz="900" b="1" dirty="0" smtClean="0"/>
              <a:t>2004</a:t>
            </a:r>
            <a:endParaRPr lang="cs-CZ" sz="900" b="1" dirty="0"/>
          </a:p>
        </p:txBody>
      </p:sp>
    </p:spTree>
    <p:extLst>
      <p:ext uri="{BB962C8B-B14F-4D97-AF65-F5344CB8AC3E}">
        <p14:creationId xmlns:p14="http://schemas.microsoft.com/office/powerpoint/2010/main" val="3482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4" grpId="0"/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203563"/>
            <a:ext cx="7632844" cy="63217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1"/>
          <p:cNvSpPr/>
          <p:nvPr/>
        </p:nvSpPr>
        <p:spPr>
          <a:xfrm>
            <a:off x="2267744" y="422133"/>
            <a:ext cx="4464493" cy="737061"/>
          </a:xfrm>
          <a:prstGeom prst="rect">
            <a:avLst/>
          </a:prstGeom>
          <a:solidFill>
            <a:srgbClr val="C3D69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Římská knižní písma</a:t>
            </a: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ovéPole 6"/>
          <p:cNvSpPr txBox="1"/>
          <p:nvPr/>
        </p:nvSpPr>
        <p:spPr>
          <a:xfrm>
            <a:off x="971595" y="1480276"/>
            <a:ext cx="7272808" cy="34163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Kulturní i politická moc Římanů vedla k vytváření dalších písem, potřebných pro diplomacii, armádu, obchod i umění.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Psalo se na různé materiály: tenký olověný plech, papyrus a pergamen.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Vyvíjel se i písařský nástroj, rydlo, třtinové nebo rákosové pero, od 4.-5.    století brkové.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Změnila technika psaní: inkoust se vyráběl ze sazí nebo z duběnek. Pro zdobení zvláště drahých spisů se používala organická i anorganická barviva, stříbro a zlato.</a:t>
            </a:r>
            <a:b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2" descr="C:\Users\Koděrová\Desktop\záloha\Pictures\písma\100_71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595" y="1460315"/>
            <a:ext cx="7272808" cy="43449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2843803" y="5919083"/>
            <a:ext cx="352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HARRIS, David. </a:t>
            </a:r>
            <a:r>
              <a:rPr lang="cs-CZ" sz="1000" b="1" i="1" dirty="0"/>
              <a:t>Kaligrafie: </a:t>
            </a:r>
            <a:r>
              <a:rPr lang="cs-CZ" sz="1000" b="1" dirty="0" smtClean="0"/>
              <a:t>nakladatelství </a:t>
            </a:r>
            <a:r>
              <a:rPr lang="cs-CZ" sz="1000" b="1" dirty="0"/>
              <a:t>Slovart </a:t>
            </a:r>
            <a:r>
              <a:rPr lang="cs-CZ" sz="1000" b="1" dirty="0" smtClean="0"/>
              <a:t>2004</a:t>
            </a:r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26988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203563"/>
            <a:ext cx="7632844" cy="63217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1"/>
          <p:cNvSpPr/>
          <p:nvPr/>
        </p:nvSpPr>
        <p:spPr>
          <a:xfrm>
            <a:off x="2483903" y="451338"/>
            <a:ext cx="3996440" cy="737061"/>
          </a:xfrm>
          <a:prstGeom prst="rect">
            <a:avLst/>
          </a:prstGeom>
          <a:solidFill>
            <a:srgbClr val="C3D69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 Římská unciála</a:t>
            </a: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ovéPole 6"/>
          <p:cNvSpPr txBox="1"/>
          <p:nvPr/>
        </p:nvSpPr>
        <p:spPr>
          <a:xfrm>
            <a:off x="2418569" y="1256449"/>
            <a:ext cx="3442761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stala formálním latinským písmem</a:t>
            </a:r>
          </a:p>
        </p:txBody>
      </p:sp>
      <p:pic>
        <p:nvPicPr>
          <p:cNvPr id="7" name="Picture 4" descr="C:\Users\Koděrová\Desktop\záloha\Pictures\písma\římská kapitá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9818" y="1645636"/>
            <a:ext cx="5544619" cy="46016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6318330" y="1241061"/>
            <a:ext cx="1872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HARRIS, David. </a:t>
            </a:r>
            <a:r>
              <a:rPr lang="cs-CZ" sz="1000" b="1" i="1" dirty="0"/>
              <a:t>Kaligrafie: </a:t>
            </a:r>
            <a:r>
              <a:rPr lang="cs-CZ" sz="1000" b="1" dirty="0" smtClean="0"/>
              <a:t>nakladatelství </a:t>
            </a:r>
            <a:r>
              <a:rPr lang="cs-CZ" sz="1000" b="1" dirty="0"/>
              <a:t>Slovart </a:t>
            </a:r>
            <a:r>
              <a:rPr lang="cs-CZ" sz="1000" b="1" dirty="0" smtClean="0"/>
              <a:t>2004</a:t>
            </a:r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21019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203563"/>
            <a:ext cx="7632844" cy="63217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1"/>
          <p:cNvSpPr/>
          <p:nvPr/>
        </p:nvSpPr>
        <p:spPr>
          <a:xfrm>
            <a:off x="2251408" y="370240"/>
            <a:ext cx="4713192" cy="790983"/>
          </a:xfrm>
          <a:prstGeom prst="rect">
            <a:avLst/>
          </a:prstGeom>
          <a:solidFill>
            <a:srgbClr val="C3D69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Římská polounciála</a:t>
            </a:r>
            <a:endParaRPr lang="cs-CZ" sz="3600" b="1" i="0" u="none" strike="noStrike" kern="0" cap="none" spc="0" baseline="0" dirty="0">
              <a:solidFill>
                <a:srgbClr val="00206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12791" y="1161233"/>
            <a:ext cx="4590425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užívaná forma římského písma asi v 5. století </a:t>
            </a:r>
          </a:p>
        </p:txBody>
      </p:sp>
      <p:pic>
        <p:nvPicPr>
          <p:cNvPr id="7" name="Picture 3" descr="C:\Users\Koděrová\Desktop\záloha\Pictures\písma\římská minusk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9857" y="1558384"/>
            <a:ext cx="6032333" cy="44644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642689" y="617405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HARRIS, David. </a:t>
            </a:r>
            <a:r>
              <a:rPr lang="cs-CZ" sz="1000" b="1" i="1" dirty="0"/>
              <a:t>Kaligrafie: </a:t>
            </a:r>
            <a:r>
              <a:rPr lang="cs-CZ" sz="1000" b="1" dirty="0"/>
              <a:t>nakladatelství Slovart 2004</a:t>
            </a:r>
          </a:p>
        </p:txBody>
      </p:sp>
    </p:spTree>
    <p:extLst>
      <p:ext uri="{BB962C8B-B14F-4D97-AF65-F5344CB8AC3E}">
        <p14:creationId xmlns:p14="http://schemas.microsoft.com/office/powerpoint/2010/main" val="31823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203563"/>
            <a:ext cx="7632844" cy="632177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1"/>
          <p:cNvSpPr/>
          <p:nvPr/>
        </p:nvSpPr>
        <p:spPr>
          <a:xfrm>
            <a:off x="1187624" y="356482"/>
            <a:ext cx="5200915" cy="7909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  <a:r>
              <a:rPr lang="cs-CZ" sz="3600" b="1" kern="0" dirty="0" smtClean="0">
                <a:solidFill>
                  <a:srgbClr val="24FB19"/>
                </a:solidFill>
                <a:latin typeface="Times New Roman" pitchFamily="18"/>
                <a:cs typeface="Times New Roman" pitchFamily="18"/>
              </a:rPr>
              <a:t>Vznik národních písem</a:t>
            </a:r>
            <a:endParaRPr lang="cs-CZ" sz="3600" b="1" i="0" u="none" strike="noStrike" kern="0" cap="none" spc="0" baseline="0" dirty="0">
              <a:solidFill>
                <a:srgbClr val="24FB1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1640" y="1307948"/>
            <a:ext cx="6120682" cy="25853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 smtClean="0">
                <a:solidFill>
                  <a:srgbClr val="000000"/>
                </a:solidFill>
              </a:rPr>
              <a:t>•   </a:t>
            </a:r>
            <a:r>
              <a:rPr lang="cs-CZ" b="1" dirty="0">
                <a:solidFill>
                  <a:srgbClr val="000000"/>
                </a:solidFill>
              </a:rPr>
              <a:t> </a:t>
            </a:r>
            <a:r>
              <a:rPr lang="cs-CZ" b="1" dirty="0" smtClean="0">
                <a:solidFill>
                  <a:srgbClr val="000000"/>
                </a:solidFill>
              </a:rPr>
              <a:t>Složitý </a:t>
            </a:r>
            <a:r>
              <a:rPr lang="cs-CZ" b="1" dirty="0">
                <a:solidFill>
                  <a:srgbClr val="000000"/>
                </a:solidFill>
              </a:rPr>
              <a:t> </a:t>
            </a:r>
            <a:r>
              <a:rPr lang="cs-CZ" b="1" dirty="0" smtClean="0">
                <a:solidFill>
                  <a:srgbClr val="000000"/>
                </a:solidFill>
              </a:rPr>
              <a:t>vývoj</a:t>
            </a:r>
            <a:endParaRPr lang="cs-CZ" b="1" dirty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</a:rPr>
              <a:t> </a:t>
            </a:r>
            <a:r>
              <a:rPr lang="cs-CZ" b="1" dirty="0" smtClean="0">
                <a:solidFill>
                  <a:srgbClr val="000000"/>
                </a:solidFill>
              </a:rPr>
              <a:t>vycházejí z římských</a:t>
            </a:r>
            <a:r>
              <a:rPr lang="cs-CZ" b="1" dirty="0">
                <a:solidFill>
                  <a:srgbClr val="000000"/>
                </a:solidFill>
              </a:rPr>
              <a:t> vzorů	</a:t>
            </a:r>
          </a:p>
          <a:p>
            <a:pPr marL="285750" lvl="0" indent="-285750"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 smtClean="0">
                <a:solidFill>
                  <a:srgbClr val="000000"/>
                </a:solidFill>
              </a:rPr>
              <a:t>Středověké modiﬁkace římských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písem</a:t>
            </a:r>
            <a:r>
              <a:rPr lang="cs-CZ" b="1" dirty="0">
                <a:solidFill>
                  <a:srgbClr val="000000"/>
                </a:solidFill>
              </a:rPr>
              <a:t>	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 smtClean="0">
                <a:solidFill>
                  <a:srgbClr val="000000"/>
                </a:solidFill>
              </a:rPr>
              <a:t>•</a:t>
            </a:r>
            <a:r>
              <a:rPr lang="cs-CZ" b="1" dirty="0">
                <a:solidFill>
                  <a:srgbClr val="000000"/>
                </a:solidFill>
              </a:rPr>
              <a:t> </a:t>
            </a:r>
            <a:r>
              <a:rPr lang="cs-CZ" b="1" dirty="0" smtClean="0">
                <a:solidFill>
                  <a:srgbClr val="000000"/>
                </a:solidFill>
              </a:rPr>
              <a:t>  Písmo papežských a císařských listin</a:t>
            </a:r>
            <a:r>
              <a:rPr lang="cs-CZ" b="1" dirty="0">
                <a:solidFill>
                  <a:srgbClr val="000000"/>
                </a:solidFill>
              </a:rPr>
              <a:t>	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 smtClean="0">
                <a:solidFill>
                  <a:srgbClr val="000000"/>
                </a:solidFill>
              </a:rPr>
              <a:t>•  </a:t>
            </a:r>
            <a:r>
              <a:rPr lang="cs-CZ" b="1" dirty="0">
                <a:solidFill>
                  <a:srgbClr val="000000"/>
                </a:solidFill>
              </a:rPr>
              <a:t> </a:t>
            </a:r>
            <a:r>
              <a:rPr lang="cs-CZ" b="1" dirty="0" smtClean="0">
                <a:solidFill>
                  <a:srgbClr val="000000"/>
                </a:solidFill>
              </a:rPr>
              <a:t>Písma francká</a:t>
            </a:r>
            <a:r>
              <a:rPr lang="cs-CZ" b="1" dirty="0">
                <a:solidFill>
                  <a:srgbClr val="000000"/>
                </a:solidFill>
              </a:rPr>
              <a:t>	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</a:rPr>
              <a:t>• </a:t>
            </a:r>
            <a:r>
              <a:rPr lang="cs-CZ" b="1" dirty="0" smtClean="0">
                <a:solidFill>
                  <a:srgbClr val="000000"/>
                </a:solidFill>
              </a:rPr>
              <a:t>  vznik</a:t>
            </a:r>
            <a:r>
              <a:rPr lang="cs-CZ" b="1" dirty="0">
                <a:solidFill>
                  <a:srgbClr val="000000"/>
                </a:solidFill>
              </a:rPr>
              <a:t> </a:t>
            </a:r>
            <a:r>
              <a:rPr lang="cs-CZ" b="1" dirty="0" smtClean="0">
                <a:solidFill>
                  <a:srgbClr val="000000"/>
                </a:solidFill>
              </a:rPr>
              <a:t>dobře čitelných rukopisných forem malých písem</a:t>
            </a:r>
            <a:r>
              <a:rPr lang="cs-CZ" b="1" dirty="0">
                <a:solidFill>
                  <a:srgbClr val="000000"/>
                </a:solidFill>
              </a:rPr>
              <a:t>	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</a:rPr>
              <a:t>  </a:t>
            </a:r>
            <a:r>
              <a:rPr lang="cs-CZ" b="1" dirty="0" smtClean="0">
                <a:solidFill>
                  <a:srgbClr val="000000"/>
                </a:solidFill>
              </a:rPr>
              <a:t>   = karolínská minuskula</a:t>
            </a:r>
            <a:r>
              <a:rPr lang="cs-CZ" b="1" dirty="0">
                <a:solidFill>
                  <a:srgbClr val="000000"/>
                </a:solidFill>
              </a:rPr>
              <a:t>	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</a:rPr>
              <a:t>     </a:t>
            </a:r>
            <a:r>
              <a:rPr lang="cs-CZ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cs-CZ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endParaRPr lang="cs-CZ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27" name="Picture 3" descr="C:\Users\Koděrová\Desktop\záloha\Pictures\písma\Alexa 16.století per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8719"/>
            <a:ext cx="2156123" cy="29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127723" y="5927241"/>
            <a:ext cx="230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Alexa – psaná perem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Koděrová\Desktop\záloha\Pictures\písma\fraktura ozdobn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65452"/>
            <a:ext cx="2018209" cy="7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děrová\Desktop\záloha\Pictures\písma\Fraktura kapitál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9574"/>
            <a:ext cx="2018209" cy="7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707904" y="517352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Fraktura ozdobná</a:t>
            </a:r>
            <a:endParaRPr lang="cs-CZ" dirty="0"/>
          </a:p>
        </p:txBody>
      </p:sp>
      <p:pic>
        <p:nvPicPr>
          <p:cNvPr id="1030" name="Picture 6" descr="C:\Users\Koděrová\Desktop\záloha\Pictures\písma\krasopisná kurziva,kapitá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24835"/>
            <a:ext cx="212725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671629" y="594743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</a:rPr>
              <a:t>Krasopisná kurzíva kapitála</a:t>
            </a:r>
            <a:endParaRPr lang="cs-CZ" i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Koděrová\Desktop\záloha\Pictures\písma\švabach minusku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307948"/>
            <a:ext cx="169386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068720" y="2262055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70C0"/>
                </a:solidFill>
              </a:rPr>
              <a:t> Švabach minuskula</a:t>
            </a:r>
            <a:endParaRPr lang="cs-CZ" sz="1600" dirty="0">
              <a:solidFill>
                <a:srgbClr val="0070C0"/>
              </a:solidFill>
            </a:endParaRPr>
          </a:p>
        </p:txBody>
      </p:sp>
      <p:pic>
        <p:nvPicPr>
          <p:cNvPr id="1033" name="Picture 9" descr="C:\Users\Koděrová\Desktop\záloha\Pictures\písma\švabach-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2" y="3328718"/>
            <a:ext cx="2291265" cy="125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228184" y="4581128"/>
            <a:ext cx="17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70C0"/>
                </a:solidFill>
              </a:rPr>
              <a:t> Švabach kapitála</a:t>
            </a:r>
            <a:endParaRPr lang="cs-CZ" sz="1600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577999" y="1024354"/>
            <a:ext cx="954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971600" y="6135908"/>
            <a:ext cx="954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945447" y="3319231"/>
            <a:ext cx="954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945447" y="5419744"/>
            <a:ext cx="954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002906" y="3192531"/>
            <a:ext cx="954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707976" y="5078614"/>
            <a:ext cx="954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8973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736</Words>
  <Application>Microsoft Office PowerPoint</Application>
  <PresentationFormat>Předvádění na obrazovce (4:3)</PresentationFormat>
  <Paragraphs>179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32</cp:revision>
  <dcterms:created xsi:type="dcterms:W3CDTF">2014-01-25T21:45:54Z</dcterms:created>
  <dcterms:modified xsi:type="dcterms:W3CDTF">2014-03-19T18:30:10Z</dcterms:modified>
</cp:coreProperties>
</file>