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F7E8-D7EB-4CA5-B665-07BA85C4DA93}" type="datetimeFigureOut">
              <a:rPr lang="cs-CZ" smtClean="0"/>
              <a:t>26. 1. 2014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1C4-4DCE-4C07-BDA0-F50439BF0EE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1848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F7E8-D7EB-4CA5-B665-07BA85C4DA93}" type="datetimeFigureOut">
              <a:rPr lang="cs-CZ" smtClean="0"/>
              <a:t>26. 1. 2014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1C4-4DCE-4C07-BDA0-F50439BF0EE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645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F7E8-D7EB-4CA5-B665-07BA85C4DA93}" type="datetimeFigureOut">
              <a:rPr lang="cs-CZ" smtClean="0"/>
              <a:t>26. 1. 2014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1C4-4DCE-4C07-BDA0-F50439BF0EE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583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F7E8-D7EB-4CA5-B665-07BA85C4DA93}" type="datetimeFigureOut">
              <a:rPr lang="cs-CZ" smtClean="0"/>
              <a:t>26. 1. 2014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1C4-4DCE-4C07-BDA0-F50439BF0EE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352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F7E8-D7EB-4CA5-B665-07BA85C4DA93}" type="datetimeFigureOut">
              <a:rPr lang="cs-CZ" smtClean="0"/>
              <a:t>26. 1. 2014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1C4-4DCE-4C07-BDA0-F50439BF0EE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284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F7E8-D7EB-4CA5-B665-07BA85C4DA93}" type="datetimeFigureOut">
              <a:rPr lang="cs-CZ" smtClean="0"/>
              <a:t>26. 1. 2014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1C4-4DCE-4C07-BDA0-F50439BF0EE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081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F7E8-D7EB-4CA5-B665-07BA85C4DA93}" type="datetimeFigureOut">
              <a:rPr lang="cs-CZ" smtClean="0"/>
              <a:t>26. 1. 2014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1C4-4DCE-4C07-BDA0-F50439BF0EE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644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F7E8-D7EB-4CA5-B665-07BA85C4DA93}" type="datetimeFigureOut">
              <a:rPr lang="cs-CZ" smtClean="0"/>
              <a:t>26. 1. 2014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1C4-4DCE-4C07-BDA0-F50439BF0EE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293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F7E8-D7EB-4CA5-B665-07BA85C4DA93}" type="datetimeFigureOut">
              <a:rPr lang="cs-CZ" smtClean="0"/>
              <a:t>26. 1. 2014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1C4-4DCE-4C07-BDA0-F50439BF0EE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631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F7E8-D7EB-4CA5-B665-07BA85C4DA93}" type="datetimeFigureOut">
              <a:rPr lang="cs-CZ" smtClean="0"/>
              <a:t>26. 1. 2014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1C4-4DCE-4C07-BDA0-F50439BF0EE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8920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F7E8-D7EB-4CA5-B665-07BA85C4DA93}" type="datetimeFigureOut">
              <a:rPr lang="cs-CZ" smtClean="0"/>
              <a:t>26. 1. 2014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E1C4-4DCE-4C07-BDA0-F50439BF0EE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430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EF7E8-D7EB-4CA5-B665-07BA85C4DA93}" type="datetimeFigureOut">
              <a:rPr lang="cs-CZ" smtClean="0"/>
              <a:t>26. 1. 2014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FE1C4-4DCE-4C07-BDA0-F50439BF0EE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464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1" cy="6624735"/>
          </a:xfrm>
          <a:solidFill>
            <a:srgbClr val="F4F9AD"/>
          </a:solidFill>
          <a:ln>
            <a:solidFill>
              <a:schemeClr val="tx1"/>
            </a:solidFill>
          </a:ln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964957"/>
              </p:ext>
            </p:extLst>
          </p:nvPr>
        </p:nvGraphicFramePr>
        <p:xfrm>
          <a:off x="827583" y="1268760"/>
          <a:ext cx="7704857" cy="3600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3459"/>
                <a:gridCol w="1870784"/>
                <a:gridCol w="820898"/>
                <a:gridCol w="237628"/>
                <a:gridCol w="129311"/>
                <a:gridCol w="993718"/>
                <a:gridCol w="1058525"/>
                <a:gridCol w="1130534"/>
              </a:tblGrid>
              <a:tr h="10937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Obchodní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akademie a Střední odborná škola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gen. F. Fajtla, Louny,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p.o Osvoboditelů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380, Louny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projektu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CZ.1.07/1.5.00/34.0052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Číslo sady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  </a:t>
                      </a: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Číslo DUM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3.2_25_03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Předmět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Písmo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Tematický okruh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Vývoj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písma 2 – Starověká písma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Název materiálu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Písmo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Autor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Zuzana Koděrová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3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Datum tvorby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20.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10. 2013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Ročník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ARR 1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77083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Anotace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Žáci jsou v prezentaci  seznámeni se vznikem písma, s jeho vývojem, použitím v historii lidstva a s  odborným názvoslovím písma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Metodický pokyn: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prezentace, výklad s pracovními listy pro žáky                     cílová skupina žáků: 16 – 19 let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Obrázek 2" descr="http://mail.centrum.cz/download.php?bid=000058f52b655bb40200d5c9&amp;idx=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19" y="1417026"/>
            <a:ext cx="3275496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1" descr="http://mail.centrum.cz/download.php?bid=000058f52b655bb40200d5c9&amp;idx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214" y="1417026"/>
            <a:ext cx="805474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84788" y="5157190"/>
            <a:ext cx="7747652" cy="6924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300" b="1" i="1" dirty="0" smtClean="0">
                <a:solidFill>
                  <a:schemeClr val="bg1"/>
                </a:solidFill>
              </a:rPr>
              <a:t> </a:t>
            </a:r>
            <a:r>
              <a:rPr lang="cs-CZ" sz="1300" b="1" i="1" dirty="0" smtClean="0"/>
              <a:t>Autorem </a:t>
            </a:r>
            <a:r>
              <a:rPr lang="cs-CZ" sz="1300" b="1" i="1" dirty="0"/>
              <a:t>materiálu a všech jeho částí, není-li uvedeno jinak, je </a:t>
            </a:r>
            <a:r>
              <a:rPr lang="cs-CZ" sz="1300" b="1" i="1" dirty="0" smtClean="0"/>
              <a:t>Zuzana Koděrová.      </a:t>
            </a:r>
          </a:p>
          <a:p>
            <a:r>
              <a:rPr lang="cs-CZ" sz="1300" b="1" i="1" dirty="0" smtClean="0"/>
              <a:t>Dostupné </a:t>
            </a:r>
            <a:r>
              <a:rPr lang="cs-CZ" sz="1300" b="1" i="1" dirty="0"/>
              <a:t>z Metodického portálu www.rvp.cz, ISSN: 1802-4785. Provozuje Národní ústav pro vzdělávání, </a:t>
            </a:r>
            <a:r>
              <a:rPr lang="cs-CZ" sz="1300" b="1" i="1" dirty="0" smtClean="0"/>
              <a:t>      školské </a:t>
            </a:r>
            <a:r>
              <a:rPr lang="cs-CZ" sz="1300" b="1" i="1" dirty="0"/>
              <a:t>poradenské zařízení a zařízení pro další vzdělávání pedagogických </a:t>
            </a:r>
            <a:r>
              <a:rPr lang="cs-CZ" sz="1300" b="1" i="1" dirty="0" smtClean="0"/>
              <a:t>pracovníků (NÚV</a:t>
            </a:r>
            <a:r>
              <a:rPr lang="cs-CZ" sz="1300" b="1" i="1" dirty="0"/>
              <a:t>).“ </a:t>
            </a:r>
          </a:p>
        </p:txBody>
      </p:sp>
    </p:spTree>
    <p:extLst>
      <p:ext uri="{BB962C8B-B14F-4D97-AF65-F5344CB8AC3E}">
        <p14:creationId xmlns:p14="http://schemas.microsoft.com/office/powerpoint/2010/main" val="291535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07506" y="116631"/>
            <a:ext cx="8928987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323528" y="332656"/>
            <a:ext cx="8496944" cy="6264695"/>
          </a:xfrm>
          <a:solidFill>
            <a:srgbClr val="C3D69B"/>
          </a:solidFill>
        </p:spPr>
        <p:txBody>
          <a:bodyPr/>
          <a:lstStyle/>
          <a:p>
            <a:pPr lvl="0">
              <a:spcBef>
                <a:spcPts val="1700"/>
              </a:spcBef>
            </a:pPr>
            <a:r>
              <a:rPr lang="cs-CZ" sz="3200" b="1" dirty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pPr lvl="0">
              <a:spcBef>
                <a:spcPts val="1300"/>
              </a:spcBef>
            </a:pPr>
            <a:r>
              <a:rPr lang="cs-CZ" sz="4800" b="1" dirty="0">
                <a:solidFill>
                  <a:srgbClr val="002060"/>
                </a:solidFill>
              </a:rPr>
              <a:t>    </a:t>
            </a:r>
            <a:r>
              <a:rPr lang="cs-CZ" sz="5400" b="1" dirty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TextovéPole 7"/>
          <p:cNvSpPr txBox="1"/>
          <p:nvPr/>
        </p:nvSpPr>
        <p:spPr>
          <a:xfrm>
            <a:off x="827583" y="502706"/>
            <a:ext cx="3672411" cy="4001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 smtClean="0">
                <a:solidFill>
                  <a:srgbClr val="984807"/>
                </a:solidFill>
                <a:uFillTx/>
                <a:latin typeface="Calibri"/>
              </a:rPr>
              <a:t>3.2_25_03_Pracovní list_1 </a:t>
            </a:r>
            <a:endParaRPr lang="cs-CZ" sz="2000" b="1" i="0" u="none" strike="noStrike" kern="1200" cap="none" spc="0" baseline="0" dirty="0">
              <a:solidFill>
                <a:srgbClr val="984807"/>
              </a:solidFill>
              <a:uFillTx/>
              <a:latin typeface="Calibri"/>
            </a:endParaRPr>
          </a:p>
        </p:txBody>
      </p:sp>
      <p:sp>
        <p:nvSpPr>
          <p:cNvPr id="6" name="TextovéPole 8"/>
          <p:cNvSpPr txBox="1"/>
          <p:nvPr/>
        </p:nvSpPr>
        <p:spPr>
          <a:xfrm>
            <a:off x="467545" y="902816"/>
            <a:ext cx="8208912" cy="55707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>
                <a:solidFill>
                  <a:srgbClr val="4A452A"/>
                </a:solidFill>
                <a:uFillTx/>
                <a:latin typeface="Calibri"/>
              </a:rPr>
              <a:t>     </a:t>
            </a:r>
            <a:endParaRPr lang="cs-CZ" sz="2000" b="1" i="0" u="none" strike="noStrike" kern="1200" cap="none" spc="0" baseline="0" dirty="0" smtClean="0">
              <a:solidFill>
                <a:srgbClr val="4A452A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 dirty="0" smtClean="0">
                <a:solidFill>
                  <a:schemeClr val="accent6">
                    <a:lumMod val="50000"/>
                  </a:schemeClr>
                </a:solidFill>
                <a:uFillTx/>
                <a:latin typeface="Calibri"/>
              </a:rPr>
              <a:t>Písemné opakování: </a:t>
            </a:r>
            <a:endParaRPr lang="cs-CZ" sz="2800" b="1" i="0" u="none" strike="noStrike" kern="1200" cap="none" spc="0" baseline="0" dirty="0">
              <a:solidFill>
                <a:schemeClr val="accent6">
                  <a:lumMod val="50000"/>
                </a:schemeClr>
              </a:solidFill>
              <a:uFillTx/>
              <a:latin typeface="Calibri"/>
            </a:endParaRP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rgbClr val="4A452A"/>
              </a:solidFill>
              <a:uFillTx/>
              <a:latin typeface="Calibri"/>
            </a:endParaRPr>
          </a:p>
          <a:p>
            <a:pPr marL="514350" marR="0" lvl="0" indent="-5143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dirty="0" smtClean="0">
                <a:solidFill>
                  <a:srgbClr val="000000"/>
                </a:solidFill>
                <a:latin typeface="Calibri"/>
              </a:rPr>
              <a:t>Jak nazýváme</a:t>
            </a:r>
            <a:r>
              <a:rPr lang="cs-CZ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egyptské písmo, jak vypadalo?</a:t>
            </a:r>
            <a:endParaRPr lang="cs-CZ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514350" marR="0" lvl="0" indent="-5143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 smtClean="0">
                <a:solidFill>
                  <a:srgbClr val="000000"/>
                </a:solidFill>
                <a:latin typeface="Calibri"/>
              </a:rPr>
              <a:t>Kde</a:t>
            </a:r>
            <a:r>
              <a:rPr lang="cs-CZ" sz="28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používali </a:t>
            </a:r>
            <a:r>
              <a:rPr lang="cs-CZ" sz="28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Egypťané</a:t>
            </a:r>
            <a:r>
              <a:rPr lang="cs-CZ" sz="2800" b="0" i="0" u="none" strike="noStrike" kern="0" cap="none" spc="0" dirty="0" smtClean="0">
                <a:solidFill>
                  <a:srgbClr val="000000"/>
                </a:solidFill>
                <a:uFillTx/>
                <a:latin typeface="Calibri"/>
              </a:rPr>
              <a:t> své obrázkové</a:t>
            </a:r>
            <a:r>
              <a:rPr lang="cs-CZ" sz="28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písmo?</a:t>
            </a:r>
            <a:endParaRPr lang="cs-CZ" sz="28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514350" marR="0" lvl="0" indent="-5143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Jakými nástroji se </a:t>
            </a:r>
            <a:r>
              <a:rPr lang="cs-CZ" sz="28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píše </a:t>
            </a: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čínské písmo, popiš, </a:t>
            </a:r>
            <a:r>
              <a:rPr lang="cs-CZ" sz="28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jaké </a:t>
            </a:r>
            <a:endParaRPr lang="cs-CZ" sz="2800" b="0" i="0" u="none" strike="noStrike" kern="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800" kern="0" dirty="0" smtClean="0">
                <a:solidFill>
                  <a:srgbClr val="000000"/>
                </a:solidFill>
                <a:latin typeface="Calibri"/>
              </a:rPr>
              <a:t>     </a:t>
            </a:r>
            <a:r>
              <a:rPr lang="cs-CZ" sz="28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má </a:t>
            </a: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písmo vzhled?</a:t>
            </a:r>
          </a:p>
          <a:p>
            <a:pPr marL="514350" marR="0" lvl="0" indent="-5143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Ve kterém státě (území) vzniklo fénické písmo?</a:t>
            </a:r>
          </a:p>
          <a:p>
            <a:pPr marL="514350" marR="0" lvl="0" indent="-5143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Jaký rozdíl je mezi Rustikou </a:t>
            </a:r>
            <a:r>
              <a:rPr lang="cs-CZ" sz="28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kapitálou </a:t>
            </a: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a Rustikou minuskulou?</a:t>
            </a:r>
          </a:p>
          <a:p>
            <a:pPr marL="514350" marR="0" lvl="0" indent="-5143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Popiš nebo nakresli tvar písmene „</a:t>
            </a:r>
            <a:r>
              <a:rPr lang="cs-CZ" sz="28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R</a:t>
            </a: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“ Římské unciály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210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07506" y="116631"/>
            <a:ext cx="8928987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251521" y="201903"/>
            <a:ext cx="8496944" cy="626469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>
              <a:spcBef>
                <a:spcPts val="1700"/>
              </a:spcBef>
            </a:pPr>
            <a:r>
              <a:rPr lang="cs-CZ" sz="3200" b="1" dirty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pPr lvl="0">
              <a:spcBef>
                <a:spcPts val="1300"/>
              </a:spcBef>
            </a:pPr>
            <a:r>
              <a:rPr lang="cs-CZ" sz="4800" b="1" dirty="0">
                <a:solidFill>
                  <a:srgbClr val="002060"/>
                </a:solidFill>
              </a:rPr>
              <a:t>    </a:t>
            </a:r>
            <a:r>
              <a:rPr lang="cs-CZ" sz="5400" b="1" dirty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TextovéPole 7"/>
          <p:cNvSpPr txBox="1"/>
          <p:nvPr/>
        </p:nvSpPr>
        <p:spPr>
          <a:xfrm>
            <a:off x="575557" y="451113"/>
            <a:ext cx="3672411" cy="4001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 smtClean="0">
                <a:solidFill>
                  <a:srgbClr val="984807"/>
                </a:solidFill>
                <a:uFillTx/>
                <a:latin typeface="Calibri"/>
              </a:rPr>
              <a:t>3.2_25_03_Pracovní list_1 </a:t>
            </a:r>
            <a:endParaRPr lang="cs-CZ" sz="2000" b="1" i="0" u="none" strike="noStrike" kern="1200" cap="none" spc="0" baseline="0" dirty="0">
              <a:solidFill>
                <a:srgbClr val="984807"/>
              </a:solidFill>
              <a:uFillTx/>
              <a:latin typeface="Calibri"/>
            </a:endParaRPr>
          </a:p>
        </p:txBody>
      </p:sp>
      <p:sp>
        <p:nvSpPr>
          <p:cNvPr id="6" name="TextovéPole 8"/>
          <p:cNvSpPr txBox="1"/>
          <p:nvPr/>
        </p:nvSpPr>
        <p:spPr>
          <a:xfrm>
            <a:off x="575557" y="902816"/>
            <a:ext cx="7848873" cy="45858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                         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 </a:t>
            </a:r>
            <a:r>
              <a:rPr lang="cs-CZ" sz="2800" b="1" kern="0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   S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právné řešení</a:t>
            </a:r>
            <a:r>
              <a:rPr lang="cs-CZ" sz="2800" b="1" i="0" u="none" strike="noStrike" kern="1200" cap="none" spc="0" baseline="0" dirty="0" smtClean="0">
                <a:solidFill>
                  <a:schemeClr val="accent6">
                    <a:lumMod val="50000"/>
                  </a:schemeClr>
                </a:solidFill>
                <a:uFillTx/>
                <a:latin typeface="Calibri"/>
              </a:rPr>
              <a:t> </a:t>
            </a:r>
            <a:endParaRPr lang="cs-CZ" sz="2800" b="1" i="0" u="none" strike="noStrike" kern="1200" cap="none" spc="0" baseline="0" dirty="0">
              <a:solidFill>
                <a:schemeClr val="accent6">
                  <a:lumMod val="50000"/>
                </a:schemeClr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1" i="0" u="none" strike="noStrike" kern="1200" cap="none" spc="0" baseline="0" dirty="0">
              <a:solidFill>
                <a:srgbClr val="4A452A"/>
              </a:solidFill>
              <a:uFillTx/>
              <a:latin typeface="Calibri"/>
            </a:endParaRPr>
          </a:p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dirty="0" smtClean="0">
                <a:solidFill>
                  <a:srgbClr val="000000"/>
                </a:solidFill>
              </a:rPr>
              <a:t>1.   Písmo obrázkové, hieroglyf, vzniklo před pěti tisíci lety,</a:t>
            </a:r>
            <a:r>
              <a:rPr lang="cs-CZ" dirty="0">
                <a:solidFill>
                  <a:srgbClr val="000000"/>
                </a:solidFill>
              </a:rPr>
              <a:t/>
            </a:r>
            <a:br>
              <a:rPr lang="cs-CZ" dirty="0">
                <a:solidFill>
                  <a:srgbClr val="000000"/>
                </a:solidFill>
              </a:rPr>
            </a:br>
            <a:r>
              <a:rPr lang="cs-CZ" dirty="0" smtClean="0">
                <a:solidFill>
                  <a:srgbClr val="000000"/>
                </a:solidFill>
              </a:rPr>
              <a:t>      jeden </a:t>
            </a:r>
            <a:r>
              <a:rPr lang="cs-CZ" dirty="0">
                <a:solidFill>
                  <a:srgbClr val="000000"/>
                </a:solidFill>
              </a:rPr>
              <a:t>znak </a:t>
            </a:r>
            <a:r>
              <a:rPr lang="cs-CZ" dirty="0" smtClean="0">
                <a:solidFill>
                  <a:srgbClr val="000000"/>
                </a:solidFill>
              </a:rPr>
              <a:t>znamenal </a:t>
            </a:r>
            <a:r>
              <a:rPr lang="cs-CZ" dirty="0">
                <a:solidFill>
                  <a:srgbClr val="000000"/>
                </a:solidFill>
              </a:rPr>
              <a:t>jednu </a:t>
            </a:r>
            <a:r>
              <a:rPr lang="cs-CZ" dirty="0" smtClean="0">
                <a:solidFill>
                  <a:srgbClr val="000000"/>
                </a:solidFill>
              </a:rPr>
              <a:t>slabiku, písmo mělo charakter obrázku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dirty="0" smtClean="0">
                <a:solidFill>
                  <a:srgbClr val="000000"/>
                </a:solidFill>
              </a:rPr>
              <a:t>2.   Písmem vyrývali nápisy do stěn paláců, </a:t>
            </a:r>
            <a:r>
              <a:rPr lang="cs-CZ" dirty="0">
                <a:solidFill>
                  <a:srgbClr val="000000"/>
                </a:solidFill>
              </a:rPr>
              <a:t>chrámů a hrobek </a:t>
            </a:r>
            <a:r>
              <a:rPr lang="cs-CZ" dirty="0" smtClean="0">
                <a:solidFill>
                  <a:srgbClr val="000000"/>
                </a:solidFill>
              </a:rPr>
              <a:t>faraónů, zapisovali 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</a:rPr>
              <a:t>     jím život, faraóna</a:t>
            </a:r>
            <a:r>
              <a:rPr lang="cs-CZ" dirty="0">
                <a:solidFill>
                  <a:srgbClr val="000000"/>
                </a:solidFill>
              </a:rPr>
              <a:t>, jeho </a:t>
            </a:r>
            <a:r>
              <a:rPr lang="cs-CZ" dirty="0" smtClean="0">
                <a:solidFill>
                  <a:srgbClr val="000000"/>
                </a:solidFill>
              </a:rPr>
              <a:t>slávu, psaly se  </a:t>
            </a:r>
            <a:r>
              <a:rPr lang="cs-CZ" dirty="0">
                <a:solidFill>
                  <a:srgbClr val="000000"/>
                </a:solidFill>
              </a:rPr>
              <a:t>úřední </a:t>
            </a:r>
            <a:r>
              <a:rPr lang="cs-CZ" dirty="0" smtClean="0">
                <a:solidFill>
                  <a:srgbClr val="000000"/>
                </a:solidFill>
              </a:rPr>
              <a:t>záznamy, soupis </a:t>
            </a:r>
            <a:r>
              <a:rPr lang="cs-CZ" dirty="0">
                <a:solidFill>
                  <a:srgbClr val="000000"/>
                </a:solidFill>
              </a:rPr>
              <a:t>majetku, </a:t>
            </a:r>
            <a:endParaRPr lang="cs-CZ" dirty="0" smtClean="0">
              <a:solidFill>
                <a:srgbClr val="000000"/>
              </a:solidFill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</a:rPr>
              <a:t>     počet </a:t>
            </a:r>
            <a:r>
              <a:rPr lang="cs-CZ" dirty="0">
                <a:solidFill>
                  <a:srgbClr val="000000"/>
                </a:solidFill>
              </a:rPr>
              <a:t>koní ve </a:t>
            </a:r>
            <a:r>
              <a:rPr lang="cs-CZ" dirty="0" smtClean="0">
                <a:solidFill>
                  <a:srgbClr val="000000"/>
                </a:solidFill>
              </a:rPr>
              <a:t>stájích </a:t>
            </a:r>
            <a:r>
              <a:rPr lang="cs-CZ" dirty="0">
                <a:solidFill>
                  <a:srgbClr val="000000"/>
                </a:solidFill>
              </a:rPr>
              <a:t>apod.)</a:t>
            </a:r>
          </a:p>
          <a:p>
            <a:pPr marL="342900" lvl="0" indent="-342900">
              <a:buAutoNum type="arabicPeriod" startAt="3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 dirty="0" smtClean="0">
                <a:solidFill>
                  <a:srgbClr val="000000"/>
                </a:solidFill>
                <a:uFillTx/>
              </a:rPr>
              <a:t>V Číně </a:t>
            </a:r>
            <a:r>
              <a:rPr lang="cs-CZ" dirty="0" smtClean="0">
                <a:solidFill>
                  <a:srgbClr val="000000"/>
                </a:solidFill>
              </a:rPr>
              <a:t>p</a:t>
            </a:r>
            <a:r>
              <a:rPr lang="cs-CZ" sz="1800" b="0" i="0" u="none" strike="noStrike" kern="1200" cap="none" spc="0" baseline="0" dirty="0" smtClean="0">
                <a:solidFill>
                  <a:srgbClr val="000000"/>
                </a:solidFill>
                <a:uFillTx/>
              </a:rPr>
              <a:t>sali štětci,</a:t>
            </a:r>
            <a:r>
              <a:rPr lang="cs-CZ" sz="1800" b="0" i="0" u="none" strike="noStrike" kern="1200" cap="none" spc="0" dirty="0" smtClean="0">
                <a:solidFill>
                  <a:srgbClr val="000000"/>
                </a:solidFill>
                <a:uFillTx/>
              </a:rPr>
              <a:t> bambusovými pery – vzhled písma jako znaky poskládané do tvarů</a:t>
            </a:r>
            <a:endParaRPr lang="cs-CZ" dirty="0">
              <a:solidFill>
                <a:srgbClr val="000000"/>
              </a:solidFill>
            </a:endParaRPr>
          </a:p>
          <a:p>
            <a:pPr marL="342900" lvl="0" indent="-342900">
              <a:buAutoNum type="arabicPeriod" startAt="3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dirty="0" smtClean="0">
                <a:solidFill>
                  <a:srgbClr val="000000"/>
                </a:solidFill>
              </a:rPr>
              <a:t>Dnešní Sýrie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dirty="0" smtClean="0">
                <a:solidFill>
                  <a:srgbClr val="000000"/>
                </a:solidFill>
                <a:uFillTx/>
              </a:rPr>
              <a:t>5.   Rustika kapitála jsou velká písmena, rustika minuskula jsou malá písmena,  </a:t>
            </a:r>
            <a:r>
              <a:rPr lang="cs-CZ" dirty="0" smtClean="0">
                <a:solidFill>
                  <a:srgbClr val="000000"/>
                </a:solidFill>
              </a:rPr>
              <a:t>                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dirty="0" smtClean="0">
                <a:solidFill>
                  <a:srgbClr val="000000"/>
                </a:solidFill>
              </a:rPr>
              <a:t>      </a:t>
            </a:r>
            <a:r>
              <a:rPr lang="cs-CZ" sz="1800" b="0" i="0" u="none" strike="noStrike" kern="1200" cap="none" spc="0" dirty="0" smtClean="0">
                <a:solidFill>
                  <a:srgbClr val="000000"/>
                </a:solidFill>
                <a:uFillTx/>
              </a:rPr>
              <a:t>pí</a:t>
            </a:r>
            <a:r>
              <a:rPr lang="cs-CZ" dirty="0" smtClean="0">
                <a:solidFill>
                  <a:srgbClr val="000000"/>
                </a:solidFill>
              </a:rPr>
              <a:t>smeno „R“ je psáno ze základu tvaru „P“, na kolmém tahu ukončený patkou, 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dirty="0" smtClean="0">
                <a:solidFill>
                  <a:srgbClr val="000000"/>
                </a:solidFill>
              </a:rPr>
              <a:t>      stopa písmene je podle nástroje stínovaná zeslabením a rozšířením. </a:t>
            </a:r>
            <a:endParaRPr lang="cs-CZ" sz="1800" b="0" i="0" u="none" strike="noStrike" kern="1200" cap="none" spc="0" dirty="0" smtClean="0">
              <a:solidFill>
                <a:srgbClr val="000000"/>
              </a:solidFill>
              <a:uFillTx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 dirty="0">
              <a:solidFill>
                <a:srgbClr val="000000"/>
              </a:solidFill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28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07506" y="116631"/>
            <a:ext cx="8928987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203563"/>
            <a:ext cx="7632844" cy="632177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>
              <a:spcBef>
                <a:spcPts val="1700"/>
              </a:spcBef>
            </a:pPr>
            <a:r>
              <a:rPr lang="cs-CZ" sz="3200" b="1" dirty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pPr lvl="0">
              <a:spcBef>
                <a:spcPts val="1300"/>
              </a:spcBef>
            </a:pPr>
            <a:r>
              <a:rPr lang="cs-CZ" sz="4800" b="1" dirty="0">
                <a:solidFill>
                  <a:srgbClr val="002060"/>
                </a:solidFill>
              </a:rPr>
              <a:t>    </a:t>
            </a:r>
            <a:r>
              <a:rPr lang="cs-CZ" sz="5400" b="1" dirty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5" name="Picture 3" descr="C:\Users\Koděrová\Desktop\záloha\Pictures\písma\římská minuskul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07704" y="2420891"/>
            <a:ext cx="4424434" cy="32744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7"/>
          <p:cNvSpPr txBox="1"/>
          <p:nvPr/>
        </p:nvSpPr>
        <p:spPr>
          <a:xfrm>
            <a:off x="1187622" y="276615"/>
            <a:ext cx="3816422" cy="400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 dirty="0">
                <a:solidFill>
                  <a:srgbClr val="984807"/>
                </a:solidFill>
                <a:uFillTx/>
                <a:latin typeface="Calibri"/>
              </a:rPr>
              <a:t>3.2._</a:t>
            </a:r>
            <a:r>
              <a:rPr lang="cs-CZ" sz="2000" b="1" i="0" u="none" strike="noStrike" kern="1200" cap="none" spc="0" baseline="0" dirty="0" smtClean="0">
                <a:solidFill>
                  <a:srgbClr val="984807"/>
                </a:solidFill>
                <a:uFillTx/>
                <a:latin typeface="Calibri"/>
              </a:rPr>
              <a:t>25_03_Pracovní list_2 </a:t>
            </a:r>
            <a:endParaRPr lang="cs-CZ" sz="2000" b="1" i="0" u="none" strike="noStrike" kern="1200" cap="none" spc="0" baseline="0" dirty="0">
              <a:solidFill>
                <a:srgbClr val="984807"/>
              </a:solidFill>
              <a:uFillTx/>
              <a:latin typeface="Calibri"/>
            </a:endParaRPr>
          </a:p>
        </p:txBody>
      </p:sp>
      <p:sp>
        <p:nvSpPr>
          <p:cNvPr id="7" name="TextovéPole 8"/>
          <p:cNvSpPr txBox="1"/>
          <p:nvPr/>
        </p:nvSpPr>
        <p:spPr>
          <a:xfrm>
            <a:off x="1691676" y="908721"/>
            <a:ext cx="5184574" cy="16619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Vytvoř ručně psaný text (použij tebou vybraný citát)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Pracuj podle tohoto vzoru písma (dodržuj směr tahů)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Formát práce: A4, kompozice textu na osu (podle </a:t>
            </a:r>
            <a:r>
              <a:rPr lang="cs-CZ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délky citátu 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1400" dirty="0" smtClean="0">
                <a:solidFill>
                  <a:srgbClr val="000000"/>
                </a:solidFill>
                <a:latin typeface="Calibri"/>
              </a:rPr>
              <a:t>      </a:t>
            </a:r>
            <a:r>
              <a:rPr lang="cs-CZ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se </a:t>
            </a:r>
            <a:r>
              <a:rPr lang="cs-CZ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rozhodni psát na šířku papíru nebo výšku)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Použij pro psaní pero nebo štětec a černou tuš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Pozadí za písmem uprav barevně pastelkami podle tvé fantazie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987819" y="5818494"/>
            <a:ext cx="259228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/>
              <a:t>HARRIS, David. </a:t>
            </a:r>
            <a:r>
              <a:rPr lang="cs-CZ" sz="1000" b="1" i="1" dirty="0"/>
              <a:t>Kaligrafie: </a:t>
            </a:r>
            <a:r>
              <a:rPr lang="cs-CZ" sz="1000" b="1" dirty="0"/>
              <a:t>nakl. Slovart </a:t>
            </a:r>
            <a:r>
              <a:rPr lang="cs-CZ" sz="1000" b="1" dirty="0" smtClean="0"/>
              <a:t>2004</a:t>
            </a:r>
            <a:endParaRPr lang="cs-CZ" sz="1000" b="1" dirty="0"/>
          </a:p>
        </p:txBody>
      </p:sp>
    </p:spTree>
    <p:extLst>
      <p:ext uri="{BB962C8B-B14F-4D97-AF65-F5344CB8AC3E}">
        <p14:creationId xmlns:p14="http://schemas.microsoft.com/office/powerpoint/2010/main" val="369901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5" y="116632"/>
            <a:ext cx="8885290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548680"/>
            <a:ext cx="3600400" cy="880070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19672" y="2312312"/>
            <a:ext cx="5400600" cy="782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smtClean="0">
                <a:solidFill>
                  <a:srgbClr val="FFFF00"/>
                </a:solidFill>
                <a:latin typeface="Adobe Garamond Pro Bold" pitchFamily="18" charset="-18"/>
              </a:rPr>
              <a:t>Použitá</a:t>
            </a:r>
            <a:r>
              <a:rPr lang="cs-CZ" sz="5400" dirty="0">
                <a:solidFill>
                  <a:srgbClr val="FFFF00"/>
                </a:solidFill>
                <a:latin typeface="Adobe Garamond Pro Bold" pitchFamily="18" charset="-18"/>
              </a:rPr>
              <a:t> </a:t>
            </a:r>
            <a:r>
              <a:rPr lang="cs-CZ" sz="5400" dirty="0" smtClean="0">
                <a:solidFill>
                  <a:srgbClr val="FFFF00"/>
                </a:solidFill>
                <a:latin typeface="Adobe Garamond Pro Bold" pitchFamily="18" charset="-18"/>
              </a:rPr>
              <a:t>literatura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541571" y="3284984"/>
            <a:ext cx="6120680" cy="14711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PLOCHÝ</a:t>
            </a:r>
            <a:r>
              <a:rPr lang="cs-CZ" sz="1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, Emanuel, Dr. </a:t>
            </a:r>
            <a:r>
              <a:rPr lang="cs-CZ" sz="1400" b="1" i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Encyklopedie českého výtvarného </a:t>
            </a:r>
            <a:r>
              <a:rPr lang="cs-CZ" sz="1400" b="1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umění:    </a:t>
            </a:r>
          </a:p>
          <a:p>
            <a:pPr>
              <a:lnSpc>
                <a:spcPct val="80000"/>
              </a:lnSpc>
            </a:pPr>
            <a:r>
              <a:rPr lang="cs-CZ" sz="1400" b="1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Academia </a:t>
            </a:r>
            <a:r>
              <a:rPr lang="cs-CZ" sz="1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Praha </a:t>
            </a:r>
            <a:r>
              <a:rPr lang="cs-CZ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1975</a:t>
            </a:r>
          </a:p>
          <a:p>
            <a:pPr>
              <a:lnSpc>
                <a:spcPct val="80000"/>
              </a:lnSpc>
            </a:pPr>
            <a:r>
              <a:rPr lang="en-US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2] </a:t>
            </a:r>
            <a:r>
              <a:rPr lang="cs-CZ" sz="1400" b="1" dirty="0" smtClean="0">
                <a:solidFill>
                  <a:srgbClr val="00FF00"/>
                </a:solidFill>
              </a:rPr>
              <a:t>TUREK</a:t>
            </a:r>
            <a:r>
              <a:rPr lang="cs-CZ" sz="1400" b="1" dirty="0">
                <a:solidFill>
                  <a:srgbClr val="00FF00"/>
                </a:solidFill>
              </a:rPr>
              <a:t>, Josef., KAPLANOVÁ, Františka. </a:t>
            </a:r>
            <a:r>
              <a:rPr lang="cs-CZ" sz="1400" b="1" i="1" dirty="0">
                <a:solidFill>
                  <a:srgbClr val="00FF00"/>
                </a:solidFill>
              </a:rPr>
              <a:t>Propagace: </a:t>
            </a:r>
            <a:r>
              <a:rPr lang="cs-CZ" sz="1400" b="1" dirty="0">
                <a:solidFill>
                  <a:srgbClr val="00FF00"/>
                </a:solidFill>
              </a:rPr>
              <a:t>nakl. Olomouc </a:t>
            </a:r>
            <a:r>
              <a:rPr lang="cs-CZ" sz="1400" b="1" dirty="0" smtClean="0">
                <a:solidFill>
                  <a:srgbClr val="00FF00"/>
                </a:solidFill>
              </a:rPr>
              <a:t>2005</a:t>
            </a:r>
          </a:p>
          <a:p>
            <a:pPr>
              <a:lnSpc>
                <a:spcPct val="80000"/>
              </a:lnSpc>
            </a:pPr>
            <a:r>
              <a:rPr lang="en-US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>
                <a:solidFill>
                  <a:srgbClr val="00FF00"/>
                </a:solidFill>
              </a:rPr>
              <a:t>HARRIS, David. </a:t>
            </a:r>
            <a:r>
              <a:rPr lang="cs-CZ" sz="1400" b="1" i="1" dirty="0" smtClean="0">
                <a:solidFill>
                  <a:srgbClr val="00FF00"/>
                </a:solidFill>
              </a:rPr>
              <a:t>Kaligrafie: </a:t>
            </a:r>
            <a:r>
              <a:rPr lang="cs-CZ" sz="1400" b="1" dirty="0">
                <a:solidFill>
                  <a:srgbClr val="00FF00"/>
                </a:solidFill>
              </a:rPr>
              <a:t>nakl. </a:t>
            </a:r>
            <a:r>
              <a:rPr lang="cs-CZ" sz="1400" b="1" dirty="0" smtClean="0">
                <a:solidFill>
                  <a:srgbClr val="00FF00"/>
                </a:solidFill>
              </a:rPr>
              <a:t>Slovart 2004</a:t>
            </a:r>
            <a:endParaRPr lang="cs-CZ" sz="1400" b="1" dirty="0">
              <a:solidFill>
                <a:srgbClr val="00FF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>
                <a:solidFill>
                  <a:srgbClr val="00FF00"/>
                </a:solidFill>
              </a:rPr>
              <a:t>archiv </a:t>
            </a:r>
            <a:r>
              <a:rPr lang="cs-CZ" sz="1400" b="1" dirty="0">
                <a:solidFill>
                  <a:srgbClr val="00FF00"/>
                </a:solidFill>
              </a:rPr>
              <a:t>autora, KODĚROVÁ, </a:t>
            </a:r>
            <a:r>
              <a:rPr lang="cs-CZ" sz="1400" b="1" dirty="0" smtClean="0">
                <a:solidFill>
                  <a:srgbClr val="00FF00"/>
                </a:solidFill>
              </a:rPr>
              <a:t>Zuzana. : </a:t>
            </a:r>
            <a:r>
              <a:rPr lang="cs-CZ" sz="1400" b="1" i="1" dirty="0">
                <a:solidFill>
                  <a:srgbClr val="00FF00"/>
                </a:solidFill>
              </a:rPr>
              <a:t>fotografie</a:t>
            </a:r>
            <a:r>
              <a:rPr lang="cs-CZ" sz="1400" b="1" dirty="0">
                <a:solidFill>
                  <a:srgbClr val="00FF00"/>
                </a:solidFill>
              </a:rPr>
              <a:t>: </a:t>
            </a:r>
            <a:r>
              <a:rPr lang="cs-CZ" sz="1400" b="1" i="1" dirty="0">
                <a:solidFill>
                  <a:srgbClr val="00FF00"/>
                </a:solidFill>
              </a:rPr>
              <a:t>galerie c.zuk  </a:t>
            </a:r>
            <a:r>
              <a:rPr lang="cs-CZ" sz="1400" b="1" i="1" dirty="0" smtClean="0">
                <a:solidFill>
                  <a:srgbClr val="00FF00"/>
                </a:solidFill>
              </a:rPr>
              <a:t>2000-2013</a:t>
            </a:r>
          </a:p>
          <a:p>
            <a:pPr>
              <a:lnSpc>
                <a:spcPct val="80000"/>
              </a:lnSpc>
            </a:pPr>
            <a:r>
              <a:rPr lang="en-US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>
                <a:solidFill>
                  <a:srgbClr val="00FF00"/>
                </a:solidFill>
              </a:rPr>
              <a:t>www.wikipedie.cz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 smtClean="0">
                <a:solidFill>
                  <a:srgbClr val="00FF00"/>
                </a:solidFill>
                <a:latin typeface="Times New Roman" pitchFamily="18" charset="0"/>
              </a:rPr>
              <a:t>Autorem </a:t>
            </a:r>
            <a:r>
              <a:rPr lang="cs-CZ" sz="1400" b="1" dirty="0" smtClean="0">
                <a:solidFill>
                  <a:srgbClr val="00FF00"/>
                </a:solidFill>
                <a:latin typeface="Times New Roman" pitchFamily="18" charset="0"/>
              </a:rPr>
              <a:t>fotografií, není-li uvedeno jinak, je Zuzana Koděrová. Autor (Zuzana </a:t>
            </a:r>
            <a:r>
              <a:rPr lang="cs-CZ" sz="1400" b="1" dirty="0" smtClean="0">
                <a:solidFill>
                  <a:srgbClr val="00FF00"/>
                </a:solidFill>
                <a:latin typeface="Times New Roman" pitchFamily="18" charset="0"/>
              </a:rPr>
              <a:t>Koděrová)souhlasí </a:t>
            </a:r>
            <a:r>
              <a:rPr lang="cs-CZ" sz="1400" b="1" dirty="0" smtClean="0">
                <a:solidFill>
                  <a:srgbClr val="00FF00"/>
                </a:solidFill>
                <a:latin typeface="Times New Roman" pitchFamily="18" charset="0"/>
              </a:rPr>
              <a:t>s </a:t>
            </a:r>
            <a:r>
              <a:rPr lang="cs-CZ" sz="1400" b="1" dirty="0">
                <a:solidFill>
                  <a:srgbClr val="00FF00"/>
                </a:solidFill>
                <a:latin typeface="Times New Roman" pitchFamily="18" charset="0"/>
              </a:rPr>
              <a:t>jejich zveřejněním na Metodickém portálu</a:t>
            </a:r>
            <a:r>
              <a:rPr lang="cs-CZ" sz="1400" b="1" dirty="0" smtClean="0">
                <a:solidFill>
                  <a:srgbClr val="00FF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537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51205" y="116631"/>
            <a:ext cx="8885288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5" name="TextovéPole 1"/>
          <p:cNvSpPr txBox="1"/>
          <p:nvPr/>
        </p:nvSpPr>
        <p:spPr>
          <a:xfrm>
            <a:off x="1989588" y="1988838"/>
            <a:ext cx="5184574" cy="22467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0" b="1" i="0" u="none" strike="noStrike" kern="1200" cap="none" spc="0" baseline="0" dirty="0">
                <a:solidFill>
                  <a:srgbClr val="00FF00"/>
                </a:solidFill>
                <a:uFillTx/>
                <a:latin typeface="Tempus Sans ITC" pitchFamily="82"/>
              </a:rPr>
              <a:t>Písmo</a:t>
            </a:r>
          </a:p>
        </p:txBody>
      </p:sp>
    </p:spTree>
    <p:extLst>
      <p:ext uri="{BB962C8B-B14F-4D97-AF65-F5344CB8AC3E}">
        <p14:creationId xmlns:p14="http://schemas.microsoft.com/office/powerpoint/2010/main" val="10755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51205" y="116631"/>
            <a:ext cx="8885288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5" name="TextovéPole 1"/>
          <p:cNvSpPr txBox="1"/>
          <p:nvPr/>
        </p:nvSpPr>
        <p:spPr>
          <a:xfrm>
            <a:off x="1064133" y="1484784"/>
            <a:ext cx="6984772" cy="39703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9000" b="1" i="0" u="none" strike="noStrike" kern="1200" cap="none" spc="0" baseline="0" dirty="0">
                <a:solidFill>
                  <a:srgbClr val="FFFF00"/>
                </a:solidFill>
                <a:uFillTx/>
                <a:latin typeface="Tempus Sans ITC" pitchFamily="82"/>
              </a:rPr>
              <a:t>Vývoj písma </a:t>
            </a:r>
            <a:r>
              <a:rPr lang="cs-CZ" sz="9000" b="1" i="0" u="none" strike="noStrike" kern="1200" cap="none" spc="0" baseline="0" dirty="0" smtClean="0">
                <a:solidFill>
                  <a:srgbClr val="FFFF00"/>
                </a:solidFill>
                <a:uFillTx/>
                <a:latin typeface="Tempus Sans ITC" pitchFamily="82"/>
              </a:rPr>
              <a:t>3</a:t>
            </a:r>
            <a:endParaRPr lang="cs-CZ" sz="9000" b="1" i="0" u="none" strike="noStrike" kern="1200" cap="none" spc="0" baseline="0" dirty="0">
              <a:solidFill>
                <a:srgbClr val="FFFF00"/>
              </a:solidFill>
              <a:uFillTx/>
              <a:latin typeface="Tempus Sans ITC" pitchFamily="8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7200" b="1" i="0" u="none" strike="noStrike" kern="1200" cap="none" spc="0" baseline="0" dirty="0">
                <a:solidFill>
                  <a:srgbClr val="FFFF00"/>
                </a:solidFill>
                <a:uFillTx/>
                <a:latin typeface="Tempus Sans ITC" pitchFamily="82"/>
              </a:rPr>
              <a:t> Starověká písma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9000" b="1" i="0" u="none" strike="noStrike" kern="1200" cap="none" spc="0" baseline="0" dirty="0">
              <a:solidFill>
                <a:srgbClr val="FFFF00"/>
              </a:solidFill>
              <a:uFillTx/>
              <a:latin typeface="Tempus Sans ITC" pitchFamily="82"/>
            </a:endParaRPr>
          </a:p>
        </p:txBody>
      </p:sp>
    </p:spTree>
    <p:extLst>
      <p:ext uri="{BB962C8B-B14F-4D97-AF65-F5344CB8AC3E}">
        <p14:creationId xmlns:p14="http://schemas.microsoft.com/office/powerpoint/2010/main" val="20774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07506" y="116631"/>
            <a:ext cx="8928987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19732" y="188217"/>
            <a:ext cx="7632844" cy="632177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>
              <a:spcBef>
                <a:spcPts val="1700"/>
              </a:spcBef>
            </a:pPr>
            <a:r>
              <a:rPr lang="cs-CZ" sz="3200" b="1" dirty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pPr lvl="0">
              <a:spcBef>
                <a:spcPts val="1300"/>
              </a:spcBef>
            </a:pPr>
            <a:r>
              <a:rPr lang="cs-CZ" sz="4800" b="1" dirty="0">
                <a:solidFill>
                  <a:srgbClr val="002060"/>
                </a:solidFill>
              </a:rPr>
              <a:t>    </a:t>
            </a:r>
            <a:r>
              <a:rPr lang="cs-CZ" sz="5400" b="1" dirty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1"/>
          <p:cNvSpPr/>
          <p:nvPr/>
        </p:nvSpPr>
        <p:spPr>
          <a:xfrm>
            <a:off x="3318686" y="548680"/>
            <a:ext cx="2304257" cy="737061"/>
          </a:xfrm>
          <a:prstGeom prst="rect">
            <a:avLst/>
          </a:prstGeom>
          <a:solidFill>
            <a:srgbClr val="C3D69B"/>
          </a:solidFill>
          <a:ln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0" cap="none" spc="0" baseline="0" dirty="0">
                <a:solidFill>
                  <a:srgbClr val="4F6228"/>
                </a:solidFill>
                <a:uFillTx/>
                <a:latin typeface="Times New Roman" pitchFamily="18"/>
                <a:cs typeface="Times New Roman" pitchFamily="18"/>
              </a:rPr>
              <a:t>Hlaholice</a:t>
            </a:r>
            <a:endParaRPr lang="cs-CZ" sz="3200" b="1" i="0" u="none" strike="noStrike" kern="1200" cap="none" spc="0" baseline="0" dirty="0">
              <a:solidFill>
                <a:srgbClr val="4F6228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6" name="TextovéPole 2"/>
          <p:cNvSpPr txBox="1"/>
          <p:nvPr/>
        </p:nvSpPr>
        <p:spPr>
          <a:xfrm>
            <a:off x="827584" y="1628800"/>
            <a:ext cx="7286462" cy="16004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dirty="0">
                <a:solidFill>
                  <a:srgbClr val="000000"/>
                </a:solidFill>
                <a:latin typeface="Book Antiqua" pitchFamily="18"/>
              </a:rPr>
              <a:t>	</a:t>
            </a:r>
            <a:endParaRPr lang="cs-CZ" sz="2000" dirty="0" smtClean="0">
              <a:solidFill>
                <a:srgbClr val="000000"/>
              </a:solidFill>
              <a:latin typeface="Book Antiqua" pitchFamily="18"/>
            </a:endParaRPr>
          </a:p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dirty="0" smtClean="0">
                <a:solidFill>
                  <a:srgbClr val="000000"/>
                </a:solidFill>
                <a:latin typeface="Book Antiqua" pitchFamily="18"/>
              </a:rPr>
              <a:t>•</a:t>
            </a:r>
            <a:r>
              <a:rPr lang="cs-CZ" sz="2000" dirty="0">
                <a:solidFill>
                  <a:srgbClr val="000000"/>
                </a:solidFill>
                <a:latin typeface="Book Antiqua" pitchFamily="18"/>
              </a:rPr>
              <a:t> </a:t>
            </a:r>
            <a:r>
              <a:rPr lang="cs-CZ" sz="2000" dirty="0" smtClean="0">
                <a:solidFill>
                  <a:srgbClr val="000000"/>
                </a:solidFill>
                <a:latin typeface="Book Antiqua" pitchFamily="18"/>
              </a:rPr>
              <a:t> 43 znaků obtížná čitelná</a:t>
            </a:r>
          </a:p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dirty="0">
                <a:solidFill>
                  <a:srgbClr val="000000"/>
                </a:solidFill>
                <a:latin typeface="Book Antiqua" pitchFamily="18"/>
              </a:rPr>
              <a:t>	</a:t>
            </a:r>
          </a:p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dirty="0" smtClean="0">
                <a:solidFill>
                  <a:srgbClr val="000000"/>
                </a:solidFill>
                <a:latin typeface="Book Antiqua" pitchFamily="18"/>
              </a:rPr>
              <a:t>•</a:t>
            </a:r>
            <a:r>
              <a:rPr lang="cs-CZ" sz="2000" dirty="0">
                <a:solidFill>
                  <a:srgbClr val="000000"/>
                </a:solidFill>
                <a:latin typeface="Book Antiqua" pitchFamily="18"/>
              </a:rPr>
              <a:t> </a:t>
            </a:r>
            <a:r>
              <a:rPr lang="cs-CZ" sz="2000" dirty="0" smtClean="0">
                <a:solidFill>
                  <a:srgbClr val="000000"/>
                </a:solidFill>
                <a:latin typeface="Book Antiqua" pitchFamily="18"/>
              </a:rPr>
              <a:t> měla dvě formy:</a:t>
            </a:r>
            <a:r>
              <a:rPr lang="cs-CZ" sz="2000" dirty="0">
                <a:solidFill>
                  <a:srgbClr val="000000"/>
                </a:solidFill>
                <a:latin typeface="Book Antiqua" pitchFamily="18"/>
              </a:rPr>
              <a:t> </a:t>
            </a:r>
            <a:r>
              <a:rPr lang="cs-CZ" sz="2000" dirty="0" smtClean="0">
                <a:solidFill>
                  <a:srgbClr val="000000"/>
                </a:solidFill>
                <a:latin typeface="Book Antiqua" pitchFamily="18"/>
              </a:rPr>
              <a:t>      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/>
              </a:rPr>
              <a:t>•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Book Antiqua" pitchFamily="18"/>
              </a:rPr>
              <a:t> okrouhlou	</a:t>
            </a:r>
            <a:endParaRPr lang="cs-CZ" b="1" dirty="0" smtClean="0">
              <a:solidFill>
                <a:schemeClr val="accent6">
                  <a:lumMod val="75000"/>
                </a:schemeClr>
              </a:solidFill>
              <a:latin typeface="Book Antiqua" pitchFamily="18"/>
            </a:endParaRPr>
          </a:p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Book Antiqua" pitchFamily="18"/>
              </a:rPr>
              <a:t>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/>
              </a:rPr>
              <a:t>                                             •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Book Antiqua" pitchFamily="18"/>
              </a:rPr>
              <a:t> 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/>
              </a:rPr>
              <a:t>hranatou</a:t>
            </a:r>
            <a:r>
              <a:rPr lang="cs-CZ" b="1" i="0" u="none" strike="noStrike" kern="1200" cap="none" spc="0" baseline="0" dirty="0" smtClean="0">
                <a:solidFill>
                  <a:schemeClr val="accent6">
                    <a:lumMod val="75000"/>
                  </a:schemeClr>
                </a:solidFill>
                <a:uFillTx/>
                <a:latin typeface="Book Antiqua" pitchFamily="18"/>
              </a:rPr>
              <a:t> </a:t>
            </a:r>
            <a:endParaRPr lang="cs-CZ" b="1" i="0" u="none" strike="noStrike" kern="1200" cap="none" spc="0" baseline="0" dirty="0">
              <a:solidFill>
                <a:schemeClr val="accent6">
                  <a:lumMod val="75000"/>
                </a:schemeClr>
              </a:solidFill>
              <a:uFillTx/>
              <a:latin typeface="Book Antiqua" pitchFamily="18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483768" y="1444134"/>
            <a:ext cx="35778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existovala v</a:t>
            </a:r>
            <a:r>
              <a:rPr lang="cs-CZ" dirty="0"/>
              <a:t> </a:t>
            </a:r>
            <a:r>
              <a:rPr lang="cs-CZ" dirty="0" smtClean="0"/>
              <a:t>Čechách</a:t>
            </a:r>
            <a:r>
              <a:rPr lang="cs-CZ" dirty="0"/>
              <a:t> </a:t>
            </a:r>
            <a:r>
              <a:rPr lang="cs-CZ" dirty="0" smtClean="0"/>
              <a:t>do</a:t>
            </a:r>
            <a:r>
              <a:rPr lang="cs-CZ" dirty="0"/>
              <a:t> </a:t>
            </a:r>
            <a:r>
              <a:rPr lang="cs-CZ" dirty="0" smtClean="0"/>
              <a:t> 11. století</a:t>
            </a:r>
            <a:endParaRPr lang="cs-CZ" dirty="0"/>
          </a:p>
        </p:txBody>
      </p:sp>
      <p:pic>
        <p:nvPicPr>
          <p:cNvPr id="1027" name="Picture 3" descr="C:\Users\Koděrová\Desktop\písma pracovní\hebrew-hebrejské 1000př.n.l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103" y="2564903"/>
            <a:ext cx="2736942" cy="289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děrová\Desktop\záloha\Pictures\písma\hlaholi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89041"/>
            <a:ext cx="3562780" cy="202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 rot="10800000" flipV="1">
            <a:off x="7037809" y="5580558"/>
            <a:ext cx="1076236" cy="23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www.wikipedia.cz</a:t>
            </a:r>
            <a:endParaRPr lang="cs-CZ" sz="9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403647" y="5811391"/>
            <a:ext cx="10801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www.wikipedia.cz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74559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07506" y="116631"/>
            <a:ext cx="8928987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203563"/>
            <a:ext cx="7632844" cy="632177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>
              <a:spcBef>
                <a:spcPts val="1700"/>
              </a:spcBef>
            </a:pPr>
            <a:r>
              <a:rPr lang="cs-CZ" sz="3200" b="1" dirty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pPr lvl="0">
              <a:spcBef>
                <a:spcPts val="1300"/>
              </a:spcBef>
            </a:pPr>
            <a:r>
              <a:rPr lang="cs-CZ" sz="4800" b="1" dirty="0">
                <a:solidFill>
                  <a:srgbClr val="002060"/>
                </a:solidFill>
              </a:rPr>
              <a:t>    </a:t>
            </a:r>
            <a:r>
              <a:rPr lang="cs-CZ" sz="5400" b="1" dirty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6" name="TextovéPole 2"/>
          <p:cNvSpPr txBox="1"/>
          <p:nvPr/>
        </p:nvSpPr>
        <p:spPr>
          <a:xfrm>
            <a:off x="984583" y="657608"/>
            <a:ext cx="7259825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 dirty="0">
              <a:solidFill>
                <a:srgbClr val="000000"/>
              </a:solidFill>
              <a:uFillTx/>
              <a:latin typeface="Book Antiqu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 dirty="0">
                <a:solidFill>
                  <a:srgbClr val="0070C0"/>
                </a:solidFill>
                <a:uFillTx/>
                <a:latin typeface="Book Antiqua" pitchFamily="18"/>
              </a:rPr>
              <a:t>tvůrcem nejstaršího slovanského písma (glagolica</a:t>
            </a:r>
            <a:r>
              <a:rPr lang="cs-CZ" sz="2000" b="0" i="0" u="none" strike="noStrike" kern="1200" cap="none" spc="0" baseline="0" dirty="0">
                <a:solidFill>
                  <a:srgbClr val="000000"/>
                </a:solidFill>
                <a:uFillTx/>
                <a:latin typeface="Book Antiqua" pitchFamily="18"/>
              </a:rPr>
              <a:t>) </a:t>
            </a:r>
            <a:endParaRPr lang="cs-CZ" sz="2000" b="0" i="0" u="none" strike="noStrike" kern="1200" cap="none" spc="0" baseline="0" dirty="0" smtClean="0">
              <a:solidFill>
                <a:srgbClr val="000000"/>
              </a:solidFill>
              <a:uFillTx/>
              <a:latin typeface="Book Antiqu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dirty="0">
              <a:solidFill>
                <a:srgbClr val="000000"/>
              </a:solidFill>
              <a:latin typeface="Book Antiqu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Book Antiqua" pitchFamily="18"/>
              </a:rPr>
              <a:t>byl </a:t>
            </a:r>
            <a:r>
              <a:rPr lang="cs-CZ" sz="2000" b="0" i="0" u="none" strike="noStrike" kern="1200" cap="none" spc="0" baseline="0" dirty="0">
                <a:solidFill>
                  <a:srgbClr val="000000"/>
                </a:solidFill>
                <a:uFillTx/>
                <a:latin typeface="Book Antiqua" pitchFamily="18"/>
              </a:rPr>
              <a:t>soluňský učenec Konstantin Filosof (později přijal jméno Kyrillos – Cyril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0" i="0" u="none" strike="noStrike" kern="1200" cap="none" spc="0" baseline="0" dirty="0">
              <a:solidFill>
                <a:srgbClr val="000000"/>
              </a:solidFill>
              <a:uFillTx/>
              <a:latin typeface="Book Antiqu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 dirty="0">
                <a:solidFill>
                  <a:srgbClr val="000000"/>
                </a:solidFill>
                <a:uFillTx/>
                <a:latin typeface="Book Antiqua" pitchFamily="18"/>
              </a:rPr>
              <a:t> přišel se svým bratrem Metodějem kolem roku 855 </a:t>
            </a:r>
            <a:endParaRPr lang="cs-CZ" sz="2000" b="0" i="0" u="none" strike="noStrike" kern="1200" cap="none" spc="0" baseline="0" dirty="0" smtClean="0">
              <a:solidFill>
                <a:srgbClr val="000000"/>
              </a:solidFill>
              <a:uFillTx/>
              <a:latin typeface="Book Antiqua" pitchFamily="18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dirty="0">
                <a:solidFill>
                  <a:srgbClr val="000000"/>
                </a:solidFill>
                <a:latin typeface="Book Antiqua" pitchFamily="18"/>
              </a:rPr>
              <a:t> </a:t>
            </a:r>
            <a:r>
              <a:rPr lang="cs-CZ" sz="2000" dirty="0" smtClean="0">
                <a:solidFill>
                  <a:srgbClr val="000000"/>
                </a:solidFill>
                <a:latin typeface="Book Antiqua" pitchFamily="18"/>
              </a:rPr>
              <a:t>    </a:t>
            </a:r>
            <a:r>
              <a:rPr lang="cs-CZ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Book Antiqua" pitchFamily="18"/>
              </a:rPr>
              <a:t>do </a:t>
            </a:r>
            <a:r>
              <a:rPr lang="cs-CZ" sz="2000" b="0" i="0" u="none" strike="noStrike" kern="1200" cap="none" spc="0" baseline="0" dirty="0">
                <a:solidFill>
                  <a:srgbClr val="000000"/>
                </a:solidFill>
                <a:uFillTx/>
                <a:latin typeface="Book Antiqua" pitchFamily="18"/>
              </a:rPr>
              <a:t>Velkomoravské říše, aby šířil křesťanství </a:t>
            </a:r>
            <a:r>
              <a:rPr lang="cs-CZ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Book Antiqua" pitchFamily="18"/>
              </a:rPr>
              <a:t>mezi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dirty="0">
                <a:solidFill>
                  <a:srgbClr val="000000"/>
                </a:solidFill>
                <a:latin typeface="Book Antiqua" pitchFamily="18"/>
              </a:rPr>
              <a:t> </a:t>
            </a:r>
            <a:r>
              <a:rPr lang="cs-CZ" sz="2000" dirty="0" smtClean="0">
                <a:solidFill>
                  <a:srgbClr val="000000"/>
                </a:solidFill>
                <a:latin typeface="Book Antiqua" pitchFamily="18"/>
              </a:rPr>
              <a:t>    </a:t>
            </a:r>
            <a:r>
              <a:rPr lang="cs-CZ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Book Antiqua" pitchFamily="18"/>
              </a:rPr>
              <a:t>západními </a:t>
            </a:r>
            <a:r>
              <a:rPr lang="cs-CZ" sz="2000" b="0" i="0" u="none" strike="noStrike" kern="1200" cap="none" spc="0" baseline="0" dirty="0">
                <a:solidFill>
                  <a:srgbClr val="000000"/>
                </a:solidFill>
                <a:uFillTx/>
                <a:latin typeface="Book Antiqua" pitchFamily="18"/>
              </a:rPr>
              <a:t>Slovany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0" i="0" u="none" strike="noStrike" kern="1200" cap="none" spc="0" baseline="0" dirty="0">
              <a:solidFill>
                <a:srgbClr val="000000"/>
              </a:solidFill>
              <a:uFillTx/>
              <a:latin typeface="Book Antiqua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 dirty="0">
                <a:solidFill>
                  <a:srgbClr val="000000"/>
                </a:solidFill>
                <a:uFillTx/>
                <a:latin typeface="Book Antiqua" pitchFamily="18"/>
              </a:rPr>
              <a:t>Konstantin použil běžné malé řecké písmo, doplnil několika znaky hebrejsko-samuritskými a do staroslovanského jazyka, který byl </a:t>
            </a:r>
            <a:r>
              <a:rPr lang="cs-CZ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Book Antiqua" pitchFamily="18"/>
              </a:rPr>
              <a:t>podobný </a:t>
            </a:r>
            <a:r>
              <a:rPr lang="cs-CZ" sz="2000" b="0" i="0" u="none" strike="noStrike" kern="1200" cap="none" spc="0" baseline="0" dirty="0">
                <a:solidFill>
                  <a:srgbClr val="000000"/>
                </a:solidFill>
                <a:uFillTx/>
                <a:latin typeface="Book Antiqua" pitchFamily="18"/>
              </a:rPr>
              <a:t>staročeštině, přeložil z řečtiny část bible a náboženské knihy</a:t>
            </a:r>
            <a:r>
              <a:rPr lang="cs-CZ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Book Antiqua" pitchFamily="18"/>
              </a:rPr>
              <a:t>.</a:t>
            </a:r>
            <a:endParaRPr lang="cs-CZ" sz="2000" b="0" i="0" u="none" strike="noStrike" kern="1200" cap="none" spc="0" baseline="0" dirty="0">
              <a:solidFill>
                <a:srgbClr val="000000"/>
              </a:solidFill>
              <a:uFillTx/>
              <a:latin typeface="Book Antiqua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405103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07506" y="116631"/>
            <a:ext cx="8928987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504063" y="188640"/>
            <a:ext cx="7632844" cy="632177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>
              <a:spcBef>
                <a:spcPts val="1700"/>
              </a:spcBef>
            </a:pPr>
            <a:r>
              <a:rPr lang="cs-CZ" sz="3200" b="1" dirty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pPr lvl="0">
              <a:spcBef>
                <a:spcPts val="1300"/>
              </a:spcBef>
            </a:pPr>
            <a:r>
              <a:rPr lang="cs-CZ" sz="4800" b="1" dirty="0">
                <a:solidFill>
                  <a:srgbClr val="002060"/>
                </a:solidFill>
              </a:rPr>
              <a:t>    </a:t>
            </a:r>
            <a:r>
              <a:rPr lang="cs-CZ" sz="5400" b="1" dirty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6" name="TextovéPole 2"/>
          <p:cNvSpPr txBox="1"/>
          <p:nvPr/>
        </p:nvSpPr>
        <p:spPr>
          <a:xfrm>
            <a:off x="1043609" y="1500722"/>
            <a:ext cx="6624735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Odtud </a:t>
            </a:r>
            <a:r>
              <a:rPr lang="cs-CZ" sz="3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se kyrilice šířila </a:t>
            </a:r>
            <a:endParaRPr lang="cs-CZ" sz="3600" b="0" i="0" u="none" strike="noStrike" kern="120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do </a:t>
            </a:r>
            <a:r>
              <a:rPr lang="cs-CZ" sz="3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Srbska, na Ukrajinu a do Ruska</a:t>
            </a:r>
            <a:r>
              <a:rPr lang="cs-CZ" sz="3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.</a:t>
            </a:r>
            <a:endParaRPr lang="cs-CZ" sz="3600" b="0" i="0" u="none" strike="noStrike" kern="0" cap="none" spc="0" baseline="0" dirty="0">
              <a:solidFill>
                <a:srgbClr val="000000"/>
              </a:solidFill>
              <a:uFillTx/>
              <a:latin typeface="Book Antiqua" pitchFamily="18"/>
            </a:endParaRPr>
          </a:p>
        </p:txBody>
      </p:sp>
      <p:pic>
        <p:nvPicPr>
          <p:cNvPr id="7" name="Picture 2" descr="C:\Users\Koděrová\Desktop\písma pracovní\cyrillic-cyrilice 900n.l.-současnos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88362" y="4195044"/>
            <a:ext cx="3276523" cy="19413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5"/>
          <p:cNvSpPr txBox="1"/>
          <p:nvPr/>
        </p:nvSpPr>
        <p:spPr>
          <a:xfrm>
            <a:off x="4564885" y="5683864"/>
            <a:ext cx="2088233" cy="4770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dirty="0" smtClean="0">
                <a:solidFill>
                  <a:srgbClr val="000000"/>
                </a:solidFill>
                <a:latin typeface="Calibri"/>
              </a:rPr>
              <a:t>s</a:t>
            </a:r>
            <a:r>
              <a:rPr lang="cs-CZ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oučasná </a:t>
            </a:r>
            <a:r>
              <a:rPr lang="cs-CZ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cyrilice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9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www.vikipedie.cz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55576" y="478063"/>
            <a:ext cx="7056784" cy="738664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ve starém Velkém Bulharsku, kam po odchodu z Čech Metoděj přišel, se vedle </a:t>
            </a:r>
            <a:r>
              <a:rPr lang="cs-CZ" sz="2400" b="1" dirty="0" smtClean="0">
                <a:solidFill>
                  <a:srgbClr val="7030A0"/>
                </a:solidFill>
              </a:rPr>
              <a:t>HLAHOLICE </a:t>
            </a:r>
            <a:r>
              <a:rPr lang="cs-CZ" sz="2400" b="1" dirty="0">
                <a:solidFill>
                  <a:srgbClr val="7030A0"/>
                </a:solidFill>
              </a:rPr>
              <a:t>rozšířila praktičtější </a:t>
            </a:r>
            <a:r>
              <a:rPr lang="cs-CZ" sz="2400" b="1" dirty="0" smtClean="0">
                <a:solidFill>
                  <a:srgbClr val="7030A0"/>
                </a:solidFill>
              </a:rPr>
              <a:t>KYRILICE(Cyrilice). 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71600" y="3140968"/>
            <a:ext cx="6624736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lvl="0" indent="-2857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dirty="0">
                <a:solidFill>
                  <a:srgbClr val="000000"/>
                </a:solidFill>
              </a:rPr>
              <a:t>Svůj název dostalo toto písmo na počest Cyrila, </a:t>
            </a:r>
            <a:endParaRPr lang="cs-CZ" sz="2400" b="1" dirty="0" smtClean="0">
              <a:solidFill>
                <a:srgbClr val="000000"/>
              </a:solidFill>
            </a:endParaRPr>
          </a:p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dirty="0">
                <a:solidFill>
                  <a:srgbClr val="000000"/>
                </a:solidFill>
              </a:rPr>
              <a:t> </a:t>
            </a:r>
            <a:r>
              <a:rPr lang="cs-CZ" sz="2400" b="1" dirty="0" smtClean="0">
                <a:solidFill>
                  <a:srgbClr val="000000"/>
                </a:solidFill>
              </a:rPr>
              <a:t>    který </a:t>
            </a:r>
            <a:r>
              <a:rPr lang="cs-CZ" sz="2400" b="1" dirty="0">
                <a:solidFill>
                  <a:srgbClr val="000000"/>
                </a:solidFill>
              </a:rPr>
              <a:t>byl prohlášen za svatého</a:t>
            </a:r>
          </a:p>
        </p:txBody>
      </p:sp>
    </p:spTree>
    <p:extLst>
      <p:ext uri="{BB962C8B-B14F-4D97-AF65-F5344CB8AC3E}">
        <p14:creationId xmlns:p14="http://schemas.microsoft.com/office/powerpoint/2010/main" val="176820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07506" y="116631"/>
            <a:ext cx="8928987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203563"/>
            <a:ext cx="7632844" cy="632177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>
              <a:spcBef>
                <a:spcPts val="1700"/>
              </a:spcBef>
            </a:pPr>
            <a:r>
              <a:rPr lang="cs-CZ" sz="3200" b="1" dirty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pPr lvl="0">
              <a:spcBef>
                <a:spcPts val="1300"/>
              </a:spcBef>
            </a:pPr>
            <a:r>
              <a:rPr lang="cs-CZ" sz="4800" b="1" dirty="0">
                <a:solidFill>
                  <a:srgbClr val="002060"/>
                </a:solidFill>
              </a:rPr>
              <a:t>    </a:t>
            </a:r>
            <a:r>
              <a:rPr lang="cs-CZ" sz="5400" b="1" dirty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1"/>
          <p:cNvSpPr/>
          <p:nvPr/>
        </p:nvSpPr>
        <p:spPr>
          <a:xfrm>
            <a:off x="1907703" y="404667"/>
            <a:ext cx="1939460" cy="737061"/>
          </a:xfrm>
          <a:prstGeom prst="rect">
            <a:avLst/>
          </a:prstGeom>
          <a:solidFill>
            <a:srgbClr val="C3D69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0" cap="none" spc="0" baseline="0" dirty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Latinka</a:t>
            </a:r>
            <a:endParaRPr lang="cs-CZ" sz="3600" b="1" i="0" u="none" strike="noStrike" kern="1200" cap="none" spc="0" baseline="0" dirty="0">
              <a:solidFill>
                <a:srgbClr val="00206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6" name="TextovéPole 4"/>
          <p:cNvSpPr txBox="1"/>
          <p:nvPr/>
        </p:nvSpPr>
        <p:spPr>
          <a:xfrm>
            <a:off x="971595" y="1141719"/>
            <a:ext cx="7272808" cy="52322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 dirty="0">
                <a:solidFill>
                  <a:srgbClr val="000000"/>
                </a:solidFill>
                <a:uFillTx/>
                <a:latin typeface="Book Antiqua" pitchFamily="18"/>
              </a:rPr>
              <a:t>latinská abeceda měla 24 písmen a postrádá </a:t>
            </a:r>
            <a:r>
              <a:rPr lang="cs-CZ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Book Antiqua" pitchFamily="18"/>
              </a:rPr>
              <a:t>znaky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dirty="0">
                <a:solidFill>
                  <a:srgbClr val="000000"/>
                </a:solidFill>
                <a:latin typeface="Book Antiqua" pitchFamily="18"/>
              </a:rPr>
              <a:t> </a:t>
            </a:r>
            <a:r>
              <a:rPr lang="cs-CZ" sz="2000" dirty="0" smtClean="0">
                <a:solidFill>
                  <a:srgbClr val="000000"/>
                </a:solidFill>
                <a:latin typeface="Book Antiqua" pitchFamily="18"/>
              </a:rPr>
              <a:t>    </a:t>
            </a:r>
            <a:r>
              <a:rPr lang="cs-CZ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Book Antiqua" pitchFamily="18"/>
              </a:rPr>
              <a:t> </a:t>
            </a:r>
            <a:r>
              <a:rPr lang="cs-CZ" sz="2000" b="0" i="0" u="none" strike="noStrike" kern="1200" cap="none" spc="0" baseline="0" dirty="0">
                <a:solidFill>
                  <a:srgbClr val="000000"/>
                </a:solidFill>
                <a:uFillTx/>
                <a:latin typeface="Book Antiqua" pitchFamily="18"/>
              </a:rPr>
              <a:t>pro </a:t>
            </a:r>
            <a:r>
              <a:rPr lang="cs-CZ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Book Antiqua" pitchFamily="18"/>
              </a:rPr>
              <a:t>J</a:t>
            </a:r>
            <a:r>
              <a:rPr lang="cs-CZ" sz="2000" b="0" i="0" u="none" strike="noStrike" kern="1200" cap="none" spc="0" baseline="0" dirty="0">
                <a:solidFill>
                  <a:srgbClr val="000000"/>
                </a:solidFill>
                <a:uFillTx/>
                <a:latin typeface="Book Antiqua" pitchFamily="18"/>
              </a:rPr>
              <a:t>, K, U, Y, W </a:t>
            </a:r>
            <a:endParaRPr lang="cs-CZ" sz="2000" b="0" i="0" u="none" strike="noStrike" kern="0" cap="none" spc="0" baseline="0" dirty="0">
              <a:solidFill>
                <a:srgbClr val="000000"/>
              </a:solidFill>
              <a:uFillTx/>
              <a:latin typeface="Book Antiqua" pitchFamily="18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 dirty="0">
                <a:solidFill>
                  <a:srgbClr val="000000"/>
                </a:solidFill>
                <a:uFillTx/>
                <a:latin typeface="Book Antiqua" pitchFamily="18"/>
              </a:rPr>
              <a:t> </a:t>
            </a:r>
            <a:r>
              <a:rPr lang="cs-CZ" sz="2000" b="1" i="0" u="none" strike="noStrike" kern="1200" cap="none" spc="0" baseline="0" dirty="0">
                <a:solidFill>
                  <a:schemeClr val="tx2">
                    <a:lumMod val="75000"/>
                  </a:schemeClr>
                </a:solidFill>
                <a:uFillTx/>
                <a:latin typeface="Book Antiqua" pitchFamily="18"/>
              </a:rPr>
              <a:t>písmo se v dalším vývoji rozdělilo: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0" i="0" u="none" strike="noStrike" kern="1200" cap="none" spc="0" baseline="0" dirty="0">
              <a:solidFill>
                <a:srgbClr val="000000"/>
              </a:solidFill>
              <a:uFillTx/>
              <a:latin typeface="Book Antiqua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 dirty="0">
                <a:solidFill>
                  <a:srgbClr val="000000"/>
                </a:solidFill>
                <a:uFillTx/>
                <a:latin typeface="Book Antiqua" pitchFamily="18"/>
              </a:rPr>
              <a:t> </a:t>
            </a:r>
            <a:r>
              <a:rPr lang="cs-CZ" sz="2400" b="1" i="0" u="none" strike="noStrike" kern="1200" cap="none" spc="0" baseline="0" dirty="0">
                <a:solidFill>
                  <a:srgbClr val="984807"/>
                </a:solidFill>
                <a:uFillTx/>
                <a:latin typeface="Book Antiqua" pitchFamily="18"/>
              </a:rPr>
              <a:t>latinka archaická</a:t>
            </a:r>
            <a:r>
              <a:rPr lang="cs-CZ" sz="2000" b="0" i="0" u="none" strike="noStrike" kern="1200" cap="none" spc="0" baseline="0" dirty="0">
                <a:solidFill>
                  <a:srgbClr val="000000"/>
                </a:solidFill>
                <a:uFillTx/>
                <a:latin typeface="Book Antiqua" pitchFamily="18"/>
              </a:rPr>
              <a:t> 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 dirty="0">
                <a:solidFill>
                  <a:srgbClr val="000000"/>
                </a:solidFill>
                <a:uFillTx/>
                <a:latin typeface="Book Antiqua" pitchFamily="18"/>
              </a:rPr>
              <a:t>vycházela z řeckého písma a má </a:t>
            </a:r>
            <a:r>
              <a:rPr lang="cs-CZ" sz="2000" b="0" i="0" u="none" strike="noStrike" kern="0" cap="none" spc="0" baseline="0" dirty="0">
                <a:solidFill>
                  <a:srgbClr val="000000"/>
                </a:solidFill>
                <a:uFillTx/>
                <a:latin typeface="Book Antiqua" pitchFamily="18"/>
              </a:rPr>
              <a:t>trochu</a:t>
            </a:r>
            <a:r>
              <a:rPr lang="cs-CZ" sz="2000" b="0" i="0" u="none" strike="noStrike" kern="1200" cap="none" spc="0" baseline="0" dirty="0">
                <a:solidFill>
                  <a:srgbClr val="000000"/>
                </a:solidFill>
                <a:uFillTx/>
                <a:latin typeface="Book Antiqua" pitchFamily="18"/>
              </a:rPr>
              <a:t> orientální ráz </a:t>
            </a:r>
            <a:r>
              <a:rPr lang="cs-CZ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Book Antiqua" pitchFamily="18"/>
              </a:rPr>
              <a:t> </a:t>
            </a:r>
            <a:r>
              <a:rPr lang="cs-CZ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Book Antiqua" pitchFamily="18"/>
              </a:rPr>
              <a:t>dalším vývojem vznikaly národní písmové formy</a:t>
            </a:r>
            <a:endParaRPr lang="cs-CZ" sz="1800" b="0" i="0" u="none" strike="noStrike" kern="1200" cap="none" spc="0" baseline="0" dirty="0">
              <a:solidFill>
                <a:srgbClr val="000000"/>
              </a:solidFill>
              <a:uFillTx/>
              <a:latin typeface="Book Antiqua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 dirty="0">
                <a:solidFill>
                  <a:srgbClr val="000000"/>
                </a:solidFill>
                <a:uFillTx/>
                <a:latin typeface="Book Antiqua" pitchFamily="18"/>
              </a:rPr>
              <a:t/>
            </a:r>
            <a:br>
              <a:rPr lang="cs-CZ" sz="2000" b="0" i="0" u="none" strike="noStrike" kern="1200" cap="none" spc="0" baseline="0" dirty="0">
                <a:solidFill>
                  <a:srgbClr val="000000"/>
                </a:solidFill>
                <a:uFillTx/>
                <a:latin typeface="Book Antiqua" pitchFamily="18"/>
              </a:rPr>
            </a:br>
            <a:r>
              <a:rPr lang="cs-CZ" sz="2000" b="0" i="0" u="none" strike="noStrike" kern="1200" cap="none" spc="0" baseline="0" dirty="0">
                <a:solidFill>
                  <a:srgbClr val="000000"/>
                </a:solidFill>
                <a:uFillTx/>
                <a:latin typeface="Book Antiqua" pitchFamily="18"/>
              </a:rPr>
              <a:t> </a:t>
            </a:r>
            <a:r>
              <a:rPr lang="cs-CZ" sz="2400" b="1" i="0" u="none" strike="noStrike" kern="1200" cap="none" spc="0" baseline="0" dirty="0">
                <a:solidFill>
                  <a:srgbClr val="984807"/>
                </a:solidFill>
                <a:uFillTx/>
                <a:latin typeface="Book Antiqua" pitchFamily="18"/>
              </a:rPr>
              <a:t>římská písma nápisová </a:t>
            </a:r>
            <a:endParaRPr lang="cs-CZ" sz="2000" b="0" i="0" u="none" strike="noStrike" kern="0" cap="none" spc="0" baseline="0" dirty="0">
              <a:solidFill>
                <a:srgbClr val="000000"/>
              </a:solidFill>
              <a:uFillTx/>
              <a:latin typeface="Book Antiqua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 dirty="0">
                <a:solidFill>
                  <a:srgbClr val="0070C0"/>
                </a:solidFill>
                <a:uFillTx/>
                <a:latin typeface="Book Antiqua" pitchFamily="18"/>
              </a:rPr>
              <a:t> C</a:t>
            </a:r>
            <a:r>
              <a:rPr lang="cs-CZ" sz="2400" b="0" i="0" u="none" strike="noStrike" kern="1200" cap="none" spc="0" baseline="0" dirty="0">
                <a:solidFill>
                  <a:srgbClr val="0070C0"/>
                </a:solidFill>
                <a:uFillTx/>
                <a:latin typeface="Book Antiqua" pitchFamily="18"/>
              </a:rPr>
              <a:t>apitalis monumentalis 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 dirty="0">
                <a:solidFill>
                  <a:srgbClr val="000000"/>
                </a:solidFill>
                <a:uFillTx/>
                <a:latin typeface="Book Antiqua" pitchFamily="18"/>
              </a:rPr>
              <a:t>písmo tesané do tvrdých </a:t>
            </a:r>
            <a:r>
              <a:rPr lang="cs-CZ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Book Antiqua" pitchFamily="18"/>
              </a:rPr>
              <a:t>materiálů (kámen) </a:t>
            </a:r>
            <a:r>
              <a:rPr lang="cs-CZ" sz="2000" b="0" i="0" u="none" strike="noStrike" kern="1200" cap="none" spc="0" baseline="0" dirty="0">
                <a:solidFill>
                  <a:srgbClr val="000000"/>
                </a:solidFill>
                <a:uFillTx/>
                <a:latin typeface="Book Antiqua" pitchFamily="18"/>
              </a:rPr>
              <a:t>- prošlo dlouhým vývojem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>
                <a:solidFill>
                  <a:srgbClr val="0070C0"/>
                </a:solidFill>
                <a:uFillTx/>
                <a:latin typeface="Book Antiqua" pitchFamily="18"/>
              </a:rPr>
              <a:t> Capitalis rustica</a:t>
            </a:r>
            <a:r>
              <a:rPr lang="cs-CZ" sz="2400" b="0" i="0" u="none" strike="noStrike" kern="1200" cap="none" spc="0" baseline="0" dirty="0">
                <a:solidFill>
                  <a:srgbClr val="0070C0"/>
                </a:solidFill>
                <a:uFillTx/>
                <a:latin typeface="Book Antiqua" pitchFamily="18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 dirty="0">
                <a:solidFill>
                  <a:srgbClr val="000000"/>
                </a:solidFill>
                <a:uFillTx/>
                <a:latin typeface="Book Antiqua" pitchFamily="18"/>
              </a:rPr>
              <a:t>písmo psané nebo malované, ornamentální, kterým byly </a:t>
            </a:r>
            <a:endParaRPr lang="cs-CZ" sz="2000" b="0" i="0" u="none" strike="noStrike" kern="0" cap="none" spc="0" baseline="0" dirty="0">
              <a:solidFill>
                <a:srgbClr val="000000"/>
              </a:solidFill>
              <a:uFillTx/>
              <a:latin typeface="Book Antiqua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 dirty="0">
                <a:solidFill>
                  <a:srgbClr val="000000"/>
                </a:solidFill>
                <a:uFillTx/>
                <a:latin typeface="Book Antiqua" pitchFamily="18"/>
              </a:rPr>
              <a:t>do různých odolných i méně odolných materiálů publikovány veřejné i soukromé dokumenty</a:t>
            </a:r>
            <a:endParaRPr lang="cs-CZ" sz="1600" b="1" i="0" u="none" strike="noStrike" kern="1200" cap="none" spc="0" baseline="0" dirty="0">
              <a:solidFill>
                <a:srgbClr val="000000"/>
              </a:solidFill>
              <a:uFillTx/>
              <a:latin typeface="Book Antiqua" pitchFamily="18"/>
              <a:ea typeface="Arial Unicode MS" pitchFamily="34"/>
              <a:cs typeface="Arial Unicode MS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59386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07506" y="116631"/>
            <a:ext cx="8928987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203563"/>
            <a:ext cx="7632844" cy="6321777"/>
          </a:xfrm>
          <a:solidFill>
            <a:srgbClr val="C3D69B"/>
          </a:solidFill>
        </p:spPr>
        <p:txBody>
          <a:bodyPr/>
          <a:lstStyle/>
          <a:p>
            <a:pPr lvl="0">
              <a:spcBef>
                <a:spcPts val="1700"/>
              </a:spcBef>
            </a:pPr>
            <a:r>
              <a:rPr lang="cs-CZ" sz="3200" b="1" dirty="0">
                <a:solidFill>
                  <a:srgbClr val="FFFF00"/>
                </a:solidFill>
              </a:rPr>
              <a:t>                   </a:t>
            </a:r>
          </a:p>
          <a:p>
            <a:pPr lvl="0">
              <a:spcBef>
                <a:spcPts val="1300"/>
              </a:spcBef>
            </a:pPr>
            <a:r>
              <a:rPr lang="cs-CZ" sz="4800" b="1" dirty="0" smtClean="0">
                <a:solidFill>
                  <a:srgbClr val="002060"/>
                </a:solidFill>
              </a:rPr>
              <a:t> 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  <a:endParaRPr lang="cs-CZ" sz="5400" b="1" dirty="0">
              <a:solidFill>
                <a:srgbClr val="002060"/>
              </a:solidFill>
            </a:endParaRPr>
          </a:p>
        </p:txBody>
      </p:sp>
      <p:sp>
        <p:nvSpPr>
          <p:cNvPr id="5" name="Obdélník 1"/>
          <p:cNvSpPr/>
          <p:nvPr/>
        </p:nvSpPr>
        <p:spPr>
          <a:xfrm>
            <a:off x="1735540" y="465731"/>
            <a:ext cx="5976664" cy="737061"/>
          </a:xfrm>
          <a:prstGeom prst="rect">
            <a:avLst/>
          </a:prstGeom>
          <a:solidFill>
            <a:srgbClr val="C3D69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0" cap="none" spc="0" baseline="0" dirty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Rustika kapitála - moderní</a:t>
            </a:r>
            <a:endParaRPr lang="cs-CZ" sz="3600" b="1" i="0" u="none" strike="noStrike" kern="1200" cap="none" spc="0" baseline="0" dirty="0">
              <a:solidFill>
                <a:srgbClr val="00206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pic>
        <p:nvPicPr>
          <p:cNvPr id="6" name="Picture 3" descr="C:\Users\Koděrová\Desktop\záloha\Pictures\písma\rustika kapitála moderní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39992" y="2420888"/>
            <a:ext cx="4542396" cy="38279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2195736" y="141277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Elegantní kapitála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Nástroj na psaní – třtinové, rákosové pero</a:t>
            </a:r>
            <a:endParaRPr lang="cs-CZ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195736" y="2051556"/>
            <a:ext cx="5282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m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ateriál: inkoust ze sazí duběnek, jiná barviva doby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046310" y="6248852"/>
            <a:ext cx="23297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b="1" dirty="0" smtClean="0"/>
              <a:t>HARRIS</a:t>
            </a:r>
            <a:r>
              <a:rPr lang="cs-CZ" sz="900" b="1" dirty="0"/>
              <a:t>, David. </a:t>
            </a:r>
            <a:r>
              <a:rPr lang="cs-CZ" sz="900" b="1" i="1" dirty="0"/>
              <a:t>Kaligrafie: </a:t>
            </a:r>
            <a:r>
              <a:rPr lang="cs-CZ" sz="900" b="1" dirty="0"/>
              <a:t>nakl. Slovart </a:t>
            </a:r>
            <a:r>
              <a:rPr lang="cs-CZ" sz="900" b="1" dirty="0" smtClean="0"/>
              <a:t>2004</a:t>
            </a:r>
            <a:endParaRPr lang="cs-CZ" sz="900" b="1" dirty="0"/>
          </a:p>
        </p:txBody>
      </p:sp>
    </p:spTree>
    <p:extLst>
      <p:ext uri="{BB962C8B-B14F-4D97-AF65-F5344CB8AC3E}">
        <p14:creationId xmlns:p14="http://schemas.microsoft.com/office/powerpoint/2010/main" val="13962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07506" y="116631"/>
            <a:ext cx="8928987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203563"/>
            <a:ext cx="7632844" cy="632177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>
              <a:spcBef>
                <a:spcPts val="1700"/>
              </a:spcBef>
            </a:pPr>
            <a:r>
              <a:rPr lang="cs-CZ" sz="3200" b="1" dirty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pPr lvl="0">
              <a:spcBef>
                <a:spcPts val="1300"/>
              </a:spcBef>
            </a:pPr>
            <a:r>
              <a:rPr lang="cs-CZ" sz="4800" b="1" dirty="0">
                <a:solidFill>
                  <a:srgbClr val="002060"/>
                </a:solidFill>
              </a:rPr>
              <a:t>    </a:t>
            </a:r>
            <a:r>
              <a:rPr lang="cs-CZ" sz="5400" b="1" dirty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1"/>
          <p:cNvSpPr/>
          <p:nvPr/>
        </p:nvSpPr>
        <p:spPr>
          <a:xfrm>
            <a:off x="1629552" y="546308"/>
            <a:ext cx="5976664" cy="737061"/>
          </a:xfrm>
          <a:prstGeom prst="rect">
            <a:avLst/>
          </a:prstGeom>
          <a:solidFill>
            <a:srgbClr val="C3D69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0" cap="none" spc="0" baseline="0" dirty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Rustika minuskula - moderní</a:t>
            </a:r>
            <a:endParaRPr lang="cs-CZ" sz="3600" b="1" i="0" u="none" strike="noStrike" kern="1200" cap="none" spc="0" baseline="0" dirty="0">
              <a:solidFill>
                <a:srgbClr val="00206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pic>
        <p:nvPicPr>
          <p:cNvPr id="6" name="Picture 2" descr="C:\Users\Koděrová\Desktop\záloha\Pictures\písma\rustika minuskula moderní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3564" y="1412775"/>
            <a:ext cx="6188640" cy="47302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5383848" y="5876305"/>
            <a:ext cx="23283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900" b="1" dirty="0"/>
              <a:t>HARRIS, David. </a:t>
            </a:r>
            <a:r>
              <a:rPr lang="cs-CZ" sz="900" b="1" i="1" dirty="0"/>
              <a:t>Kaligrafie: </a:t>
            </a:r>
            <a:r>
              <a:rPr lang="cs-CZ" sz="900" b="1" dirty="0"/>
              <a:t>nakl. Slovart </a:t>
            </a:r>
            <a:r>
              <a:rPr lang="cs-CZ" sz="900" b="1" dirty="0" smtClean="0"/>
              <a:t>2004</a:t>
            </a:r>
            <a:endParaRPr lang="cs-CZ" sz="900" b="1" dirty="0"/>
          </a:p>
        </p:txBody>
      </p:sp>
    </p:spTree>
    <p:extLst>
      <p:ext uri="{BB962C8B-B14F-4D97-AF65-F5344CB8AC3E}">
        <p14:creationId xmlns:p14="http://schemas.microsoft.com/office/powerpoint/2010/main" val="227713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639</Words>
  <Application>Microsoft Office PowerPoint</Application>
  <PresentationFormat>Předvádění na obrazovce (4:3)</PresentationFormat>
  <Paragraphs>141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c.zuk</dc:creator>
  <cp:lastModifiedBy>c.zuk</cp:lastModifiedBy>
  <cp:revision>20</cp:revision>
  <dcterms:created xsi:type="dcterms:W3CDTF">2014-01-26T00:17:28Z</dcterms:created>
  <dcterms:modified xsi:type="dcterms:W3CDTF">2014-01-26T20:32:12Z</dcterms:modified>
</cp:coreProperties>
</file>