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9" r:id="rId4"/>
    <p:sldId id="270" r:id="rId5"/>
    <p:sldId id="271" r:id="rId6"/>
    <p:sldId id="273" r:id="rId7"/>
    <p:sldId id="274" r:id="rId8"/>
    <p:sldId id="276" r:id="rId9"/>
    <p:sldId id="275" r:id="rId10"/>
    <p:sldId id="277" r:id="rId11"/>
    <p:sldId id="279" r:id="rId12"/>
    <p:sldId id="284" r:id="rId13"/>
    <p:sldId id="282" r:id="rId14"/>
    <p:sldId id="280" r:id="rId15"/>
    <p:sldId id="281" r:id="rId16"/>
    <p:sldId id="278" r:id="rId17"/>
    <p:sldId id="28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7"/>
    <p:penClr>
      <a:schemeClr val="accent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8EC96"/>
    <a:srgbClr val="275410"/>
    <a:srgbClr val="060B38"/>
    <a:srgbClr val="008000"/>
    <a:srgbClr val="789438"/>
    <a:srgbClr val="45594C"/>
    <a:srgbClr val="F4F9AD"/>
    <a:srgbClr val="DAF98B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660FC-8029-4AB6-BB94-F4BD3631069F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089EE-FC2B-4B10-A3E3-A28122AEF13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67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89EE-FC2B-4B10-A3E3-A28122AEF136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75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89EE-FC2B-4B10-A3E3-A28122AEF136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75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77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75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1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46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25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94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56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57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2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67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78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94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04635"/>
              </p:ext>
            </p:extLst>
          </p:nvPr>
        </p:nvGraphicFramePr>
        <p:xfrm>
          <a:off x="746459" y="1268760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3.2_25_01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Vývoj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písma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8. 2013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se vznikem písma, s jeho vývojem, použitím v historii lidstva a s  odborným názvoslovím písma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8" y="1417026"/>
            <a:ext cx="3275496" cy="8120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xtLst/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18" y="1417026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4788" y="5157190"/>
            <a:ext cx="7675644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částí, není-li uvedeno jinak, je </a:t>
            </a:r>
            <a:r>
              <a:rPr lang="cs-CZ" sz="1300" b="1" i="1" dirty="0" smtClean="0"/>
              <a:t>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</p:spTree>
    <p:extLst>
      <p:ext uri="{BB962C8B-B14F-4D97-AF65-F5344CB8AC3E}">
        <p14:creationId xmlns:p14="http://schemas.microsoft.com/office/powerpoint/2010/main" val="8779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232157"/>
            <a:ext cx="763284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96859" y="3076042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96859" y="461120"/>
            <a:ext cx="1944217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etroglyfy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331640" y="1731971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o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brázkové písmo jednoduchých schematických motivů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hadi 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 spirály vyryté na vysoké zdi 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skalních masivů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používali ho indiáni 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kmene 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Anasaziú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odnes dochované v USA v národních rezervacích, také i v Mexiku na hranicích s Arizonou </a:t>
            </a:r>
            <a:endParaRPr lang="cs-CZ" sz="1600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" name="Picture 2" descr="C:\Users\user\Desktop\1001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8" y="3226995"/>
            <a:ext cx="3505245" cy="28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10007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95" y="3226995"/>
            <a:ext cx="3597097" cy="28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95736" y="602070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Foto: archiv autora</a:t>
            </a:r>
            <a:endParaRPr lang="cs-CZ" sz="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896" y="6020708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Dodnes se používají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180528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 flipH="1">
            <a:off x="1339955" y="1134036"/>
            <a:ext cx="668011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/>
              <a:t>obraz vytvořený </a:t>
            </a:r>
            <a:r>
              <a:rPr lang="cs-CZ" sz="1600" b="1" dirty="0"/>
              <a:t> </a:t>
            </a:r>
            <a:r>
              <a:rPr lang="cs-CZ" sz="1600" b="1" dirty="0" smtClean="0"/>
              <a:t>opracováním povrchu kamene řezáním, dlabáním, tesáním, obrušováním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707904" y="5030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 tisíc let př. n. l.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32819" y="604095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Foto: archiv autora</a:t>
            </a:r>
            <a:endParaRPr lang="cs-CZ" sz="800" dirty="0"/>
          </a:p>
        </p:txBody>
      </p:sp>
      <p:sp>
        <p:nvSpPr>
          <p:cNvPr id="16" name="Obdélník 15"/>
          <p:cNvSpPr/>
          <p:nvPr/>
        </p:nvSpPr>
        <p:spPr>
          <a:xfrm>
            <a:off x="8460432" y="40466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8" name="Obdélník 17"/>
          <p:cNvSpPr/>
          <p:nvPr/>
        </p:nvSpPr>
        <p:spPr>
          <a:xfrm>
            <a:off x="988300" y="5882209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9" name="Obdélník 18"/>
          <p:cNvSpPr/>
          <p:nvPr/>
        </p:nvSpPr>
        <p:spPr>
          <a:xfrm>
            <a:off x="7668414" y="3337652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020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" grpId="0"/>
      <p:bldP spid="3" grpId="0"/>
      <p:bldP spid="11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67544" y="116632"/>
            <a:ext cx="7992888" cy="6515469"/>
          </a:xfr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3895867" cy="31960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ovéPole 1"/>
          <p:cNvSpPr txBox="1"/>
          <p:nvPr/>
        </p:nvSpPr>
        <p:spPr>
          <a:xfrm>
            <a:off x="1475656" y="4142905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Grand Canyon – national park USA</a:t>
            </a: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Ve skalních masivech se dodnes nachází zbytky znaků písma Indiánů - Petroglyfy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52120" y="2780928"/>
            <a:ext cx="208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Arches national park – Utah USA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4737"/>
            <a:ext cx="4176464" cy="32882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0117"/>
            <a:ext cx="3247795" cy="24577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ovéPole 9"/>
          <p:cNvSpPr txBox="1"/>
          <p:nvPr/>
        </p:nvSpPr>
        <p:spPr>
          <a:xfrm>
            <a:off x="2411760" y="353559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Foto: archiv autora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148064" y="330117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Foto: archiv autora</a:t>
            </a:r>
            <a:endParaRPr lang="cs-CZ" sz="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75856" y="615562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Foto: archiv autora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3641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67544" y="116632"/>
            <a:ext cx="7992888" cy="6515469"/>
          </a:xfr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14" name="Picture 3" descr="C:\Users\user\Desktop\1000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056784" cy="59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1475656" y="83671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Foto: archiv autora</a:t>
            </a:r>
            <a:endParaRPr lang="cs-CZ" sz="10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960"/>
            <a:ext cx="7056784" cy="5924401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1475656" y="44070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Foto: archiv autora</a:t>
            </a:r>
            <a:endParaRPr lang="cs-CZ" sz="1000" dirty="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458132"/>
            <a:ext cx="7020272" cy="5889229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628056" y="59310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Foto: archiv autora</a:t>
            </a:r>
            <a:endParaRPr lang="cs-CZ" sz="10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404664"/>
            <a:ext cx="7059628" cy="5897970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1780456" y="74550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Foto: archiv autora</a:t>
            </a:r>
            <a:endParaRPr lang="cs-CZ" sz="1000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6" y="404664"/>
            <a:ext cx="7062196" cy="5924399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1780455" y="5717859"/>
            <a:ext cx="4733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</a:rPr>
              <a:t>Zde uvedené fotografie jsou z národní přírodní rezervace v Utahu – Arches national park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26" name="Šipka doprava 25"/>
          <p:cNvSpPr/>
          <p:nvPr/>
        </p:nvSpPr>
        <p:spPr>
          <a:xfrm rot="13446040">
            <a:off x="4597816" y="2861464"/>
            <a:ext cx="1266440" cy="15082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649567" y="3247033"/>
            <a:ext cx="1728192" cy="3693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z</a:t>
            </a:r>
            <a:r>
              <a:rPr lang="cs-CZ" b="1" dirty="0" smtClean="0">
                <a:solidFill>
                  <a:srgbClr val="FFC000"/>
                </a:solidFill>
              </a:rPr>
              <a:t>de petroglyfy</a:t>
            </a:r>
            <a:endParaRPr lang="cs-CZ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9" grpId="0"/>
      <p:bldP spid="21" grpId="0"/>
      <p:bldP spid="23" grpId="0"/>
      <p:bldP spid="25" grpId="0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232157"/>
            <a:ext cx="763284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96859" y="3076042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96859" y="461120"/>
            <a:ext cx="27891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Geoglyfy</a:t>
            </a:r>
            <a:endParaRPr lang="cs-CZ" sz="40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180528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 flipH="1">
            <a:off x="1166580" y="1426423"/>
            <a:ext cx="6660823" cy="830997"/>
          </a:xfrm>
          <a:prstGeom prst="rect">
            <a:avLst/>
          </a:prstGeom>
          <a:solidFill>
            <a:srgbClr val="F8EC9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Obraz (kresba) na zemském povrchu větší než 4 metry</a:t>
            </a:r>
            <a:endParaRPr lang="cs-CZ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7290" y="2564904"/>
            <a:ext cx="668011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Vzniká	 </a:t>
            </a:r>
            <a:r>
              <a:rPr lang="cs-CZ" b="1" dirty="0" smtClean="0"/>
              <a:t>aranžováním, vrstvením a skládáním kamenů, štěrku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nebo vyrytím do země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147290" y="3429000"/>
            <a:ext cx="668011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Nejznámější jsou obrazce</a:t>
            </a:r>
            <a:r>
              <a:rPr lang="cs-CZ" b="1" dirty="0"/>
              <a:t>	</a:t>
            </a:r>
            <a:r>
              <a:rPr lang="cs-CZ" b="1" dirty="0" smtClean="0"/>
              <a:t>na planině Nazca v</a:t>
            </a:r>
            <a:r>
              <a:rPr lang="cs-CZ" b="1" dirty="0"/>
              <a:t>	</a:t>
            </a:r>
            <a:r>
              <a:rPr lang="cs-CZ" b="1" dirty="0" smtClean="0"/>
              <a:t>Peru (200</a:t>
            </a:r>
            <a:r>
              <a:rPr lang="cs-CZ" b="1" dirty="0"/>
              <a:t>	 </a:t>
            </a:r>
            <a:r>
              <a:rPr lang="cs-CZ" b="1" dirty="0" smtClean="0"/>
              <a:t>př. n. l.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až 600</a:t>
            </a:r>
            <a:r>
              <a:rPr lang="cs-CZ" b="1" dirty="0"/>
              <a:t>	</a:t>
            </a:r>
            <a:r>
              <a:rPr lang="cs-CZ" b="1" dirty="0" smtClean="0"/>
              <a:t>n. </a:t>
            </a:r>
            <a:r>
              <a:rPr lang="cs-CZ" b="1" dirty="0"/>
              <a:t>l.) </a:t>
            </a:r>
            <a:r>
              <a:rPr lang="cs-CZ" b="1" dirty="0" smtClean="0"/>
              <a:t>Další v Austrálii, USA, Skandinávii, Islandu</a:t>
            </a:r>
            <a:r>
              <a:rPr lang="cs-CZ" b="1" dirty="0"/>
              <a:t>,	</a:t>
            </a:r>
            <a:r>
              <a:rPr lang="cs-CZ" b="1" dirty="0" smtClean="0"/>
              <a:t>Laponsku</a:t>
            </a:r>
            <a:r>
              <a:rPr lang="cs-CZ" b="1" dirty="0"/>
              <a:t>	</a:t>
            </a:r>
          </a:p>
          <a:p>
            <a:r>
              <a:rPr lang="cs-CZ" b="1" dirty="0"/>
              <a:t>  </a:t>
            </a:r>
            <a:r>
              <a:rPr lang="cs-CZ" b="1" dirty="0" smtClean="0"/>
              <a:t>   Rusku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147290" y="4653136"/>
            <a:ext cx="668011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Většinou znázorňují  zvířata (pavouk, opice, ještěrka, pták)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147291" y="5301208"/>
            <a:ext cx="668011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Lidé neviděli svou práci z výšky (spekuluje se dodnes o</a:t>
            </a:r>
            <a:r>
              <a:rPr lang="cs-CZ" b="1" dirty="0"/>
              <a:t>	</a:t>
            </a:r>
            <a:r>
              <a:rPr lang="cs-CZ" b="1" dirty="0" smtClean="0"/>
              <a:t>technice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a motivaci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19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5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188640"/>
            <a:ext cx="763284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124467" y="567707"/>
            <a:ext cx="2342499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Ideogramy</a:t>
            </a:r>
            <a:endParaRPr lang="cs-CZ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95717" y="158540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Na území Mezopotámie vznikalo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písmo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na přelomu 4. a 3. tisíciletí př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 n. l</a:t>
            </a:r>
            <a:endParaRPr lang="cs-CZ" sz="16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331640" y="1323791"/>
            <a:ext cx="3278603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Sumerské písmo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90387" y="2170176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Obrázková písma -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piktogramy </a:t>
            </a:r>
            <a:endParaRPr lang="cs-CZ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  se měnily postupem let v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ideogramy. </a:t>
            </a:r>
            <a:endParaRPr lang="cs-CZ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Písmo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bylo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běžně psáno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na vlhké hliněné tabulky rákosovým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stéblem,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seříznutým do trojúhelníkového tvaru. Toto písmo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se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vlivem počasí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těžce udržovalo a 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čitelnost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se měnila, a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proto bylo zjednodušované =&gt;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vznik Klínového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písma (ideogramy). </a:t>
            </a:r>
            <a:endParaRPr lang="cs-CZ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V sumerštině - jednoslabičná slova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Sumerové používali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stejný znak pro určitý pojem i pro zvukovou podobu určité slabiky. 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40152" y="25649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Písmo se psalo do sloupců</a:t>
            </a:r>
            <a:endParaRPr lang="cs-CZ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3" name="Picture 2" descr="C:\Users\Koděrová\Desktop\Pictures\Obrázky\Fotografie209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24127" y="3243987"/>
            <a:ext cx="2160242" cy="2880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1" grpId="0"/>
      <p:bldP spid="1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203564"/>
            <a:ext cx="763284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47664" y="90872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Ideogram =znak pro jeden pojem, jeden význam, obdoba piktogramu</a:t>
            </a:r>
            <a:endParaRPr lang="cs-CZ" sz="2800" b="1" dirty="0"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0530" y="2924944"/>
            <a:ext cx="6302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j</a:t>
            </a:r>
            <a:r>
              <a:rPr lang="cs-CZ" sz="2400" dirty="0" smtClean="0">
                <a:solidFill>
                  <a:srgbClr val="002060"/>
                </a:solidFill>
              </a:rPr>
              <a:t>e množství </a:t>
            </a:r>
            <a:r>
              <a:rPr lang="cs-CZ" sz="2400" b="1" dirty="0">
                <a:solidFill>
                  <a:srgbClr val="002060"/>
                </a:solidFill>
                <a:latin typeface="Book Antiqua" pitchFamily="18" charset="0"/>
              </a:rPr>
              <a:t>znaků</a:t>
            </a:r>
            <a:r>
              <a:rPr lang="cs-CZ" sz="2400" dirty="0">
                <a:solidFill>
                  <a:srgbClr val="002060"/>
                </a:solidFill>
              </a:rPr>
              <a:t> pro záznam textu, 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j</a:t>
            </a:r>
            <a:r>
              <a:rPr lang="cs-CZ" sz="2400" dirty="0" smtClean="0">
                <a:solidFill>
                  <a:srgbClr val="002060"/>
                </a:solidFill>
              </a:rPr>
              <a:t>e to grafické </a:t>
            </a:r>
            <a:r>
              <a:rPr lang="cs-CZ" sz="2400" dirty="0">
                <a:solidFill>
                  <a:srgbClr val="002060"/>
                </a:solidFill>
              </a:rPr>
              <a:t>zjednodušení konkrétních </a:t>
            </a:r>
            <a:r>
              <a:rPr lang="cs-CZ" sz="2400" dirty="0" smtClean="0">
                <a:solidFill>
                  <a:srgbClr val="002060"/>
                </a:solidFill>
              </a:rPr>
              <a:t>pojmů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z</a:t>
            </a:r>
            <a:r>
              <a:rPr lang="cs-CZ" sz="2400" dirty="0" smtClean="0">
                <a:solidFill>
                  <a:srgbClr val="002060"/>
                </a:solidFill>
              </a:rPr>
              <a:t>áznam písma se pořizoval tesáním ostrými klíny do kamene, později se písmo vytvářelo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 na  hliněné desky.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547664" y="2264847"/>
            <a:ext cx="386113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   Klínové písmo</a:t>
            </a:r>
            <a:endParaRPr lang="cs-CZ" sz="32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86839" y="5156323"/>
            <a:ext cx="646383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</a:rPr>
              <a:t>Kolem roku 100 klínové písmo zaniká</a:t>
            </a:r>
            <a:endParaRPr lang="cs-CZ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116632"/>
            <a:ext cx="7632848" cy="6624736"/>
          </a:xfrm>
          <a:solidFill>
            <a:schemeClr val="accent3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35696" y="1772816"/>
            <a:ext cx="59046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2060"/>
                </a:solidFill>
              </a:rPr>
              <a:t>Nakresli na dvě čtvrtky formátu A4 deset barevných piktogramů, které se používají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smtClean="0">
                <a:solidFill>
                  <a:srgbClr val="002060"/>
                </a:solidFill>
              </a:rPr>
              <a:t>     v současné době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2060"/>
                </a:solidFill>
              </a:rPr>
              <a:t>Nakresli na formát A4 pět barevných ideogramů, které se používají v současné době, dva z nich nakresli v černobílé verzi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2060"/>
                </a:solidFill>
              </a:rPr>
              <a:t>Použij pastelky, kuličkový černý fix na kontury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2060"/>
                </a:solidFill>
              </a:rPr>
              <a:t>Vyhledej a nakresli na čtvrtku libovolný znak Kipu, </a:t>
            </a:r>
            <a:r>
              <a:rPr lang="cs-CZ" sz="2200" dirty="0">
                <a:solidFill>
                  <a:schemeClr val="accent1">
                    <a:lumMod val="50000"/>
                  </a:schemeClr>
                </a:solidFill>
              </a:rPr>
              <a:t>v barevném pásu zakresli preferované barvy indiánských Kipu, Aroka</a:t>
            </a:r>
            <a:endParaRPr lang="cs-CZ" sz="2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805565" y="819735"/>
            <a:ext cx="3710651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3.2_25_01 _Pracovní list</a:t>
            </a:r>
            <a:endParaRPr lang="cs-C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231231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1571" y="3284984"/>
            <a:ext cx="6120680" cy="11264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PLOCHÝ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Emanuel, Dr. </a:t>
            </a:r>
            <a:r>
              <a:rPr lang="cs-CZ" sz="14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Encyklopedie českého výtvarného </a:t>
            </a:r>
            <a:r>
              <a:rPr lang="cs-CZ" sz="1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umění:    </a:t>
            </a:r>
          </a:p>
          <a:p>
            <a:pPr>
              <a:lnSpc>
                <a:spcPct val="80000"/>
              </a:lnSpc>
            </a:pPr>
            <a:r>
              <a:rPr lang="cs-CZ" sz="1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Academia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Praha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2] </a:t>
            </a:r>
            <a:r>
              <a:rPr lang="cs-CZ" sz="1400" b="1" dirty="0" smtClean="0">
                <a:solidFill>
                  <a:srgbClr val="00FF00"/>
                </a:solidFill>
              </a:rPr>
              <a:t>TUREK</a:t>
            </a:r>
            <a:r>
              <a:rPr lang="cs-CZ" sz="1400" b="1" dirty="0">
                <a:solidFill>
                  <a:srgbClr val="00FF00"/>
                </a:solidFill>
              </a:rPr>
              <a:t>, Josef., KAPLANOVÁ, Františka. </a:t>
            </a:r>
            <a:r>
              <a:rPr lang="cs-CZ" sz="1400" b="1" i="1" dirty="0">
                <a:solidFill>
                  <a:srgbClr val="00FF00"/>
                </a:solidFill>
              </a:rPr>
              <a:t>Propagace: </a:t>
            </a:r>
            <a:r>
              <a:rPr lang="cs-CZ" sz="1400" b="1" dirty="0">
                <a:solidFill>
                  <a:srgbClr val="00FF00"/>
                </a:solidFill>
              </a:rPr>
              <a:t>nakl. Olomouc </a:t>
            </a:r>
            <a:r>
              <a:rPr lang="cs-CZ" sz="1400" b="1" dirty="0" smtClean="0">
                <a:solidFill>
                  <a:srgbClr val="00FF00"/>
                </a:solidFill>
              </a:rPr>
              <a:t>2005</a:t>
            </a:r>
            <a:endParaRPr lang="cs-CZ" sz="1400" b="1" dirty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archiv </a:t>
            </a:r>
            <a:r>
              <a:rPr lang="cs-CZ" sz="1400" b="1" dirty="0">
                <a:solidFill>
                  <a:srgbClr val="00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00FF00"/>
                </a:solidFill>
              </a:rPr>
              <a:t>Zuzana.: </a:t>
            </a:r>
            <a:r>
              <a:rPr lang="cs-CZ" sz="1400" b="1" i="1" dirty="0">
                <a:solidFill>
                  <a:srgbClr val="00FF00"/>
                </a:solidFill>
              </a:rPr>
              <a:t>fotografie</a:t>
            </a:r>
            <a:r>
              <a:rPr lang="cs-CZ" sz="1400" b="1" dirty="0">
                <a:solidFill>
                  <a:srgbClr val="00FF00"/>
                </a:solidFill>
              </a:rPr>
              <a:t>: </a:t>
            </a:r>
            <a:r>
              <a:rPr lang="cs-CZ" sz="1400" b="1" i="1" dirty="0">
                <a:solidFill>
                  <a:srgbClr val="00FF00"/>
                </a:solidFill>
              </a:rPr>
              <a:t>galerie </a:t>
            </a:r>
            <a:r>
              <a:rPr lang="cs-CZ" sz="1400" b="1" dirty="0" smtClean="0">
                <a:solidFill>
                  <a:srgbClr val="00FF00"/>
                </a:solidFill>
              </a:rPr>
              <a:t>©</a:t>
            </a:r>
            <a:r>
              <a:rPr lang="cs-CZ" sz="1400" b="1" i="1" dirty="0" smtClean="0">
                <a:solidFill>
                  <a:srgbClr val="00FF00"/>
                </a:solidFill>
              </a:rPr>
              <a:t>c.zuk 2014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solidFill>
                  <a:srgbClr val="00FF00"/>
                </a:solidFill>
              </a:rPr>
              <a:t> </a:t>
            </a:r>
            <a:r>
              <a:rPr lang="cs-CZ" sz="1400" b="1" smtClean="0">
                <a:solidFill>
                  <a:srgbClr val="00FF00"/>
                </a:solidFill>
                <a:latin typeface="Times New Roman" pitchFamily="18" charset="0"/>
              </a:rPr>
              <a:t>Autorem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fotografií, není-li uvedeno jinak, je Zuzana Koděrová. Autor (Zuzana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</a:rPr>
              <a:t>Koděrová) souhlasí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s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2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   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89584" y="1988839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0" b="1" dirty="0">
                <a:solidFill>
                  <a:srgbClr val="00FF00"/>
                </a:solidFill>
                <a:latin typeface="Tempus Sans ITC" pitchFamily="82" charset="0"/>
              </a:rPr>
              <a:t>P</a:t>
            </a:r>
            <a:r>
              <a:rPr lang="cs-CZ" sz="14000" b="1" dirty="0" smtClean="0">
                <a:solidFill>
                  <a:srgbClr val="00FF00"/>
                </a:solidFill>
                <a:latin typeface="Tempus Sans ITC" pitchFamily="82" charset="0"/>
              </a:rPr>
              <a:t>ísmo</a:t>
            </a:r>
            <a:endParaRPr lang="cs-CZ" sz="14000" b="1" dirty="0">
              <a:solidFill>
                <a:srgbClr val="00FF00"/>
              </a:solidFill>
              <a:latin typeface="Tempus Sans ITC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460432" y="40466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6336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   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87624" y="2492896"/>
            <a:ext cx="6829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0" b="1" dirty="0" smtClean="0">
                <a:solidFill>
                  <a:srgbClr val="FFFF00"/>
                </a:solidFill>
                <a:latin typeface="Tempus Sans ITC" pitchFamily="82" charset="0"/>
              </a:rPr>
              <a:t>Vývoj písma 1</a:t>
            </a:r>
            <a:endParaRPr lang="cs-CZ" sz="9000" b="1" dirty="0">
              <a:solidFill>
                <a:srgbClr val="FFFF00"/>
              </a:solidFill>
              <a:latin typeface="Tempus Sans ITC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851920" y="266164"/>
            <a:ext cx="75049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©c.zuk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945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899592" y="332656"/>
            <a:ext cx="7416824" cy="6120680"/>
          </a:xfrm>
          <a:solidFill>
            <a:schemeClr val="accent3">
              <a:lumMod val="60000"/>
              <a:lumOff val="4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15616" y="620688"/>
            <a:ext cx="7056784" cy="55707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Vývoj písma: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Písmo se v dějinách lidstva stalo nejen dorozumívacím prostředkem,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ale i estetickým výrazem zručnosti i vkusu.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Písmo vzniklo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složitým a  pomalým vývojem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jako převratný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vynález, dochovalo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(z nejstarších období) na různých materiálech – kámen, kůže, kost apod.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400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400" b="1" dirty="0">
              <a:solidFill>
                <a:schemeClr val="tx2"/>
              </a:solidFill>
            </a:endParaRPr>
          </a:p>
          <a:p>
            <a:endParaRPr lang="cs-CZ" sz="1400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400" b="1" dirty="0">
              <a:solidFill>
                <a:schemeClr val="tx2"/>
              </a:solidFill>
            </a:endParaRPr>
          </a:p>
          <a:p>
            <a:endParaRPr lang="cs-CZ" sz="1400" b="1" dirty="0" smtClean="0">
              <a:solidFill>
                <a:schemeClr val="tx2"/>
              </a:solidFill>
            </a:endParaRPr>
          </a:p>
          <a:p>
            <a:endParaRPr lang="cs-CZ" sz="1400" b="1" dirty="0">
              <a:solidFill>
                <a:schemeClr val="tx2"/>
              </a:solidFill>
            </a:endParaRPr>
          </a:p>
          <a:p>
            <a:endParaRPr lang="cs-CZ" sz="1400" b="1" dirty="0" smtClean="0">
              <a:solidFill>
                <a:schemeClr val="tx2"/>
              </a:solidFill>
            </a:endParaRPr>
          </a:p>
          <a:p>
            <a:endParaRPr lang="cs-CZ" sz="1400" b="1" dirty="0">
              <a:solidFill>
                <a:schemeClr val="tx2"/>
              </a:solidFill>
            </a:endParaRPr>
          </a:p>
          <a:p>
            <a:endParaRPr lang="cs-CZ" sz="1400" b="1" dirty="0">
              <a:solidFill>
                <a:schemeClr val="tx2"/>
              </a:solidFill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03748" y="2641268"/>
            <a:ext cx="4680520" cy="7647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Předstupně písma: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60004" y="350100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Mnemogramy</a:t>
            </a:r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27351" y="394190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Piktogramy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22667" y="4436057"/>
            <a:ext cx="207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Petroglyfy</a:t>
            </a:r>
            <a:endParaRPr lang="cs-CZ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23055" y="5313219"/>
            <a:ext cx="2150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Ideogramy</a:t>
            </a:r>
            <a:endParaRPr lang="cs-CZ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4838161"/>
            <a:ext cx="1827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Geoglyfy</a:t>
            </a:r>
            <a:endParaRPr lang="cs-CZ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203564"/>
            <a:ext cx="763284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05564" y="819735"/>
            <a:ext cx="3206595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Mnemogramy</a:t>
            </a:r>
            <a:endParaRPr lang="cs-CZ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83522" y="148478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připomínkové </a:t>
            </a:r>
            <a:r>
              <a:rPr lang="cs-CZ" sz="1600" b="1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předměty, které sloužily k vyjádření slov bez mluvení (neverbální komunikace) založené na paměti člověka</a:t>
            </a:r>
            <a:endParaRPr lang="cs-CZ" sz="1600" b="1" dirty="0"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15782" y="3221109"/>
            <a:ext cx="619657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uzlové písmo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používalo se v Číně</a:t>
            </a:r>
          </a:p>
          <a:p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    a v jihoamerických </a:t>
            </a:r>
            <a:r>
              <a:rPr lang="cs-CZ" sz="2000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Andách</a:t>
            </a: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znamenalo symboliku</a:t>
            </a:r>
          </a:p>
          <a:p>
            <a:r>
              <a:rPr lang="cs-CZ" sz="2000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   barev (např. žlutou, bílou,</a:t>
            </a:r>
          </a:p>
          <a:p>
            <a:r>
              <a:rPr lang="cs-CZ" sz="2000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   červenou, zelenou a modrou</a:t>
            </a:r>
          </a:p>
          <a:p>
            <a:r>
              <a:rPr lang="cs-CZ" sz="2000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   barvu a jiné)</a:t>
            </a:r>
          </a:p>
          <a:p>
            <a:endParaRPr lang="cs-CZ" sz="1600" dirty="0" smtClean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  <a:p>
            <a:r>
              <a:rPr lang="cs-CZ" sz="1600" dirty="0"/>
              <a:t>užití tohoto písma bylo především zaznamenávání číselných </a:t>
            </a:r>
            <a:r>
              <a:rPr lang="cs-CZ" sz="1600" dirty="0" smtClean="0"/>
              <a:t>údajů</a:t>
            </a:r>
          </a:p>
          <a:p>
            <a:r>
              <a:rPr lang="cs-CZ" sz="1600" dirty="0"/>
              <a:t>Kečuové v Peru ho dodnes používají při sčítání dobytka. </a:t>
            </a:r>
            <a:endParaRPr lang="cs-CZ" sz="1600" dirty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19671" y="2683704"/>
            <a:ext cx="172398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Kipu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Koděrová\Desktop\Propagace\100KZ650\100_917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1945566" cy="35249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233205" y="2556746"/>
            <a:ext cx="13455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275410"/>
                </a:solidFill>
                <a:latin typeface="Book Antiqua" pitchFamily="18" charset="0"/>
              </a:rPr>
              <a:t>Foto: archiv autora</a:t>
            </a:r>
            <a:endParaRPr lang="cs-CZ" sz="1050" b="1" dirty="0">
              <a:solidFill>
                <a:srgbClr val="27541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232157"/>
            <a:ext cx="763284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49322" y="1215916"/>
            <a:ext cx="5742958" cy="1200329"/>
          </a:xfrm>
          <a:prstGeom prst="rect">
            <a:avLst/>
          </a:prstGeom>
          <a:solidFill>
            <a:srgbClr val="F8EC9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Hole s vyřezanými symboly</a:t>
            </a:r>
          </a:p>
          <a:p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    používali je nejprve Indiáni, později  </a:t>
            </a:r>
          </a:p>
          <a:p>
            <a:r>
              <a:rPr lang="cs-CZ" sz="2400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   se objevily i v Evropě</a:t>
            </a:r>
            <a:endParaRPr lang="cs-CZ" sz="2400" dirty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330710" y="692696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Vrubová hůl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66739" y="3062333"/>
            <a:ext cx="3888432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Zpravodajská hůl</a:t>
            </a:r>
            <a:endParaRPr lang="cs-CZ" sz="32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502822" y="3647108"/>
            <a:ext cx="5435958" cy="2554545"/>
          </a:xfrm>
          <a:prstGeom prst="rect">
            <a:avLst/>
          </a:prstGeom>
          <a:solidFill>
            <a:srgbClr val="F8EC9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n</a:t>
            </a: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osil ji posel </a:t>
            </a:r>
            <a:endParaRPr lang="cs-CZ" sz="2000" dirty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stala </a:t>
            </a:r>
            <a:r>
              <a:rPr lang="cs-CZ" sz="2000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důkazem, že příchozí je oprávněn </a:t>
            </a: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jednat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hůl </a:t>
            </a:r>
            <a:r>
              <a:rPr lang="cs-CZ" sz="2000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obsahovala vyřezané znaky v podobě </a:t>
            </a: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vzkazu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z</a:t>
            </a:r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naky obsahovaly svým významem domluvené věty</a:t>
            </a:r>
          </a:p>
          <a:p>
            <a:r>
              <a:rPr lang="cs-CZ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    a slova</a:t>
            </a:r>
            <a:endParaRPr lang="cs-CZ" sz="2000" dirty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232157"/>
            <a:ext cx="763284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95746" y="989370"/>
            <a:ext cx="4942090" cy="2031325"/>
          </a:xfrm>
          <a:prstGeom prst="rect">
            <a:avLst/>
          </a:prstGeom>
          <a:solidFill>
            <a:srgbClr val="F8EC9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význam určitého vzkazu za použití předmětů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řetězce mušlí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řetězce ulit apod.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významná je v nich symbolika barev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používali jej obyvatelé západní Afriky, severoameričtí indiáni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48712" y="431086"/>
            <a:ext cx="142066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Aroko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48712" y="3519548"/>
            <a:ext cx="184614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Vampum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11770" y="4149080"/>
            <a:ext cx="6040550" cy="1754326"/>
          </a:xfrm>
          <a:prstGeom prst="rect">
            <a:avLst/>
          </a:prstGeom>
          <a:solidFill>
            <a:srgbClr val="F8EC9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p</a:t>
            </a:r>
            <a:r>
              <a:rPr lang="cs-CZ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ředmětové písmo neverbální komunikace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Book Antiqua" pitchFamily="18" charset="0"/>
              </a:rPr>
              <a:t>písmo </a:t>
            </a:r>
            <a:r>
              <a:rPr lang="cs-CZ" dirty="0">
                <a:solidFill>
                  <a:srgbClr val="002060"/>
                </a:solidFill>
                <a:latin typeface="Book Antiqua" pitchFamily="18" charset="0"/>
              </a:rPr>
              <a:t>severoamerických </a:t>
            </a:r>
            <a:r>
              <a:rPr lang="cs-CZ" dirty="0" smtClean="0">
                <a:solidFill>
                  <a:srgbClr val="002060"/>
                </a:solidFill>
                <a:latin typeface="Book Antiqua" pitchFamily="18" charset="0"/>
              </a:rPr>
              <a:t>indiánů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Book Antiqua" pitchFamily="18" charset="0"/>
              </a:rPr>
              <a:t>různé </a:t>
            </a:r>
            <a:r>
              <a:rPr lang="cs-CZ" dirty="0">
                <a:solidFill>
                  <a:srgbClr val="002060"/>
                </a:solidFill>
                <a:latin typeface="Book Antiqua" pitchFamily="18" charset="0"/>
              </a:rPr>
              <a:t>barevné mušličky na </a:t>
            </a:r>
            <a:r>
              <a:rPr lang="cs-CZ" dirty="0" smtClean="0">
                <a:solidFill>
                  <a:srgbClr val="002060"/>
                </a:solidFill>
                <a:latin typeface="Book Antiqua" pitchFamily="18" charset="0"/>
              </a:rPr>
              <a:t>látkových </a:t>
            </a:r>
          </a:p>
          <a:p>
            <a:r>
              <a:rPr lang="cs-CZ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Book Antiqua" pitchFamily="18" charset="0"/>
              </a:rPr>
              <a:t>     či kožených opascích </a:t>
            </a:r>
            <a:r>
              <a:rPr lang="cs-CZ" dirty="0">
                <a:solidFill>
                  <a:srgbClr val="002060"/>
                </a:solidFill>
                <a:latin typeface="Book Antiqua" pitchFamily="18" charset="0"/>
              </a:rPr>
              <a:t>se staly </a:t>
            </a:r>
            <a:r>
              <a:rPr lang="cs-CZ" dirty="0" smtClean="0">
                <a:solidFill>
                  <a:srgbClr val="002060"/>
                </a:solidFill>
                <a:latin typeface="Book Antiqua" pitchFamily="18" charset="0"/>
              </a:rPr>
              <a:t>dopisem</a:t>
            </a:r>
          </a:p>
          <a:p>
            <a:endParaRPr lang="cs-CZ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mušle </a:t>
            </a:r>
            <a:r>
              <a:rPr lang="cs-CZ" dirty="0" smtClean="0"/>
              <a:t>byly seříznuté </a:t>
            </a:r>
            <a:r>
              <a:rPr lang="cs-CZ" dirty="0"/>
              <a:t>nebo obarvené a připevněné na </a:t>
            </a:r>
            <a:r>
              <a:rPr lang="cs-CZ" dirty="0" smtClean="0"/>
              <a:t>pásku</a:t>
            </a:r>
            <a:endParaRPr lang="cs-CZ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4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39287" y="692696"/>
            <a:ext cx="7632848" cy="5805846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96859" y="3076042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48143" cy="468051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434226" y="1150453"/>
            <a:ext cx="13455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275410"/>
                </a:solidFill>
                <a:latin typeface="Book Antiqua" pitchFamily="18" charset="0"/>
              </a:rPr>
              <a:t>Foto: archiv autora</a:t>
            </a:r>
            <a:endParaRPr lang="cs-CZ" sz="1050" b="1" dirty="0">
              <a:solidFill>
                <a:srgbClr val="275410"/>
              </a:solidFill>
              <a:latin typeface="Book Antiqu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55676" y="96578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Ukázka předmětů z muzea v Coloradu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851920" y="266164"/>
            <a:ext cx="534128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18076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203564"/>
            <a:ext cx="763284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709576" y="567707"/>
            <a:ext cx="2774548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Piktogramy</a:t>
            </a:r>
            <a:r>
              <a:rPr lang="cs-CZ" sz="3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endParaRPr lang="cs-CZ" sz="3600" b="1" dirty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70072" y="1327354"/>
            <a:ext cx="4219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rgbClr val="275410"/>
                </a:solidFill>
                <a:latin typeface="Book Antiqua" pitchFamily="18" charset="0"/>
              </a:rPr>
              <a:t>z </a:t>
            </a:r>
            <a:r>
              <a:rPr lang="cs-CZ" sz="1600" b="1" dirty="0" smtClean="0">
                <a:solidFill>
                  <a:srgbClr val="275410"/>
                </a:solidFill>
                <a:latin typeface="Book Antiqua" pitchFamily="18" charset="0"/>
              </a:rPr>
              <a:t>latinského slova „piktos“ </a:t>
            </a:r>
            <a:r>
              <a:rPr lang="cs-CZ" sz="1600" b="1" dirty="0">
                <a:solidFill>
                  <a:srgbClr val="275410"/>
                </a:solidFill>
                <a:latin typeface="Book Antiqua" pitchFamily="18" charset="0"/>
              </a:rPr>
              <a:t>– </a:t>
            </a:r>
            <a:r>
              <a:rPr lang="cs-CZ" sz="1600" b="1" dirty="0" smtClean="0">
                <a:solidFill>
                  <a:srgbClr val="275410"/>
                </a:solidFill>
                <a:latin typeface="Book Antiqua" pitchFamily="18" charset="0"/>
              </a:rPr>
              <a:t>obrázek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rgbClr val="275410"/>
                </a:solidFill>
                <a:latin typeface="Book Antiqua" pitchFamily="18" charset="0"/>
              </a:rPr>
              <a:t>j</a:t>
            </a:r>
            <a:r>
              <a:rPr lang="cs-CZ" sz="1600" b="1" dirty="0" smtClean="0">
                <a:solidFill>
                  <a:srgbClr val="275410"/>
                </a:solidFill>
                <a:latin typeface="Book Antiqua" pitchFamily="18" charset="0"/>
              </a:rPr>
              <a:t>e to písmo vytvořené obrazem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rgbClr val="275410"/>
                </a:solidFill>
                <a:latin typeface="Book Antiqua" pitchFamily="18" charset="0"/>
              </a:rPr>
              <a:t>zobrazuje myšlenku člověka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rgbClr val="275410"/>
                </a:solidFill>
                <a:latin typeface="Book Antiqua" pitchFamily="18" charset="0"/>
              </a:rPr>
              <a:t>je sdělením </a:t>
            </a:r>
            <a:r>
              <a:rPr lang="cs-CZ" sz="1600" b="1" dirty="0">
                <a:solidFill>
                  <a:srgbClr val="275410"/>
                </a:solidFill>
                <a:latin typeface="Book Antiqua" pitchFamily="18" charset="0"/>
              </a:rPr>
              <a:t>bez rozlišení jednotlivých </a:t>
            </a:r>
            <a:r>
              <a:rPr lang="cs-CZ" sz="1600" b="1" dirty="0" smtClean="0">
                <a:solidFill>
                  <a:srgbClr val="275410"/>
                </a:solidFill>
                <a:latin typeface="Book Antiqua" pitchFamily="18" charset="0"/>
              </a:rPr>
              <a:t>pojmů</a:t>
            </a:r>
            <a:endParaRPr lang="cs-CZ" sz="1600" b="1" dirty="0">
              <a:solidFill>
                <a:srgbClr val="275410"/>
              </a:solidFill>
              <a:latin typeface="Book Antiqua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93633" y="321389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Book Antiqua" pitchFamily="18" charset="0"/>
              </a:rPr>
              <a:t>Staré 4000  let př.n.l., vzniklo složitým vývojem obrázkového systému, obsahující na 2000 znaků, </a:t>
            </a:r>
            <a:r>
              <a:rPr lang="cs-CZ" sz="1600" dirty="0" smtClean="0">
                <a:solidFill>
                  <a:srgbClr val="002060"/>
                </a:solidFill>
                <a:latin typeface="Book Antiqua" pitchFamily="18" charset="0"/>
              </a:rPr>
              <a:t>psalo </a:t>
            </a:r>
            <a:r>
              <a:rPr lang="cs-CZ" sz="1600" dirty="0">
                <a:solidFill>
                  <a:srgbClr val="002060"/>
                </a:solidFill>
                <a:latin typeface="Book Antiqua" pitchFamily="18" charset="0"/>
              </a:rPr>
              <a:t>se takto na hliněné </a:t>
            </a:r>
            <a:r>
              <a:rPr lang="cs-CZ" sz="1600" dirty="0" smtClean="0">
                <a:solidFill>
                  <a:srgbClr val="002060"/>
                </a:solidFill>
                <a:latin typeface="Book Antiqua" pitchFamily="18" charset="0"/>
              </a:rPr>
              <a:t>destičky</a:t>
            </a:r>
            <a:endParaRPr lang="cs-CZ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2633568"/>
            <a:ext cx="379844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Sumerské písmo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08542" y="4044895"/>
            <a:ext cx="669674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Egyptské obrázkové písmo - hieroglyfy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73916" y="4637747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rgbClr val="002060"/>
                </a:solidFill>
                <a:latin typeface="Book Antiqua" pitchFamily="18" charset="0"/>
              </a:rPr>
              <a:t>z řeckého </a:t>
            </a:r>
            <a:r>
              <a:rPr lang="cs-CZ" sz="1600" b="1" dirty="0" smtClean="0">
                <a:solidFill>
                  <a:srgbClr val="002060"/>
                </a:solidFill>
                <a:latin typeface="Book Antiqua" pitchFamily="18" charset="0"/>
              </a:rPr>
              <a:t>„hiera glyfé“- je to ve výkladu významu posvátný </a:t>
            </a:r>
            <a:r>
              <a:rPr lang="cs-CZ" sz="1600" b="1" dirty="0">
                <a:solidFill>
                  <a:srgbClr val="002060"/>
                </a:solidFill>
                <a:latin typeface="Book Antiqua" pitchFamily="18" charset="0"/>
              </a:rPr>
              <a:t>znak</a:t>
            </a:r>
          </a:p>
          <a:p>
            <a:endParaRPr lang="cs-CZ" sz="1600" b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6555" y="5547471"/>
            <a:ext cx="516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Používají	</a:t>
            </a:r>
            <a:r>
              <a:rPr lang="cs-CZ" dirty="0" smtClean="0"/>
              <a:t>se i v dnešní době (např. orientační značky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  <p:bldP spid="11" grpId="0"/>
      <p:bldP spid="9" grpId="0"/>
      <p:bldP spid="12" grpId="0"/>
      <p:bldP spid="8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951</Words>
  <Application>Microsoft Office PowerPoint</Application>
  <PresentationFormat>Předvádění na obrazovce (4:3)</PresentationFormat>
  <Paragraphs>219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c.zuk</cp:lastModifiedBy>
  <cp:revision>157</cp:revision>
  <dcterms:created xsi:type="dcterms:W3CDTF">2013-02-25T10:44:50Z</dcterms:created>
  <dcterms:modified xsi:type="dcterms:W3CDTF">2014-03-19T12:25:25Z</dcterms:modified>
</cp:coreProperties>
</file>