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73" r:id="rId3"/>
    <p:sldId id="269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0" r:id="rId15"/>
    <p:sldId id="282" r:id="rId16"/>
    <p:sldId id="28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4B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8E0B8-3D2D-44C6-A43D-B54BE6A0ECCC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208D-28B9-43F2-8FB2-47E8E084A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4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05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1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96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9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81C8-8C1A-487F-9DC7-1716BB1F9E09}" type="datetimeFigureOut">
              <a:rPr lang="cs-CZ" smtClean="0"/>
              <a:t>7. 5. 2014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DB6A-22E1-493A-B05D-A69A4C89F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3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3609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66314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3.2._26_10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 – Druhy barev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9. 12. 2013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prezentaci seznámeni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 teorií barev pro aranžování, s  odborným názvoslovím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předmětu Aranžování.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</p:spTree>
    <p:extLst>
      <p:ext uri="{BB962C8B-B14F-4D97-AF65-F5344CB8AC3E}">
        <p14:creationId xmlns:p14="http://schemas.microsoft.com/office/powerpoint/2010/main" val="242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075" name="Picture 3" descr="C:\Users\Koděrová\Desktop\dum pracovní\ODK\Obrázek4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" y="804177"/>
            <a:ext cx="2639411" cy="22318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91112" y="506915"/>
            <a:ext cx="4184944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1. Primární</a:t>
            </a:r>
            <a:r>
              <a:rPr lang="cs-CZ" sz="2400" b="1" dirty="0"/>
              <a:t> </a:t>
            </a:r>
            <a:r>
              <a:rPr lang="cs-CZ" sz="2400" b="1" dirty="0" smtClean="0"/>
              <a:t>barvy (základní) 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05625" y="292833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1112" y="3414191"/>
            <a:ext cx="5119663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</a:t>
            </a:r>
            <a:r>
              <a:rPr lang="cs-CZ" sz="2400" b="1" dirty="0"/>
              <a:t>2</a:t>
            </a:r>
            <a:r>
              <a:rPr lang="cs-CZ" sz="2400" b="1" dirty="0" smtClean="0"/>
              <a:t>. Sekundární barvy (podvojné) </a:t>
            </a:r>
            <a:endParaRPr lang="cs-CZ" sz="2400" b="1" dirty="0"/>
          </a:p>
        </p:txBody>
      </p:sp>
      <p:pic>
        <p:nvPicPr>
          <p:cNvPr id="3076" name="Picture 4" descr="C:\Users\Koděrová\Desktop\dum pracovní\ODK\Obrázek4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" y="4149079"/>
            <a:ext cx="2412086" cy="22231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95936" y="1640990"/>
            <a:ext cx="29918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připomínají barvy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v tiskárně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34057" y="4437112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35162" y="4344614"/>
            <a:ext cx="29918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vznikají mícháním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dvou základních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(primárních barev)</a:t>
            </a:r>
          </a:p>
        </p:txBody>
      </p:sp>
    </p:spTree>
    <p:extLst>
      <p:ext uri="{BB962C8B-B14F-4D97-AF65-F5344CB8AC3E}">
        <p14:creationId xmlns:p14="http://schemas.microsoft.com/office/powerpoint/2010/main" val="16981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691177"/>
            <a:ext cx="4112936" cy="46166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</a:t>
            </a:r>
            <a:r>
              <a:rPr lang="cs-CZ" sz="2400" b="1" dirty="0"/>
              <a:t>2</a:t>
            </a:r>
            <a:r>
              <a:rPr lang="cs-CZ" sz="2400" b="1" dirty="0" smtClean="0"/>
              <a:t>. Terciální barvy (potrojné) </a:t>
            </a:r>
            <a:endParaRPr lang="cs-CZ" sz="2400" b="1" dirty="0"/>
          </a:p>
        </p:txBody>
      </p:sp>
      <p:pic>
        <p:nvPicPr>
          <p:cNvPr id="4098" name="Picture 2" descr="C:\Users\Koděrová\Desktop\dum pracovní\ODK\Obrázek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" y="1556790"/>
            <a:ext cx="3959316" cy="38737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8512" y="2211473"/>
            <a:ext cx="29918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vznikají mícháním 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dvou základních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(primárních barev)</a:t>
            </a:r>
          </a:p>
        </p:txBody>
      </p:sp>
      <p:sp>
        <p:nvSpPr>
          <p:cNvPr id="2" name="Ovál 1"/>
          <p:cNvSpPr/>
          <p:nvPr/>
        </p:nvSpPr>
        <p:spPr>
          <a:xfrm>
            <a:off x="1479609" y="2286907"/>
            <a:ext cx="2448272" cy="2413515"/>
          </a:xfrm>
          <a:prstGeom prst="ellipse">
            <a:avLst/>
          </a:prstGeom>
          <a:solidFill>
            <a:srgbClr val="F48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01147" y="5215097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8" name="Obrázek 7" descr="barvy-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358977" cy="40730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9" name="TextovéPole 8"/>
          <p:cNvSpPr txBox="1"/>
          <p:nvPr/>
        </p:nvSpPr>
        <p:spPr>
          <a:xfrm>
            <a:off x="539551" y="369673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Lomené barvy 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94500" y="369673"/>
            <a:ext cx="3303496" cy="1384995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  vznikají přimícháním bílé barvy do pestrých</a:t>
            </a:r>
          </a:p>
        </p:txBody>
      </p:sp>
      <p:sp>
        <p:nvSpPr>
          <p:cNvPr id="2" name="Ovál 1"/>
          <p:cNvSpPr/>
          <p:nvPr/>
        </p:nvSpPr>
        <p:spPr>
          <a:xfrm>
            <a:off x="5053306" y="1949498"/>
            <a:ext cx="1030862" cy="9237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590164" y="4963568"/>
            <a:ext cx="1512168" cy="13681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3121474" y="5008538"/>
            <a:ext cx="151216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960563" y="5008538"/>
            <a:ext cx="1512168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2483768" y="5573408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2751228" y="5301208"/>
            <a:ext cx="0" cy="54440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765274" y="5692614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65274" y="5531020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7482565" y="1949498"/>
            <a:ext cx="1030862" cy="923734"/>
          </a:xfrm>
          <a:prstGeom prst="ellipse">
            <a:avLst/>
          </a:prstGeom>
          <a:solidFill>
            <a:srgbClr val="EBFB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vál 28"/>
          <p:cNvSpPr/>
          <p:nvPr/>
        </p:nvSpPr>
        <p:spPr>
          <a:xfrm>
            <a:off x="6222238" y="1949498"/>
            <a:ext cx="1030862" cy="9237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Ovál 29"/>
          <p:cNvSpPr/>
          <p:nvPr/>
        </p:nvSpPr>
        <p:spPr>
          <a:xfrm>
            <a:off x="5005926" y="3083212"/>
            <a:ext cx="1030862" cy="92373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Ovál 30"/>
          <p:cNvSpPr/>
          <p:nvPr/>
        </p:nvSpPr>
        <p:spPr>
          <a:xfrm>
            <a:off x="6244901" y="3083212"/>
            <a:ext cx="1030862" cy="9237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Ovál 31"/>
          <p:cNvSpPr/>
          <p:nvPr/>
        </p:nvSpPr>
        <p:spPr>
          <a:xfrm>
            <a:off x="7482565" y="3083212"/>
            <a:ext cx="1030862" cy="92373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402068" y="480202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91951" y="522073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Lomené barvy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2767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6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51918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5289" y="1062170"/>
            <a:ext cx="331236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1. Tupé barvy 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70537" y="369673"/>
            <a:ext cx="330349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  vznikají přimícháním černé barvy do pestrých</a:t>
            </a:r>
          </a:p>
        </p:txBody>
      </p:sp>
      <p:pic>
        <p:nvPicPr>
          <p:cNvPr id="10" name="Obrázek 9" descr="barvy-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" y="1419246"/>
            <a:ext cx="3610058" cy="338367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1" name="TextovéPole 10"/>
          <p:cNvSpPr txBox="1"/>
          <p:nvPr/>
        </p:nvSpPr>
        <p:spPr>
          <a:xfrm>
            <a:off x="2402068" y="480202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053306" y="1949498"/>
            <a:ext cx="1030862" cy="92373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5053306" y="3068960"/>
            <a:ext cx="1030862" cy="9237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6264710" y="1982423"/>
            <a:ext cx="1030862" cy="92373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7482565" y="2012404"/>
            <a:ext cx="1030862" cy="9237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7482565" y="3068960"/>
            <a:ext cx="1030862" cy="92373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264710" y="3092796"/>
            <a:ext cx="1030862" cy="92373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889900" y="5008538"/>
            <a:ext cx="1512168" cy="136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2751228" y="5301208"/>
            <a:ext cx="0" cy="54440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483768" y="5573408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3121474" y="5008538"/>
            <a:ext cx="1512168" cy="1368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65274" y="5531020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765274" y="5692614"/>
            <a:ext cx="57606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5568737" y="5008538"/>
            <a:ext cx="1512168" cy="136815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10709" y="283578"/>
            <a:ext cx="3482022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Neutrální  barvy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993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21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40228" y="3861048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FFC000"/>
                </a:solidFill>
              </a:rPr>
              <a:t>©</a:t>
            </a:r>
            <a:r>
              <a:rPr lang="cs-CZ" b="1" dirty="0">
                <a:solidFill>
                  <a:srgbClr val="FFC000"/>
                </a:solidFill>
              </a:rPr>
              <a:t>c.zuk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24328" y="592837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7" name="Obdélník 26"/>
          <p:cNvSpPr/>
          <p:nvPr/>
        </p:nvSpPr>
        <p:spPr>
          <a:xfrm>
            <a:off x="1652783" y="5805262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FFC000"/>
                </a:solidFill>
              </a:rPr>
              <a:t>©</a:t>
            </a:r>
            <a:r>
              <a:rPr lang="cs-CZ" b="1" dirty="0">
                <a:solidFill>
                  <a:srgbClr val="FFC000"/>
                </a:solidFill>
              </a:rPr>
              <a:t>c.zuk </a:t>
            </a:r>
          </a:p>
        </p:txBody>
      </p:sp>
      <p:pic>
        <p:nvPicPr>
          <p:cNvPr id="2" name="Picture 2" descr="C:\Users\Koděrová\Desktop\dum pracovní\ODK\100_8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951"/>
            <a:ext cx="8083178" cy="59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95190" y="1268760"/>
            <a:ext cx="252027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Olejové barvy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11560" y="341597"/>
            <a:ext cx="79532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  Olejomalba </a:t>
            </a:r>
            <a:r>
              <a:rPr lang="cs-CZ" sz="3200" b="1" dirty="0">
                <a:solidFill>
                  <a:srgbClr val="002060"/>
                </a:solidFill>
              </a:rPr>
              <a:t>=</a:t>
            </a:r>
            <a:r>
              <a:rPr lang="cs-CZ" sz="3200" b="1" dirty="0" smtClean="0">
                <a:solidFill>
                  <a:srgbClr val="002060"/>
                </a:solidFill>
              </a:rPr>
              <a:t> náročná a nákladná technika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5190" y="2645330"/>
            <a:ext cx="3251212" cy="24314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Z hlediska </a:t>
            </a:r>
            <a:r>
              <a:rPr lang="cs-CZ" sz="2400" b="1" dirty="0" smtClean="0">
                <a:solidFill>
                  <a:srgbClr val="FFFF00"/>
                </a:solidFill>
              </a:rPr>
              <a:t>chemického </a:t>
            </a:r>
            <a:r>
              <a:rPr lang="cs-CZ" sz="2400" b="1" dirty="0">
                <a:solidFill>
                  <a:srgbClr val="FFFF00"/>
                </a:solidFill>
              </a:rPr>
              <a:t>složení </a:t>
            </a:r>
            <a:r>
              <a:rPr lang="cs-CZ" sz="2400" b="1" dirty="0" smtClean="0">
                <a:solidFill>
                  <a:srgbClr val="FFFF00"/>
                </a:solidFill>
              </a:rPr>
              <a:t>druhy barev tvoří: </a:t>
            </a:r>
          </a:p>
          <a:p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BARVIVO </a:t>
            </a:r>
            <a:r>
              <a:rPr lang="cs-CZ" sz="2000" b="1" dirty="0"/>
              <a:t>A PIGMENTY </a:t>
            </a:r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POJIDLO    </a:t>
            </a:r>
          </a:p>
          <a:p>
            <a:r>
              <a:rPr lang="cs-CZ" sz="2000" b="1" dirty="0" smtClean="0"/>
              <a:t>3.  ŘEDIDLO  </a:t>
            </a:r>
            <a:endParaRPr lang="cs-CZ" sz="20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506920" y="5486898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04589" y="1352669"/>
            <a:ext cx="4690149" cy="5016758"/>
          </a:xfrm>
          <a:prstGeom prst="rect">
            <a:avLst/>
          </a:prstGeom>
          <a:solidFill>
            <a:srgbClr val="92FD0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Různé druhy a značky i podle složení barvy.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Ředí se terpentýnem, lněným, třezalkovým a jiným olejem.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Po zaschnutí jsou nesmazatelné, nedají se vyprat.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Prodávají se v sadách.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Nejvíce používané jsou k malbě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obrazu, oděvu, na dřevo, kůži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a jiné materiály.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Značkové barvy se používají 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i na jiné techniky (speciální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jsou právě na textil, airbrush: 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např.  Koh - I – Noor, Dílo, Mánes,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Umton, Leonardo da Vinci, Rubens,   </a:t>
            </a:r>
          </a:p>
          <a:p>
            <a:r>
              <a:rPr lang="cs-CZ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     Rembrandt, Picasso, Gioconda a jiné.</a:t>
            </a:r>
          </a:p>
        </p:txBody>
      </p:sp>
    </p:spTree>
    <p:extLst>
      <p:ext uri="{BB962C8B-B14F-4D97-AF65-F5344CB8AC3E}">
        <p14:creationId xmlns:p14="http://schemas.microsoft.com/office/powerpoint/2010/main" val="11058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2" grpId="0" animBg="1"/>
      <p:bldP spid="2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34076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Přemaluj podle předlohy barevný kruh: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2204911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Podle předlohy namaluj tento kruh na formát A4.</a:t>
            </a:r>
          </a:p>
          <a:p>
            <a:r>
              <a:rPr lang="cs-CZ" sz="2000" b="1" dirty="0" smtClean="0"/>
              <a:t>Použij pouze vodové barvy, pracuj </a:t>
            </a:r>
          </a:p>
          <a:p>
            <a:r>
              <a:rPr lang="cs-CZ" sz="2000" b="1" dirty="0" smtClean="0"/>
              <a:t>s nimi tak, aby jednotlivá pole barev měla souvislou barevnou hustotu.</a:t>
            </a:r>
          </a:p>
          <a:p>
            <a:r>
              <a:rPr lang="cs-CZ" sz="2000" b="1" dirty="0" smtClean="0"/>
              <a:t>Kruh nemusí mít středový trojúhelník s barvami.</a:t>
            </a:r>
          </a:p>
          <a:p>
            <a:r>
              <a:rPr lang="cs-CZ" sz="2000" b="1" dirty="0"/>
              <a:t>P</a:t>
            </a:r>
            <a:r>
              <a:rPr lang="cs-CZ" sz="2000" b="1" dirty="0" smtClean="0"/>
              <a:t>okus přesně zobrazit jednotlivé tóny, správně odhadni míchání barev. </a:t>
            </a:r>
            <a:endParaRPr lang="cs-CZ" sz="2000" b="1" dirty="0"/>
          </a:p>
        </p:txBody>
      </p:sp>
      <p:pic>
        <p:nvPicPr>
          <p:cNvPr id="10" name="Obrázek 9" descr="Ittens Circ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67" y="2060848"/>
            <a:ext cx="4081598" cy="40324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1" name="TextovéPole 10"/>
          <p:cNvSpPr txBox="1"/>
          <p:nvPr/>
        </p:nvSpPr>
        <p:spPr>
          <a:xfrm>
            <a:off x="5220072" y="5885819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722"/>
            <a:ext cx="8928992" cy="649861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227687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51620" y="3389280"/>
            <a:ext cx="7056784" cy="6093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dirty="0"/>
              <a:t>©</a:t>
            </a:r>
            <a:r>
              <a:rPr lang="cs-CZ" sz="1400" dirty="0">
                <a:solidFill>
                  <a:srgbClr val="00FFFF"/>
                </a:solidFill>
              </a:rPr>
              <a:t> </a:t>
            </a:r>
            <a:r>
              <a:rPr lang="cs-CZ" sz="1400" b="1" i="1" dirty="0" smtClean="0"/>
              <a:t>galerie </a:t>
            </a:r>
            <a:r>
              <a:rPr lang="cs-CZ" sz="1400" b="1" i="1" dirty="0"/>
              <a:t>c</a:t>
            </a:r>
            <a:r>
              <a:rPr lang="cs-CZ" sz="1400" b="1" i="1" dirty="0" smtClean="0"/>
              <a:t>. zuk  2000-2014.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4110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96"/>
            <a:ext cx="876268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664" y="2445787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rgbClr val="00FFFF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00FFFF"/>
                </a:solidFill>
                <a:latin typeface="Tempus Sans ITC" pitchFamily="82" charset="0"/>
              </a:rPr>
              <a:t>Druhy barev 1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7" name="TextovéPole 1"/>
          <p:cNvSpPr txBox="1"/>
          <p:nvPr/>
        </p:nvSpPr>
        <p:spPr>
          <a:xfrm>
            <a:off x="1547664" y="1250878"/>
            <a:ext cx="6397399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FF00"/>
                </a:solidFill>
                <a:latin typeface="Tempus Sans ITC" pitchFamily="82"/>
              </a:rPr>
              <a:t>  Aranžování  10</a:t>
            </a:r>
            <a:endParaRPr lang="cs-CZ" sz="6600" b="1" i="0" u="none" strike="noStrike" kern="1200" cap="none" spc="0" baseline="0" dirty="0">
              <a:solidFill>
                <a:srgbClr val="FFFF00"/>
              </a:solidFill>
              <a:uFillTx/>
              <a:latin typeface="Tempus Sans ITC" pitchFamily="82"/>
            </a:endParaRPr>
          </a:p>
        </p:txBody>
      </p:sp>
    </p:spTree>
    <p:extLst>
      <p:ext uri="{BB962C8B-B14F-4D97-AF65-F5344CB8AC3E}">
        <p14:creationId xmlns:p14="http://schemas.microsoft.com/office/powerpoint/2010/main" val="18926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546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7614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22788" y="1487144"/>
            <a:ext cx="5220072" cy="36705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6826" y="3790177"/>
            <a:ext cx="3251212" cy="243143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Z hlediska </a:t>
            </a:r>
            <a:r>
              <a:rPr lang="cs-CZ" sz="2400" b="1" dirty="0" smtClean="0">
                <a:solidFill>
                  <a:srgbClr val="002060"/>
                </a:solidFill>
              </a:rPr>
              <a:t>chemického </a:t>
            </a:r>
            <a:r>
              <a:rPr lang="cs-CZ" sz="2400" b="1" dirty="0">
                <a:solidFill>
                  <a:srgbClr val="002060"/>
                </a:solidFill>
              </a:rPr>
              <a:t>složení </a:t>
            </a:r>
            <a:r>
              <a:rPr lang="cs-CZ" sz="2400" b="1" dirty="0" smtClean="0">
                <a:solidFill>
                  <a:srgbClr val="002060"/>
                </a:solidFill>
              </a:rPr>
              <a:t>druhy barev tvoří: </a:t>
            </a:r>
          </a:p>
          <a:p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BARVIVO </a:t>
            </a:r>
            <a:r>
              <a:rPr lang="cs-CZ" sz="2000" b="1" dirty="0"/>
              <a:t>A PIGMENTY </a:t>
            </a:r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POJIDLO    </a:t>
            </a:r>
          </a:p>
          <a:p>
            <a:r>
              <a:rPr lang="cs-CZ" sz="2000" b="1" dirty="0" smtClean="0"/>
              <a:t>3.  ŘEDIDLO  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4523" y="999851"/>
            <a:ext cx="3672408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Pro různé aranžérské, výtvarné techniky (se vyrábí obrovské množství druhů barev, liší se od sebe např. chemickým složením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6228" y="215060"/>
            <a:ext cx="36607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/>
              <a:t> </a:t>
            </a:r>
            <a:r>
              <a:rPr lang="cs-CZ" sz="3200" b="1" dirty="0" smtClean="0"/>
              <a:t> barvy kolem nás…  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43844" y="582475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" grpId="0" build="p" animBg="1"/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" y="118739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19" y="830615"/>
            <a:ext cx="8240724" cy="527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63278" y="332656"/>
            <a:ext cx="6252284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4400" b="1" dirty="0"/>
              <a:t> </a:t>
            </a:r>
            <a:r>
              <a:rPr lang="cs-CZ" sz="4400" b="1" dirty="0" smtClean="0"/>
              <a:t>   Základy teorie barev  </a:t>
            </a:r>
            <a:endParaRPr lang="cs-CZ" sz="4400" b="1" dirty="0"/>
          </a:p>
        </p:txBody>
      </p:sp>
      <p:pic>
        <p:nvPicPr>
          <p:cNvPr id="24" name="Picture 4" descr="C:\Users\Koděrová\Desktop\plochy\mars-det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8419" y="20814"/>
            <a:ext cx="4885647" cy="76255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4531634" y="4293096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24328" y="4941168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2" y="4346709"/>
            <a:ext cx="174625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Obrázek 30" descr="Ittens Circl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3738848"/>
            <a:ext cx="2728372" cy="2596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2" name="TextovéPole 31"/>
          <p:cNvSpPr txBox="1"/>
          <p:nvPr/>
        </p:nvSpPr>
        <p:spPr>
          <a:xfrm>
            <a:off x="401317" y="2166746"/>
            <a:ext cx="4592313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Pestré barvy - chromatické</a:t>
            </a:r>
            <a:endParaRPr lang="cs-CZ" sz="28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01317" y="2870458"/>
            <a:ext cx="5400600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2</a:t>
            </a:r>
            <a:r>
              <a:rPr lang="cs-CZ" sz="2800" b="1" dirty="0" smtClean="0"/>
              <a:t>. Neutrální barvy - achromatické</a:t>
            </a:r>
            <a:endParaRPr lang="cs-CZ" sz="28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54150" y="1390756"/>
            <a:ext cx="2736304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Druhy barev: 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524328" y="5341277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7505" y="589417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 animBg="1"/>
      <p:bldP spid="32" grpId="0" animBg="1"/>
      <p:bldP spid="33" grpId="0" animBg="1"/>
      <p:bldP spid="3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3" name="Obdélník 12"/>
          <p:cNvSpPr/>
          <p:nvPr/>
        </p:nvSpPr>
        <p:spPr>
          <a:xfrm>
            <a:off x="323528" y="440668"/>
            <a:ext cx="8154814" cy="5796644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1344853" y="1782894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350303" y="1778318"/>
            <a:ext cx="936104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5164711" y="1789706"/>
            <a:ext cx="936104" cy="8640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2636332" y="1789706"/>
            <a:ext cx="936104" cy="864096"/>
          </a:xfrm>
          <a:prstGeom prst="ellipse">
            <a:avLst/>
          </a:prstGeom>
          <a:solidFill>
            <a:srgbClr val="F48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3932883" y="1782894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2530702" y="2951790"/>
            <a:ext cx="936104" cy="86409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1309525" y="2951790"/>
            <a:ext cx="936104" cy="86409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851819" y="3122228"/>
            <a:ext cx="3782315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Pestré barvy se dělí na:</a:t>
            </a:r>
            <a:endParaRPr lang="cs-CZ" sz="28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821725" y="3815886"/>
            <a:ext cx="255818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1. Základní (primární)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821725" y="4394670"/>
            <a:ext cx="299849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2. Podvojné (sekundární)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821726" y="4957972"/>
            <a:ext cx="2558180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3</a:t>
            </a:r>
            <a:r>
              <a:rPr lang="cs-CZ" sz="2000" b="1" dirty="0" smtClean="0"/>
              <a:t>. Potrojné (terciální)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89800" y="4023676"/>
            <a:ext cx="3782315" cy="830997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Pestré barvy se dělí podle pocitového působení na: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94643" y="5129667"/>
            <a:ext cx="1229763" cy="400110"/>
          </a:xfrm>
          <a:prstGeom prst="rect">
            <a:avLst/>
          </a:prstGeom>
          <a:solidFill>
            <a:srgbClr val="EBFB5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1. Teplé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085860" y="5129667"/>
            <a:ext cx="148657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2</a:t>
            </a:r>
            <a:r>
              <a:rPr lang="cs-CZ" sz="2000" b="1" dirty="0" smtClean="0"/>
              <a:t>. Studené</a:t>
            </a:r>
            <a:endParaRPr lang="cs-CZ" sz="20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761576" y="763517"/>
            <a:ext cx="55440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Pestré barvy - chromatické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130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85789"/>
            <a:ext cx="8866508" cy="4277701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  <a:extLst/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6" name="Obdélník 15"/>
          <p:cNvSpPr/>
          <p:nvPr/>
        </p:nvSpPr>
        <p:spPr>
          <a:xfrm>
            <a:off x="490398" y="469671"/>
            <a:ext cx="8177421" cy="5962276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18160" y="2025878"/>
            <a:ext cx="2016224" cy="584775"/>
          </a:xfrm>
          <a:prstGeom prst="rect">
            <a:avLst/>
          </a:prstGeom>
          <a:solidFill>
            <a:srgbClr val="EBFB5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1. Teplé</a:t>
            </a:r>
            <a:endParaRPr lang="cs-CZ" sz="3200" b="1" dirty="0"/>
          </a:p>
        </p:txBody>
      </p:sp>
      <p:sp>
        <p:nvSpPr>
          <p:cNvPr id="19" name="Ovál 18"/>
          <p:cNvSpPr/>
          <p:nvPr/>
        </p:nvSpPr>
        <p:spPr>
          <a:xfrm>
            <a:off x="3859028" y="3414097"/>
            <a:ext cx="1440160" cy="1296144"/>
          </a:xfrm>
          <a:prstGeom prst="ellipse">
            <a:avLst/>
          </a:prstGeom>
          <a:solidFill>
            <a:srgbClr val="F48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71600" y="332656"/>
            <a:ext cx="6804618" cy="1200329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Pestré barvy se dělí podle pocitového působení na:</a:t>
            </a:r>
            <a:endParaRPr lang="cs-CZ" sz="3600" b="1" dirty="0"/>
          </a:p>
        </p:txBody>
      </p:sp>
      <p:sp>
        <p:nvSpPr>
          <p:cNvPr id="22" name="Ovál 21"/>
          <p:cNvSpPr/>
          <p:nvPr/>
        </p:nvSpPr>
        <p:spPr>
          <a:xfrm>
            <a:off x="1475656" y="4199188"/>
            <a:ext cx="1440160" cy="1296144"/>
          </a:xfrm>
          <a:prstGeom prst="ellipse">
            <a:avLst/>
          </a:prstGeom>
          <a:solidFill>
            <a:srgbClr val="FCF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6316839" y="2594567"/>
            <a:ext cx="1440160" cy="1296144"/>
          </a:xfrm>
          <a:prstGeom prst="ellipse">
            <a:avLst/>
          </a:prstGeom>
          <a:solidFill>
            <a:srgbClr val="E03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85789"/>
            <a:ext cx="8866508" cy="4277701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  <a:extLst/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6" name="Obdélník 15"/>
          <p:cNvSpPr/>
          <p:nvPr/>
        </p:nvSpPr>
        <p:spPr>
          <a:xfrm>
            <a:off x="490398" y="469671"/>
            <a:ext cx="8177421" cy="5962276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06088" y="1934447"/>
            <a:ext cx="267140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2. Studené</a:t>
            </a:r>
            <a:endParaRPr lang="cs-CZ" sz="3200" b="1" dirty="0"/>
          </a:p>
        </p:txBody>
      </p:sp>
      <p:sp>
        <p:nvSpPr>
          <p:cNvPr id="19" name="Ovál 18"/>
          <p:cNvSpPr/>
          <p:nvPr/>
        </p:nvSpPr>
        <p:spPr>
          <a:xfrm>
            <a:off x="4031722" y="3450809"/>
            <a:ext cx="1440160" cy="129614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475656" y="332656"/>
            <a:ext cx="5332269" cy="1200329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Pestré barvy se dělí podle pocitového působení na:</a:t>
            </a:r>
            <a:endParaRPr lang="cs-CZ" sz="3600" b="1" dirty="0"/>
          </a:p>
        </p:txBody>
      </p:sp>
      <p:sp>
        <p:nvSpPr>
          <p:cNvPr id="22" name="Ovál 21"/>
          <p:cNvSpPr/>
          <p:nvPr/>
        </p:nvSpPr>
        <p:spPr>
          <a:xfrm>
            <a:off x="1475656" y="4199188"/>
            <a:ext cx="1440160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6243638" y="2903044"/>
            <a:ext cx="1440160" cy="12961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8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163086" y="5229200"/>
            <a:ext cx="442557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D533C"/>
                </a:solidFill>
              </a:rPr>
              <a:t>Barevný kruh vytvořen podle Ostwaldovy teorie nauky barev</a:t>
            </a:r>
            <a:endParaRPr lang="cs-CZ" sz="2000" b="1" dirty="0">
              <a:solidFill>
                <a:srgbClr val="0D533C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4944" y="1498013"/>
            <a:ext cx="3600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Barvy určujeme podle pravidel barevného kruhu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4593" y="463576"/>
            <a:ext cx="4784566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Ostwaldův barevný kruh </a:t>
            </a:r>
            <a:endParaRPr lang="cs-CZ" sz="3200" b="1" dirty="0"/>
          </a:p>
        </p:txBody>
      </p:sp>
      <p:pic>
        <p:nvPicPr>
          <p:cNvPr id="11" name="Obrázek 10" descr="barvy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55" y="720215"/>
            <a:ext cx="4358977" cy="40730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7740352" y="73900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ek 16" descr="Ittens Circ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3" y="3003526"/>
            <a:ext cx="3232428" cy="31617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9" name="TextovéPole 18"/>
          <p:cNvSpPr txBox="1"/>
          <p:nvPr/>
        </p:nvSpPr>
        <p:spPr>
          <a:xfrm>
            <a:off x="2886876" y="6165303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742" y="1057447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91112" y="506915"/>
            <a:ext cx="4400968" cy="584775"/>
          </a:xfrm>
          <a:prstGeom prst="rect">
            <a:avLst/>
          </a:prstGeom>
          <a:solidFill>
            <a:srgbClr val="FCF60A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Pojetí barvy</a:t>
            </a:r>
            <a:r>
              <a:rPr lang="cs-CZ" sz="3200" b="1" dirty="0"/>
              <a:t> </a:t>
            </a:r>
            <a:r>
              <a:rPr lang="cs-CZ" sz="3200" b="1" dirty="0" smtClean="0"/>
              <a:t>RYB, RGB</a:t>
            </a:r>
          </a:p>
        </p:txBody>
      </p:sp>
      <p:pic>
        <p:nvPicPr>
          <p:cNvPr id="2050" name="Picture 2" descr="C:\Users\Koděrová\Desktop\dum pracovní\ODK\100_94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06" y="1399467"/>
            <a:ext cx="6480720" cy="47885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96046" y="1888754"/>
            <a:ext cx="7488832" cy="830997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T</a:t>
            </a:r>
            <a:r>
              <a:rPr lang="cs-CZ" sz="2400" b="1" dirty="0" smtClean="0"/>
              <a:t>radiční </a:t>
            </a:r>
            <a:r>
              <a:rPr lang="cs-CZ" sz="2400" b="1" dirty="0"/>
              <a:t>výtvarné pojetí barev </a:t>
            </a:r>
            <a:r>
              <a:rPr lang="cs-CZ" sz="2400" b="1" dirty="0" smtClean="0"/>
              <a:t>s </a:t>
            </a:r>
            <a:r>
              <a:rPr lang="cs-CZ" sz="2400" b="1" dirty="0"/>
              <a:t>primárními barvami označovanými anglicky RYB, tj. červená - žlutá - modrá.</a:t>
            </a:r>
          </a:p>
        </p:txBody>
      </p:sp>
      <p:pic>
        <p:nvPicPr>
          <p:cNvPr id="22" name="Picture 4" descr="C:\Users\Koděrová\Desktop\dum pracovní\ODK\Obráze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78" y="3793750"/>
            <a:ext cx="2909887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902778" y="3941264"/>
            <a:ext cx="2946488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RGB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</a:t>
            </a:r>
            <a:r>
              <a:rPr lang="cs-CZ" sz="2800" dirty="0" smtClean="0"/>
              <a:t>je dominantní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v </a:t>
            </a:r>
            <a:r>
              <a:rPr lang="cs-CZ" sz="2800" dirty="0"/>
              <a:t>počítačové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či </a:t>
            </a:r>
            <a:r>
              <a:rPr lang="cs-CZ" sz="2800" dirty="0"/>
              <a:t>multimediální </a:t>
            </a:r>
            <a:r>
              <a:rPr lang="cs-CZ" sz="2800" dirty="0" smtClean="0"/>
              <a:t>  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technice</a:t>
            </a:r>
            <a:r>
              <a:rPr lang="cs-CZ" sz="2800" dirty="0"/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7332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00646" y="523325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752</Words>
  <Application>Microsoft Office PowerPoint</Application>
  <PresentationFormat>Předvádění na obrazovce (4:3)</PresentationFormat>
  <Paragraphs>184</Paragraphs>
  <Slides>16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18</cp:revision>
  <dcterms:created xsi:type="dcterms:W3CDTF">2014-04-22T11:41:20Z</dcterms:created>
  <dcterms:modified xsi:type="dcterms:W3CDTF">2014-05-07T19:57:33Z</dcterms:modified>
</cp:coreProperties>
</file>