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74" r:id="rId4"/>
    <p:sldId id="281" r:id="rId5"/>
    <p:sldId id="282" r:id="rId6"/>
    <p:sldId id="280" r:id="rId7"/>
    <p:sldId id="258" r:id="rId8"/>
    <p:sldId id="264" r:id="rId9"/>
    <p:sldId id="263" r:id="rId10"/>
    <p:sldId id="270" r:id="rId11"/>
    <p:sldId id="276" r:id="rId12"/>
    <p:sldId id="277" r:id="rId13"/>
    <p:sldId id="279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598E1"/>
    <a:srgbClr val="FF9900"/>
    <a:srgbClr val="42F711"/>
    <a:srgbClr val="24E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8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137E-7237-4B28-9851-850CB3F19EF3}" type="datetimeFigureOut">
              <a:rPr lang="cs-CZ" smtClean="0"/>
              <a:t>12. 4. 2014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966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137E-7237-4B28-9851-850CB3F19EF3}" type="datetimeFigureOut">
              <a:rPr lang="cs-CZ" smtClean="0"/>
              <a:t>12. 4. 2014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5326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137E-7237-4B28-9851-850CB3F19EF3}" type="datetimeFigureOut">
              <a:rPr lang="cs-CZ" smtClean="0"/>
              <a:t>12. 4. 2014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048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137E-7237-4B28-9851-850CB3F19EF3}" type="datetimeFigureOut">
              <a:rPr lang="cs-CZ" smtClean="0"/>
              <a:t>12. 4. 2014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4504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137E-7237-4B28-9851-850CB3F19EF3}" type="datetimeFigureOut">
              <a:rPr lang="cs-CZ" smtClean="0"/>
              <a:t>12. 4. 2014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1090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137E-7237-4B28-9851-850CB3F19EF3}" type="datetimeFigureOut">
              <a:rPr lang="cs-CZ" smtClean="0"/>
              <a:t>12. 4. 2014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8538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137E-7237-4B28-9851-850CB3F19EF3}" type="datetimeFigureOut">
              <a:rPr lang="cs-CZ" smtClean="0"/>
              <a:t>12. 4. 2014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2076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137E-7237-4B28-9851-850CB3F19EF3}" type="datetimeFigureOut">
              <a:rPr lang="cs-CZ" smtClean="0"/>
              <a:t>12. 4. 2014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6563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137E-7237-4B28-9851-850CB3F19EF3}" type="datetimeFigureOut">
              <a:rPr lang="cs-CZ" smtClean="0"/>
              <a:t>12. 4. 2014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7305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137E-7237-4B28-9851-850CB3F19EF3}" type="datetimeFigureOut">
              <a:rPr lang="cs-CZ" smtClean="0"/>
              <a:t>12. 4. 2014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9362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137E-7237-4B28-9851-850CB3F19EF3}" type="datetimeFigureOut">
              <a:rPr lang="cs-CZ" smtClean="0"/>
              <a:t>12. 4. 2014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647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A137E-7237-4B28-9851-850CB3F19EF3}" type="datetimeFigureOut">
              <a:rPr lang="cs-CZ" smtClean="0"/>
              <a:t>12. 4. 2014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779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035505"/>
              </p:ext>
            </p:extLst>
          </p:nvPr>
        </p:nvGraphicFramePr>
        <p:xfrm>
          <a:off x="767365" y="776480"/>
          <a:ext cx="7694121" cy="34455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0609"/>
                <a:gridCol w="1865969"/>
                <a:gridCol w="818785"/>
                <a:gridCol w="237017"/>
                <a:gridCol w="128978"/>
                <a:gridCol w="991161"/>
                <a:gridCol w="1055801"/>
                <a:gridCol w="1055801"/>
              </a:tblGrid>
              <a:tr h="102930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 dirty="0">
                          <a:solidFill>
                            <a:schemeClr val="bg1"/>
                          </a:solidFill>
                          <a:effectLst/>
                        </a:rPr>
                        <a:t>Obchodní akademie a Střední odborná škola, gen. F. Fajtla, Louny, </a:t>
                      </a:r>
                      <a:r>
                        <a:rPr lang="cs-CZ" sz="1200" b="1" dirty="0" smtClean="0">
                          <a:solidFill>
                            <a:schemeClr val="bg1"/>
                          </a:solidFill>
                          <a:effectLst/>
                        </a:rPr>
                        <a:t>p.o.</a:t>
                      </a:r>
                      <a:r>
                        <a:rPr lang="cs-CZ" sz="1100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cs-CZ" sz="1200" b="1" dirty="0" smtClean="0">
                          <a:solidFill>
                            <a:schemeClr val="bg1"/>
                          </a:solidFill>
                          <a:effectLst/>
                        </a:rPr>
                        <a:t>Osvoboditelů </a:t>
                      </a:r>
                      <a:r>
                        <a:rPr lang="cs-CZ" sz="1200" b="1" dirty="0">
                          <a:solidFill>
                            <a:schemeClr val="bg1"/>
                          </a:solidFill>
                          <a:effectLst/>
                        </a:rPr>
                        <a:t>380, Louny</a:t>
                      </a:r>
                      <a:endParaRPr lang="cs-CZ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40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projektu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CZ.1.07/1.5.00/34.0052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B5A26B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Číslo sady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B5A2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  </a:t>
                      </a: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26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rgbClr val="B5A2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Číslo DUM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B5A26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3.2_26_02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rgbClr val="B5A26B"/>
                    </a:solidFill>
                  </a:tcPr>
                </a:tc>
              </a:tr>
              <a:tr h="230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Předmět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Aranžování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rgbClr val="B5A2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40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Tematický okruh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+mn-lt"/>
                        </a:rPr>
                        <a:t>Vznik a vývoj výkladních skříní 2 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rgbClr val="B5A2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40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Název materiálu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 </a:t>
                      </a:r>
                      <a:r>
                        <a:rPr lang="cs-CZ" sz="11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Aranžování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rgbClr val="B5A2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40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Autor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Zuzana Koděrová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rgbClr val="B5A2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07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Datum tvorby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17.</a:t>
                      </a:r>
                      <a:r>
                        <a:rPr lang="cs-CZ" sz="1100" baseline="0" dirty="0" smtClean="0">
                          <a:effectLst/>
                          <a:latin typeface="Calibri"/>
                        </a:rPr>
                        <a:t> 9. 2013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rgbClr val="B5A26B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Ročník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A2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ARR 1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rgbClr val="B5A2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40582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Anotace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Žáci jsou v prezentaci  seznámeni s významem výkladních skříní, jejich vývojem a s dnešním </a:t>
                      </a:r>
                      <a:r>
                        <a:rPr kumimoji="0" 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designem dekoratérství</a:t>
                      </a:r>
                      <a:endParaRPr kumimoji="0" lang="cs-CZ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40582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Metodický pokyn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</a:t>
                      </a: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prezentace, výklad s </a:t>
                      </a: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pracovními listy 1, 2 </a:t>
                      </a: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pro žáky                     cílová skupina žáků: 16 – 19 let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Obrázek 2" descr="http://mail.centrum.cz/download.php?bid=000058f52b655bb40200d5c9&amp;idx=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03" y="868123"/>
            <a:ext cx="3239241" cy="80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1" descr="http://mail.centrum.cz/download.php?bid=000058f52b655bb40200d5c9&amp;idx=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709" y="868123"/>
            <a:ext cx="805474" cy="80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683568" y="4797152"/>
            <a:ext cx="7804343" cy="73866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i="1" dirty="0" smtClean="0"/>
              <a:t>       „</a:t>
            </a:r>
            <a:r>
              <a:rPr lang="cs-CZ" sz="1400" b="1" i="1" dirty="0"/>
              <a:t>Autorem materiálu a všech jeho částí, není-li uvedeno jinak, je </a:t>
            </a:r>
            <a:r>
              <a:rPr lang="cs-CZ" sz="1400" b="1" i="1" dirty="0" smtClean="0"/>
              <a:t>Zuzana Koděrová. </a:t>
            </a:r>
            <a:r>
              <a:rPr lang="cs-CZ" sz="1400" b="1" i="1" dirty="0"/>
              <a:t>Dostupné </a:t>
            </a:r>
            <a:endParaRPr lang="cs-CZ" sz="1400" b="1" i="1" dirty="0" smtClean="0"/>
          </a:p>
          <a:p>
            <a:r>
              <a:rPr lang="cs-CZ" sz="1400" b="1" i="1" dirty="0" smtClean="0"/>
              <a:t>       z </a:t>
            </a:r>
            <a:r>
              <a:rPr lang="cs-CZ" sz="1400" b="1" i="1" dirty="0"/>
              <a:t>Metodického portálu www.rvp.cz, ISSN: 1802-4785. Provozuje Národní ústav pro vzdělávání, </a:t>
            </a:r>
            <a:endParaRPr lang="cs-CZ" sz="1400" b="1" i="1" dirty="0" smtClean="0"/>
          </a:p>
          <a:p>
            <a:r>
              <a:rPr lang="cs-CZ" sz="1400" b="1" i="1" dirty="0" smtClean="0"/>
              <a:t>       školské </a:t>
            </a:r>
            <a:r>
              <a:rPr lang="cs-CZ" sz="1400" b="1" i="1" dirty="0"/>
              <a:t>poradenské zařízení a zařízení pro další vzdělávání pedagogických pracovníků (NÚV).“ 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319408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1043607" y="1484784"/>
            <a:ext cx="7826585" cy="36004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780437" y="241841"/>
            <a:ext cx="7704855" cy="954107"/>
          </a:xfrm>
          <a:prstGeom prst="rect">
            <a:avLst/>
          </a:prstGeom>
          <a:solidFill>
            <a:srgbClr val="24E703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FF00"/>
                </a:solidFill>
              </a:rPr>
              <a:t>Měli bychom výkladní skříň vnímat </a:t>
            </a:r>
            <a:r>
              <a:rPr lang="cs-CZ" sz="2800" b="1" dirty="0">
                <a:solidFill>
                  <a:srgbClr val="FFFF00"/>
                </a:solidFill>
              </a:rPr>
              <a:t>jako pouhou </a:t>
            </a:r>
            <a:r>
              <a:rPr lang="cs-CZ" sz="2800" b="1" dirty="0" smtClean="0">
                <a:solidFill>
                  <a:srgbClr val="FFFF00"/>
                </a:solidFill>
              </a:rPr>
              <a:t>reklamu, obraz </a:t>
            </a:r>
            <a:r>
              <a:rPr lang="cs-CZ" sz="2800" b="1" dirty="0">
                <a:solidFill>
                  <a:srgbClr val="FFFF00"/>
                </a:solidFill>
              </a:rPr>
              <a:t>nebo </a:t>
            </a:r>
            <a:r>
              <a:rPr lang="cs-CZ" sz="2800" b="1" dirty="0" smtClean="0">
                <a:solidFill>
                  <a:srgbClr val="FFFF00"/>
                </a:solidFill>
              </a:rPr>
              <a:t>jako čistý umělecký projev?</a:t>
            </a:r>
            <a:endParaRPr lang="cs-CZ" sz="28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Koděrová\Desktop\dum pracovní\AR\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64" y="1195948"/>
            <a:ext cx="4431100" cy="518353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oděrová\Desktop\dum pracovní\AR\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872" y="1195948"/>
            <a:ext cx="4374785" cy="520234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 rot="10800000" flipV="1">
            <a:off x="3347864" y="1471291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 rot="10800000" flipV="1">
            <a:off x="6394222" y="6453109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Koděrová\Desktop\dum pracovní\AR\Fotografie2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21" y="1052736"/>
            <a:ext cx="4334859" cy="577981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 rot="10800000" flipV="1">
            <a:off x="2906167" y="6164040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Koděrová\Desktop\škola louny pracovní\propagace\souvenirs shop Escalant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94" y="935426"/>
            <a:ext cx="8691971" cy="575154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 rot="10800000" flipV="1">
            <a:off x="4490702" y="6192323"/>
            <a:ext cx="80866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5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539552" y="229894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Pracovní list 1</a:t>
            </a:r>
            <a:endParaRPr lang="cs-CZ" sz="2000" dirty="0"/>
          </a:p>
        </p:txBody>
      </p:sp>
      <p:sp>
        <p:nvSpPr>
          <p:cNvPr id="11" name="Obdélník 10"/>
          <p:cNvSpPr/>
          <p:nvPr/>
        </p:nvSpPr>
        <p:spPr>
          <a:xfrm>
            <a:off x="539552" y="804774"/>
            <a:ext cx="8154813" cy="543253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801203" y="890039"/>
            <a:ext cx="74888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Vytvoř návrh výkladní skříně: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Pracuj na formát čtvrtky A4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Téma výlohy – léto (nemusí být podle ukázky návrh na nábytek)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Text poutače i umístění ve výloze (může být i logem firmy): podle tvého nápadu, kreativity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Návrh v barevném provedení – technika volitelná (ne koláž!)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Druh zboží ve výloze - volitelné</a:t>
            </a:r>
          </a:p>
        </p:txBody>
      </p:sp>
      <p:pic>
        <p:nvPicPr>
          <p:cNvPr id="3074" name="Picture 2" descr="C:\Users\Koděrová\Desktop\dum pracovní\AR\Video1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710" y="3013696"/>
            <a:ext cx="4356818" cy="32676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257319" y="3317439"/>
            <a:ext cx="1692187" cy="3766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 Příklad návrhu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 rot="10800000" flipV="1">
            <a:off x="8062006" y="6280458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259632" y="4279234"/>
            <a:ext cx="2689874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Dbej na perspektivu, dodržuj pravidla pro tvorbu textu, udrž správné tvary a stopu písma – zde v ukázce mnoho chyb (nejvíce v textu)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797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9" y="102404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9" name="TextovéPole 8"/>
          <p:cNvSpPr txBox="1"/>
          <p:nvPr/>
        </p:nvSpPr>
        <p:spPr>
          <a:xfrm rot="10800000" flipV="1">
            <a:off x="2873738" y="5590225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39552" y="22989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Pracovní list 2</a:t>
            </a:r>
            <a:endParaRPr lang="cs-CZ" sz="2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801203" y="890039"/>
            <a:ext cx="7488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Vytvoř návrh výkladní skříně: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Pracuj na formát čtvrtky A4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Téma výlohy – podzim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Text poutače i umístění ve výloze (může být i logem firmy): libovolný podle tvého nápadu, kreativity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Návrh v barevném tónovém provedení – použij pouze barvy podzimu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 technika volitelná ( obrázky zboží můžeš lepit jako koláž)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Druh zboží ve výloze – volitelné, sladěné rovněž do celkové image podzimní výlohy</a:t>
            </a:r>
          </a:p>
        </p:txBody>
      </p:sp>
      <p:pic>
        <p:nvPicPr>
          <p:cNvPr id="1026" name="Picture 2" descr="C:\Users\Koděrová\Desktop\záloha\podzim\Video16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70129">
            <a:off x="2108400" y="3735202"/>
            <a:ext cx="1530679" cy="204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oděrová\Desktop\záloha\podzim\podzim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9274">
            <a:off x="4511884" y="3950872"/>
            <a:ext cx="2428374" cy="171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 rot="10800000" flipV="1">
            <a:off x="5241775" y="5849422"/>
            <a:ext cx="864096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25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1043607" y="1484784"/>
            <a:ext cx="7826585" cy="36004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616624" y="3933056"/>
            <a:ext cx="5910749" cy="781752"/>
          </a:xfrm>
          <a:prstGeom prst="rect">
            <a:avLst/>
          </a:prstGeom>
          <a:solidFill>
            <a:srgbClr val="71730D"/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archiv </a:t>
            </a:r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autora, KODĚROVÁ, 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Zuzana.: </a:t>
            </a:r>
            <a:r>
              <a:rPr lang="cs-CZ" sz="1400" b="1" i="1" dirty="0" smtClean="0">
                <a:latin typeface="Times New Roman" pitchFamily="18" charset="0"/>
                <a:cs typeface="Times New Roman" pitchFamily="18" charset="0"/>
              </a:rPr>
              <a:t>fotografie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cs-CZ" sz="1400" b="1" i="1" dirty="0" smtClean="0">
                <a:latin typeface="Times New Roman" pitchFamily="18" charset="0"/>
                <a:cs typeface="Times New Roman" pitchFamily="18" charset="0"/>
              </a:rPr>
              <a:t>galerie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 ©</a:t>
            </a:r>
            <a:r>
              <a:rPr lang="cs-CZ" sz="1400" b="1" i="1" dirty="0" smtClean="0">
                <a:latin typeface="Times New Roman" pitchFamily="18" charset="0"/>
                <a:cs typeface="Times New Roman" pitchFamily="18" charset="0"/>
              </a:rPr>
              <a:t>c.zuk  </a:t>
            </a:r>
          </a:p>
          <a:p>
            <a:pPr>
              <a:lnSpc>
                <a:spcPct val="80000"/>
              </a:lnSpc>
            </a:pPr>
            <a:r>
              <a:rPr lang="cs-CZ" sz="1400" b="1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b="1" i="1" smtClean="0">
                <a:latin typeface="Times New Roman" pitchFamily="18" charset="0"/>
                <a:cs typeface="Times New Roman" pitchFamily="18" charset="0"/>
              </a:rPr>
              <a:t>    2000-2014</a:t>
            </a:r>
            <a:endParaRPr lang="cs-CZ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 Autorem fotografií, není-li uvedeno jinak, je Zuzana Koděrová. Autor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 (Zuzana Koděrová)souhlasí s </a:t>
            </a:r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jejich zveřejněním na Metodickém portálu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616624" y="2646040"/>
            <a:ext cx="5910749" cy="782960"/>
          </a:xfrm>
          <a:prstGeom prst="rect">
            <a:avLst/>
          </a:prstGeom>
          <a:solidFill>
            <a:srgbClr val="71730D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dirty="0" smtClean="0">
                <a:solidFill>
                  <a:schemeClr val="bg1"/>
                </a:solidFill>
                <a:latin typeface="Adobe Garamond Pro Bold" pitchFamily="18" charset="-18"/>
              </a:rPr>
              <a:t>Použitá</a:t>
            </a:r>
            <a:r>
              <a:rPr lang="cs-CZ" sz="5400" dirty="0">
                <a:solidFill>
                  <a:schemeClr val="bg1"/>
                </a:solidFill>
                <a:latin typeface="Adobe Garamond Pro Bold" pitchFamily="18" charset="-18"/>
              </a:rPr>
              <a:t> </a:t>
            </a:r>
            <a:r>
              <a:rPr lang="cs-CZ" sz="5400" dirty="0" smtClean="0">
                <a:solidFill>
                  <a:schemeClr val="bg1"/>
                </a:solidFill>
                <a:latin typeface="Adobe Garamond Pro Bold" pitchFamily="18" charset="-18"/>
              </a:rPr>
              <a:t>literatura</a:t>
            </a:r>
          </a:p>
        </p:txBody>
      </p:sp>
    </p:spTree>
    <p:extLst>
      <p:ext uri="{BB962C8B-B14F-4D97-AF65-F5344CB8AC3E}">
        <p14:creationId xmlns:p14="http://schemas.microsoft.com/office/powerpoint/2010/main" val="4129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1043607" y="1484784"/>
            <a:ext cx="7826585" cy="36004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TextovéPole 1"/>
          <p:cNvSpPr txBox="1"/>
          <p:nvPr/>
        </p:nvSpPr>
        <p:spPr>
          <a:xfrm>
            <a:off x="560246" y="1498117"/>
            <a:ext cx="7806218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8800" b="1" dirty="0" smtClean="0">
                <a:solidFill>
                  <a:schemeClr val="accent6">
                    <a:lumMod val="50000"/>
                  </a:schemeClr>
                </a:solidFill>
                <a:latin typeface="Tempus Sans ITC" pitchFamily="82"/>
              </a:rPr>
              <a:t>  Aranžování  2</a:t>
            </a:r>
            <a:endParaRPr lang="cs-CZ" sz="8800" b="1" i="0" u="none" strike="noStrike" kern="1200" cap="none" spc="0" baseline="0" dirty="0">
              <a:solidFill>
                <a:schemeClr val="accent6">
                  <a:lumMod val="50000"/>
                </a:schemeClr>
              </a:solidFill>
              <a:uFillTx/>
              <a:latin typeface="Tempus Sans ITC" pitchFamily="8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60246" y="3212976"/>
            <a:ext cx="7982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 smtClean="0">
                <a:solidFill>
                  <a:srgbClr val="0598E1"/>
                </a:solidFill>
                <a:latin typeface="Tempus Sans ITC" pitchFamily="82" charset="0"/>
              </a:rPr>
              <a:t>Vývoj výkladních skříní</a:t>
            </a:r>
            <a:endParaRPr lang="cs-CZ" sz="6000" b="1" dirty="0">
              <a:solidFill>
                <a:srgbClr val="0598E1"/>
              </a:solidFill>
              <a:latin typeface="Tempus Sans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63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15247" y="219310"/>
            <a:ext cx="4577134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Vývoj výkladních skříní - 2</a:t>
            </a:r>
            <a:endParaRPr lang="cs-CZ" sz="3200" dirty="0"/>
          </a:p>
        </p:txBody>
      </p:sp>
      <p:pic>
        <p:nvPicPr>
          <p:cNvPr id="2050" name="Picture 2" descr="C:\Users\Koděrová\Desktop\Obrázky1 (2)\100_9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76" y="297408"/>
            <a:ext cx="4292169" cy="32251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oděrová\Desktop\Obrázky1 (2)\100_95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79059" y="2437184"/>
            <a:ext cx="3787741" cy="504084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 rot="10800000" flipV="1">
            <a:off x="7885705" y="3554602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Koděrová\Desktop\Obrázky1 (2)\100_96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61" y="2743077"/>
            <a:ext cx="4411733" cy="374636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 rot="10800000" flipV="1">
            <a:off x="1115616" y="4270396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67648" y="956485"/>
            <a:ext cx="3968720" cy="1815882"/>
          </a:xfrm>
          <a:prstGeom prst="rect">
            <a:avLst/>
          </a:prstGeom>
          <a:solidFill>
            <a:schemeClr val="bg2"/>
          </a:soli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 </a:t>
            </a:r>
            <a:r>
              <a:rPr lang="cs-CZ" sz="2200" dirty="0" smtClean="0"/>
              <a:t>Ve výkladních </a:t>
            </a:r>
            <a:r>
              <a:rPr lang="cs-CZ" sz="2200" dirty="0"/>
              <a:t>skříní z minulosti, </a:t>
            </a:r>
            <a:r>
              <a:rPr lang="cs-CZ" sz="2200" dirty="0" smtClean="0"/>
              <a:t> </a:t>
            </a:r>
          </a:p>
          <a:p>
            <a:r>
              <a:rPr lang="cs-CZ" sz="2200" dirty="0" smtClean="0"/>
              <a:t> vidíme</a:t>
            </a:r>
            <a:r>
              <a:rPr lang="cs-CZ" sz="2200" dirty="0"/>
              <a:t>, že </a:t>
            </a:r>
            <a:r>
              <a:rPr lang="cs-CZ" sz="2200" dirty="0" smtClean="0"/>
              <a:t>byly </a:t>
            </a:r>
            <a:r>
              <a:rPr lang="cs-CZ" sz="2200" dirty="0"/>
              <a:t>historickým </a:t>
            </a:r>
            <a:r>
              <a:rPr lang="cs-CZ" sz="2200" dirty="0" smtClean="0"/>
              <a:t> </a:t>
            </a:r>
          </a:p>
          <a:p>
            <a:r>
              <a:rPr lang="cs-CZ" sz="2200" dirty="0"/>
              <a:t> </a:t>
            </a:r>
            <a:r>
              <a:rPr lang="cs-CZ" sz="2200" dirty="0" smtClean="0"/>
              <a:t>dokumentem a </a:t>
            </a:r>
            <a:r>
              <a:rPr lang="cs-CZ" sz="2200" dirty="0"/>
              <a:t>ilustrací </a:t>
            </a:r>
            <a:r>
              <a:rPr lang="cs-CZ" sz="2200" dirty="0" smtClean="0"/>
              <a:t>vztahů,</a:t>
            </a:r>
            <a:endParaRPr lang="cs-CZ" sz="2200" dirty="0"/>
          </a:p>
          <a:p>
            <a:r>
              <a:rPr lang="cs-CZ" sz="2200" dirty="0"/>
              <a:t> </a:t>
            </a:r>
            <a:r>
              <a:rPr lang="cs-CZ" sz="2200" dirty="0" smtClean="0"/>
              <a:t>změn ve </a:t>
            </a:r>
            <a:r>
              <a:rPr lang="cs-CZ" sz="2200" dirty="0"/>
              <a:t>společnosti</a:t>
            </a:r>
            <a:r>
              <a:rPr lang="cs-CZ" sz="2200" dirty="0" smtClean="0"/>
              <a:t>, v </a:t>
            </a:r>
            <a:r>
              <a:rPr lang="cs-CZ" sz="2200" dirty="0"/>
              <a:t>umění </a:t>
            </a:r>
            <a:endParaRPr lang="cs-CZ" sz="2200" dirty="0" smtClean="0"/>
          </a:p>
          <a:p>
            <a:r>
              <a:rPr lang="cs-CZ" sz="2200" dirty="0" smtClean="0"/>
              <a:t> i v médiích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8942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5" grpId="1"/>
      <p:bldP spid="18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179512" y="188641"/>
            <a:ext cx="8514853" cy="64799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467544" y="241289"/>
            <a:ext cx="5904656" cy="1631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  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Stinnou stránkou minulosti </a:t>
            </a:r>
            <a:r>
              <a:rPr lang="cs-CZ" sz="2000" b="1" dirty="0"/>
              <a:t>jsou známé výlohy </a:t>
            </a:r>
            <a:r>
              <a:rPr lang="cs-CZ" sz="2000" b="1" dirty="0" smtClean="0"/>
              <a:t>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spojené s politickými slogany hemžící se výlohami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totalitních režimů</a:t>
            </a:r>
          </a:p>
          <a:p>
            <a:endParaRPr lang="cs-CZ" sz="2000" b="1" dirty="0"/>
          </a:p>
        </p:txBody>
      </p:sp>
      <p:pic>
        <p:nvPicPr>
          <p:cNvPr id="4098" name="Picture 2" descr="C:\Users\Koděrová\Desktop\Obrázky1 (2)\100_97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0" y="1598528"/>
            <a:ext cx="6441116" cy="48399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442262" y="1123412"/>
            <a:ext cx="189201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 Rok 1971 - Praha</a:t>
            </a:r>
            <a:endParaRPr lang="cs-CZ" b="1" dirty="0"/>
          </a:p>
        </p:txBody>
      </p:sp>
      <p:pic>
        <p:nvPicPr>
          <p:cNvPr id="4099" name="Picture 3" descr="C:\Users\Koděrová\Desktop\Obrázky1 (2)\100_97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0" y="1492744"/>
            <a:ext cx="6696744" cy="487187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 rot="10800000" flipV="1">
            <a:off x="1331640" y="1872505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 descr="C:\Users\Koděrová\Desktop\Obrázky1 (2)\100_97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35" y="1670508"/>
            <a:ext cx="6596039" cy="476793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 rot="10800000" flipV="1">
            <a:off x="6053683" y="1951971"/>
            <a:ext cx="855463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822927" y="2301073"/>
            <a:ext cx="2030065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 Rok 1978 - Praha</a:t>
            </a:r>
            <a:endParaRPr lang="cs-CZ" b="1" dirty="0"/>
          </a:p>
        </p:txBody>
      </p:sp>
      <p:sp>
        <p:nvSpPr>
          <p:cNvPr id="17" name="TextovéPole 16"/>
          <p:cNvSpPr txBox="1"/>
          <p:nvPr/>
        </p:nvSpPr>
        <p:spPr>
          <a:xfrm rot="10800000" flipV="1">
            <a:off x="7164774" y="5733256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C:\Users\Koděrová\Desktop\Obrázky1 (2)\100_97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27" y="1598528"/>
            <a:ext cx="6443545" cy="476609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360198" y="5270174"/>
            <a:ext cx="4579954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  Slovenský jazyk byl součástí výloh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v Československu – text =  kapitalismus  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bída - nejistota</a:t>
            </a:r>
            <a:endParaRPr lang="cs-CZ" sz="2000" b="1" dirty="0"/>
          </a:p>
        </p:txBody>
      </p:sp>
      <p:sp>
        <p:nvSpPr>
          <p:cNvPr id="20" name="TextovéPole 19"/>
          <p:cNvSpPr txBox="1"/>
          <p:nvPr/>
        </p:nvSpPr>
        <p:spPr>
          <a:xfrm rot="10800000" flipV="1">
            <a:off x="5131492" y="6048665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Přímá spojnice se šipkou 11"/>
          <p:cNvCxnSpPr/>
          <p:nvPr/>
        </p:nvCxnSpPr>
        <p:spPr>
          <a:xfrm flipH="1" flipV="1">
            <a:off x="2715398" y="3877349"/>
            <a:ext cx="934777" cy="149586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55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1" grpId="0"/>
      <p:bldP spid="15" grpId="0"/>
      <p:bldP spid="16" grpId="0" animBg="1"/>
      <p:bldP spid="17" grpId="0"/>
      <p:bldP spid="3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179512" y="188641"/>
            <a:ext cx="8514853" cy="64799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366384" y="431194"/>
            <a:ext cx="49685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Fotografie výloh obchodů z  tohoto období jsou </a:t>
            </a:r>
            <a:r>
              <a:rPr lang="cs-CZ" sz="2000" b="1" dirty="0" smtClean="0"/>
              <a:t>více </a:t>
            </a:r>
            <a:r>
              <a:rPr lang="cs-CZ" sz="2400" b="1" dirty="0" smtClean="0">
                <a:solidFill>
                  <a:srgbClr val="FF0000"/>
                </a:solidFill>
              </a:rPr>
              <a:t>obrazem politické </a:t>
            </a:r>
            <a:r>
              <a:rPr lang="cs-CZ" sz="2400" b="1" dirty="0">
                <a:solidFill>
                  <a:srgbClr val="FF0000"/>
                </a:solidFill>
              </a:rPr>
              <a:t>situace</a:t>
            </a:r>
            <a:r>
              <a:rPr lang="cs-CZ" sz="2000" b="1" dirty="0"/>
              <a:t>, stavu společnosti a </a:t>
            </a:r>
            <a:r>
              <a:rPr lang="cs-CZ" sz="2400" b="1" dirty="0">
                <a:solidFill>
                  <a:srgbClr val="FF0000"/>
                </a:solidFill>
              </a:rPr>
              <a:t>dokladem totalitního režimu</a:t>
            </a:r>
            <a:r>
              <a:rPr lang="cs-CZ" sz="2000" b="1" dirty="0"/>
              <a:t>, </a:t>
            </a:r>
            <a:r>
              <a:rPr lang="cs-CZ" sz="2000" b="1" dirty="0" smtClean="0"/>
              <a:t>než-li úžasnou zážitkovou podívanou</a:t>
            </a:r>
            <a:endParaRPr lang="cs-CZ" sz="2000" b="1" dirty="0"/>
          </a:p>
        </p:txBody>
      </p:sp>
      <p:pic>
        <p:nvPicPr>
          <p:cNvPr id="5122" name="Picture 2" descr="C:\Users\Koděrová\Desktop\Obrázky1 (2)\100_97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919" y="1424616"/>
            <a:ext cx="3930870" cy="526450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 rot="10800000" flipV="1">
            <a:off x="7355282" y="1316894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Koděrová\Desktop\Obrázky1 (2)\100_97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3" y="2354798"/>
            <a:ext cx="3833435" cy="340413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9512" y="5684075"/>
            <a:ext cx="5112568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 V aranžérských střediscích se vyráběly prvky 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takové dekorace (v Praze – středisko Merkur)</a:t>
            </a:r>
            <a:endParaRPr lang="cs-CZ" sz="2000" dirty="0"/>
          </a:p>
        </p:txBody>
      </p:sp>
      <p:sp>
        <p:nvSpPr>
          <p:cNvPr id="15" name="TextovéPole 14"/>
          <p:cNvSpPr txBox="1"/>
          <p:nvPr/>
        </p:nvSpPr>
        <p:spPr>
          <a:xfrm rot="10800000" flipV="1">
            <a:off x="3628278" y="2247076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87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3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229593" y="188641"/>
            <a:ext cx="8514853" cy="64799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3074" name="Picture 2" descr="C:\Users\Koděrová\Desktop\Obrázky1 (2)\100_96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96" y="1521078"/>
            <a:ext cx="5760640" cy="422171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88228" y="332656"/>
            <a:ext cx="7533170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     I přes  silný politický diktát komunistického režimu se vyskytly i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esteticky hodnotné výkladní skříně své doby – kritici je považovali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za vrchol aranžérského umění.</a:t>
            </a:r>
            <a:endParaRPr lang="cs-CZ" sz="2000" b="1" dirty="0"/>
          </a:p>
        </p:txBody>
      </p:sp>
      <p:sp>
        <p:nvSpPr>
          <p:cNvPr id="12" name="TextovéPole 11"/>
          <p:cNvSpPr txBox="1"/>
          <p:nvPr/>
        </p:nvSpPr>
        <p:spPr>
          <a:xfrm rot="10800000" flipV="1">
            <a:off x="5436095" y="1785315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024517" y="1711325"/>
            <a:ext cx="936104" cy="646331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cs-CZ" dirty="0" smtClean="0"/>
              <a:t> Praha  </a:t>
            </a:r>
          </a:p>
          <a:p>
            <a:r>
              <a:rPr lang="cs-CZ" dirty="0"/>
              <a:t> </a:t>
            </a:r>
            <a:r>
              <a:rPr lang="cs-CZ" dirty="0" smtClean="0"/>
              <a:t> 1978</a:t>
            </a:r>
            <a:endParaRPr lang="cs-CZ" dirty="0"/>
          </a:p>
        </p:txBody>
      </p:sp>
      <p:pic>
        <p:nvPicPr>
          <p:cNvPr id="3075" name="Picture 3" descr="C:\Users\Koděrová\Desktop\Obrázky1 (2)\100_97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96" y="1689704"/>
            <a:ext cx="5760640" cy="439074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6419911" y="3824164"/>
            <a:ext cx="1072315" cy="646331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cs-CZ" dirty="0" smtClean="0"/>
              <a:t> Praha  </a:t>
            </a:r>
          </a:p>
          <a:p>
            <a:r>
              <a:rPr lang="cs-CZ" dirty="0"/>
              <a:t> </a:t>
            </a:r>
            <a:r>
              <a:rPr lang="cs-CZ" dirty="0" smtClean="0"/>
              <a:t> 1988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 rot="10800000" flipV="1">
            <a:off x="3074287" y="2033931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Koděrová\Desktop\Obrázky1 (2)\100_97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85" y="1530174"/>
            <a:ext cx="6211500" cy="47190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365035" y="5434120"/>
            <a:ext cx="1789193" cy="646331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cs-CZ" dirty="0" smtClean="0"/>
              <a:t>V duchu secese  </a:t>
            </a:r>
          </a:p>
          <a:p>
            <a:r>
              <a:rPr lang="cs-CZ" dirty="0"/>
              <a:t> </a:t>
            </a:r>
            <a:r>
              <a:rPr lang="cs-CZ" dirty="0" smtClean="0"/>
              <a:t>Praha 1988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 rot="10800000" flipV="1">
            <a:off x="3707904" y="6307002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C:\Users\Koděrová\Desktop\Obrázky1 (2)\100_97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53" y="1758102"/>
            <a:ext cx="6430957" cy="483228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6849082" y="4787789"/>
            <a:ext cx="1072315" cy="646331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cs-CZ" dirty="0" smtClean="0"/>
              <a:t> Praha  </a:t>
            </a:r>
          </a:p>
          <a:p>
            <a:r>
              <a:rPr lang="cs-CZ" dirty="0"/>
              <a:t> </a:t>
            </a:r>
            <a:r>
              <a:rPr lang="cs-CZ" dirty="0" smtClean="0"/>
              <a:t> 1989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 rot="10800000" flipV="1">
            <a:off x="6576579" y="6199281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4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1" grpId="0" animBg="1"/>
      <p:bldP spid="15" grpId="0" animBg="1"/>
      <p:bldP spid="16" grpId="0"/>
      <p:bldP spid="18" grpId="0" animBg="1"/>
      <p:bldP spid="19" grpId="0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395537" y="620688"/>
            <a:ext cx="8474656" cy="525658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68340" y="1725486"/>
            <a:ext cx="4320479" cy="353943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V dnešní </a:t>
            </a:r>
            <a:r>
              <a:rPr lang="cs-CZ" sz="2400" dirty="0" smtClean="0"/>
              <a:t>době </a:t>
            </a:r>
            <a:r>
              <a:rPr lang="cs-CZ" sz="2400" dirty="0"/>
              <a:t>se </a:t>
            </a:r>
            <a:r>
              <a:rPr lang="cs-CZ" sz="2400" dirty="0" smtClean="0"/>
              <a:t>navzájem ovlivňuje i prolíná </a:t>
            </a:r>
            <a:r>
              <a:rPr lang="cs-CZ" sz="3600" b="1" dirty="0" smtClean="0">
                <a:solidFill>
                  <a:srgbClr val="7030A0"/>
                </a:solidFill>
              </a:rPr>
              <a:t>umění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a </a:t>
            </a:r>
            <a:r>
              <a:rPr lang="cs-CZ" sz="4400" b="1" dirty="0" smtClean="0">
                <a:solidFill>
                  <a:srgbClr val="7030A0"/>
                </a:solidFill>
              </a:rPr>
              <a:t>konzum</a:t>
            </a:r>
            <a:r>
              <a:rPr lang="cs-CZ" sz="2400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Je to asi ideální </a:t>
            </a:r>
            <a:r>
              <a:rPr lang="cs-CZ" sz="2400" dirty="0"/>
              <a:t>příležitost 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  pro znovunarození stále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komerčně málo využívaného,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opomíjeného média</a:t>
            </a:r>
            <a:r>
              <a:rPr lang="cs-CZ" sz="2400" dirty="0" smtClean="0"/>
              <a:t>,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fenoménu 21. století =</a:t>
            </a:r>
            <a:endParaRPr lang="cs-CZ" sz="36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7" name="Picture 3" descr="C:\Users\Koděrová\Desktop\záloha\Liberecké fotografie\001 (2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88" y="139403"/>
            <a:ext cx="4906068" cy="652915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683568" y="476672"/>
            <a:ext cx="3168352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výkladní skříně   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současnosti</a:t>
            </a:r>
            <a:endParaRPr lang="cs-CZ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68340" y="5523329"/>
            <a:ext cx="4321476" cy="707886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„</a:t>
            </a:r>
            <a:r>
              <a:rPr lang="cs-CZ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window displaye</a:t>
            </a:r>
            <a:r>
              <a:rPr lang="cs-CZ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  <a:endParaRPr lang="cs-CZ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6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395537" y="620688"/>
            <a:ext cx="8474656" cy="554461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Picture 2" descr="C:\Users\Koděrová\Desktop\Obrázky1 (2)\100_95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2" y="506385"/>
            <a:ext cx="8143443" cy="61190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7200292" y="545367"/>
            <a:ext cx="1458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Výloha </a:t>
            </a:r>
            <a:r>
              <a:rPr lang="cs-CZ" b="1" dirty="0" smtClean="0">
                <a:solidFill>
                  <a:srgbClr val="FFFF00"/>
                </a:solidFill>
              </a:rPr>
              <a:t>1959</a:t>
            </a:r>
            <a:r>
              <a:rPr lang="cs-CZ" dirty="0" smtClean="0">
                <a:solidFill>
                  <a:srgbClr val="FFFF00"/>
                </a:solidFill>
              </a:rPr>
              <a:t>      </a:t>
            </a:r>
          </a:p>
          <a:p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smtClean="0">
                <a:solidFill>
                  <a:srgbClr val="FFFF00"/>
                </a:solidFill>
              </a:rPr>
              <a:t>    Praha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209553" y="1700808"/>
            <a:ext cx="44332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výrazně proměnily estetický obraz měst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193137" y="2276872"/>
            <a:ext cx="69847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vzbudily </a:t>
            </a:r>
            <a:r>
              <a:rPr lang="cs-CZ" dirty="0"/>
              <a:t>zájem </a:t>
            </a:r>
            <a:r>
              <a:rPr lang="cs-CZ" dirty="0" smtClean="0"/>
              <a:t>umělců, kteří v nich sami tvořili, nebo je jen využívali</a:t>
            </a:r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209553" y="2852936"/>
            <a:ext cx="57288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rozpoutaly diskuse mezi  uměleckými kritiky a teoretiky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192434" y="3495853"/>
            <a:ext cx="61926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o</a:t>
            </a:r>
            <a:r>
              <a:rPr lang="cs-CZ" dirty="0" smtClean="0"/>
              <a:t>bchodník </a:t>
            </a:r>
            <a:r>
              <a:rPr lang="cs-CZ" dirty="0"/>
              <a:t>jejich prostřednictvím komunikuje </a:t>
            </a:r>
            <a:r>
              <a:rPr lang="cs-CZ" dirty="0" smtClean="0"/>
              <a:t>se zákazníkem </a:t>
            </a:r>
            <a:endParaRPr lang="cs-CZ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209553" y="4149080"/>
            <a:ext cx="78488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l</a:t>
            </a:r>
            <a:r>
              <a:rPr lang="cs-CZ" dirty="0" smtClean="0"/>
              <a:t>ze ji </a:t>
            </a:r>
            <a:r>
              <a:rPr lang="cs-CZ" dirty="0"/>
              <a:t>považovat za masové médium, protože je přístupné a srozumitelné </a:t>
            </a:r>
            <a:r>
              <a:rPr lang="cs-CZ" dirty="0" smtClean="0"/>
              <a:t>všem</a:t>
            </a:r>
            <a:endParaRPr lang="cs-CZ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192434" y="4797152"/>
            <a:ext cx="64447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m</a:t>
            </a:r>
            <a:r>
              <a:rPr lang="cs-CZ" dirty="0" smtClean="0"/>
              <a:t>ěstský člověk </a:t>
            </a:r>
            <a:r>
              <a:rPr lang="cs-CZ" dirty="0"/>
              <a:t>je s ním konfrontován chtě nechtě </a:t>
            </a:r>
            <a:r>
              <a:rPr lang="cs-CZ" dirty="0" smtClean="0"/>
              <a:t>dennodenně</a:t>
            </a:r>
            <a:endParaRPr lang="cs-CZ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193137" y="5517232"/>
            <a:ext cx="46085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přináší kouzlo </a:t>
            </a:r>
            <a:r>
              <a:rPr lang="cs-CZ" dirty="0" smtClean="0"/>
              <a:t>(„glamour“) </a:t>
            </a:r>
            <a:r>
              <a:rPr lang="cs-CZ" dirty="0"/>
              <a:t>a umění do ulic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290804" y="152442"/>
            <a:ext cx="3528393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 výkladní skříně</a:t>
            </a:r>
            <a:endParaRPr lang="cs-CZ" sz="4000" dirty="0"/>
          </a:p>
        </p:txBody>
      </p:sp>
      <p:pic>
        <p:nvPicPr>
          <p:cNvPr id="1028" name="Picture 4" descr="C:\Users\Koděrová\Desktop\dum pracovní\AR\Fotografie22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49" y="183070"/>
            <a:ext cx="8682044" cy="64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ovéPole 33"/>
          <p:cNvSpPr txBox="1"/>
          <p:nvPr/>
        </p:nvSpPr>
        <p:spPr>
          <a:xfrm rot="10800000" flipV="1">
            <a:off x="8159568" y="183071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ovéPole 34"/>
          <p:cNvSpPr txBox="1"/>
          <p:nvPr/>
        </p:nvSpPr>
        <p:spPr>
          <a:xfrm rot="10800000" flipV="1">
            <a:off x="7292544" y="1962418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30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755576" y="1019228"/>
            <a:ext cx="7826585" cy="36004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" name="Picture 2" descr="C:\Users\Koděrová\Desktop\dum pracovní\PIS\springfiel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416" y="2175065"/>
            <a:ext cx="7289604" cy="455447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oděrová\Desktop\dum pracovní\AR\x 0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0284"/>
            <a:ext cx="6048672" cy="419934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053608" y="476672"/>
            <a:ext cx="28165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Vystavování zboží dnes nemá téměř žádné hranice.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3528" y="5191225"/>
            <a:ext cx="7344816" cy="95410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 Podřizuje se více vkusu majitele obchodních   </a:t>
            </a:r>
          </a:p>
          <a:p>
            <a:r>
              <a:rPr lang="cs-CZ" sz="2800" b="1" dirty="0"/>
              <a:t> </a:t>
            </a:r>
            <a:r>
              <a:rPr lang="cs-CZ" sz="2800" b="1" dirty="0" smtClean="0"/>
              <a:t> výkladů zákazníků, pak zákazníkům.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15256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1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757</Words>
  <Application>Microsoft Office PowerPoint</Application>
  <PresentationFormat>Předvádění na obrazovce (4:3)</PresentationFormat>
  <Paragraphs>162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c.zuk</dc:creator>
  <cp:lastModifiedBy>c.zuk</cp:lastModifiedBy>
  <cp:revision>101</cp:revision>
  <dcterms:created xsi:type="dcterms:W3CDTF">2014-03-08T23:48:44Z</dcterms:created>
  <dcterms:modified xsi:type="dcterms:W3CDTF">2014-04-12T09:56:23Z</dcterms:modified>
</cp:coreProperties>
</file>