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84" r:id="rId2"/>
    <p:sldId id="258" r:id="rId3"/>
    <p:sldId id="263" r:id="rId4"/>
    <p:sldId id="297" r:id="rId5"/>
    <p:sldId id="301" r:id="rId6"/>
    <p:sldId id="304" r:id="rId7"/>
    <p:sldId id="303" r:id="rId8"/>
    <p:sldId id="305" r:id="rId9"/>
    <p:sldId id="302" r:id="rId10"/>
    <p:sldId id="307" r:id="rId11"/>
    <p:sldId id="306" r:id="rId12"/>
    <p:sldId id="299" r:id="rId13"/>
    <p:sldId id="309" r:id="rId14"/>
    <p:sldId id="310" r:id="rId15"/>
    <p:sldId id="260" r:id="rId1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66F61E"/>
    <a:srgbClr val="00FF00"/>
    <a:srgbClr val="EED492"/>
    <a:srgbClr val="9E7A16"/>
    <a:srgbClr val="66FF33"/>
    <a:srgbClr val="0A9A9E"/>
    <a:srgbClr val="EBFB57"/>
    <a:srgbClr val="003300"/>
    <a:srgbClr val="F6FD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7" autoAdjust="0"/>
    <p:restoredTop sz="94717" autoAdjust="0"/>
  </p:normalViewPr>
  <p:slideViewPr>
    <p:cSldViewPr>
      <p:cViewPr>
        <p:scale>
          <a:sx n="63" d="100"/>
          <a:sy n="63" d="100"/>
        </p:scale>
        <p:origin x="-774" y="-1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9BDB0B-C5B9-4045-8E66-2268DF555965}" type="datetimeFigureOut">
              <a:rPr lang="cs-CZ" smtClean="0"/>
              <a:t>6. 4. 2014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807FF7-D177-4636-B900-EF6D0B3EDAD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56841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07FF7-D177-4636-B900-EF6D0B3EDAD2}" type="slidenum">
              <a:rPr lang="cs-CZ" smtClean="0"/>
              <a:t>12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69612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07FF7-D177-4636-B900-EF6D0B3EDAD2}" type="slidenum">
              <a:rPr lang="cs-CZ" smtClean="0"/>
              <a:t>13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69612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07FF7-D177-4636-B900-EF6D0B3EDAD2}" type="slidenum">
              <a:rPr lang="cs-CZ" smtClean="0"/>
              <a:t>14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69612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9848D-D4E4-4B00-9F6C-1C48A11BC06E}" type="datetimeFigureOut">
              <a:rPr lang="cs-CZ" smtClean="0"/>
              <a:t>6. 4. 2014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16A79-8BBF-462F-B74D-27E13319129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20175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9848D-D4E4-4B00-9F6C-1C48A11BC06E}" type="datetimeFigureOut">
              <a:rPr lang="cs-CZ" smtClean="0"/>
              <a:t>6. 4. 2014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16A79-8BBF-462F-B74D-27E13319129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82672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9848D-D4E4-4B00-9F6C-1C48A11BC06E}" type="datetimeFigureOut">
              <a:rPr lang="cs-CZ" smtClean="0"/>
              <a:t>6. 4. 2014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16A79-8BBF-462F-B74D-27E13319129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40914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9848D-D4E4-4B00-9F6C-1C48A11BC06E}" type="datetimeFigureOut">
              <a:rPr lang="cs-CZ" smtClean="0"/>
              <a:t>6. 4. 2014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16A79-8BBF-462F-B74D-27E13319129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16280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9848D-D4E4-4B00-9F6C-1C48A11BC06E}" type="datetimeFigureOut">
              <a:rPr lang="cs-CZ" smtClean="0"/>
              <a:t>6. 4. 2014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16A79-8BBF-462F-B74D-27E13319129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82032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9848D-D4E4-4B00-9F6C-1C48A11BC06E}" type="datetimeFigureOut">
              <a:rPr lang="cs-CZ" smtClean="0"/>
              <a:t>6. 4. 2014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16A79-8BBF-462F-B74D-27E13319129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91909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9848D-D4E4-4B00-9F6C-1C48A11BC06E}" type="datetimeFigureOut">
              <a:rPr lang="cs-CZ" smtClean="0"/>
              <a:t>6. 4. 2014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16A79-8BBF-462F-B74D-27E13319129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16762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9848D-D4E4-4B00-9F6C-1C48A11BC06E}" type="datetimeFigureOut">
              <a:rPr lang="cs-CZ" smtClean="0"/>
              <a:t>6. 4. 2014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16A79-8BBF-462F-B74D-27E13319129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00051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9848D-D4E4-4B00-9F6C-1C48A11BC06E}" type="datetimeFigureOut">
              <a:rPr lang="cs-CZ" smtClean="0"/>
              <a:t>6. 4. 2014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16A79-8BBF-462F-B74D-27E13319129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95310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9848D-D4E4-4B00-9F6C-1C48A11BC06E}" type="datetimeFigureOut">
              <a:rPr lang="cs-CZ" smtClean="0"/>
              <a:t>6. 4. 2014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16A79-8BBF-462F-B74D-27E13319129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20871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9848D-D4E4-4B00-9F6C-1C48A11BC06E}" type="datetimeFigureOut">
              <a:rPr lang="cs-CZ" smtClean="0"/>
              <a:t>6. 4. 2014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16A79-8BBF-462F-B74D-27E13319129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03188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89848D-D4E4-4B00-9F6C-1C48A11BC06E}" type="datetimeFigureOut">
              <a:rPr lang="cs-CZ" smtClean="0"/>
              <a:t>6. 4. 2014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316A79-8BBF-462F-B74D-27E13319129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04608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4.jpg"/><Relationship Id="rId7" Type="http://schemas.openxmlformats.org/officeDocument/2006/relationships/image" Target="../media/image2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4.jpg"/><Relationship Id="rId7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88" y="100487"/>
            <a:ext cx="8941903" cy="6624735"/>
          </a:xfrm>
          <a:solidFill>
            <a:srgbClr val="F4F9AD"/>
          </a:solidFill>
        </p:spPr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>
          <a:xfrm>
            <a:off x="755576" y="404664"/>
            <a:ext cx="7560840" cy="5616624"/>
          </a:xfrm>
        </p:spPr>
        <p:txBody>
          <a:bodyPr>
            <a:noAutofit/>
          </a:bodyPr>
          <a:lstStyle/>
          <a:p>
            <a:r>
              <a:rPr lang="cs-CZ" sz="3200" b="1" dirty="0" smtClean="0">
                <a:solidFill>
                  <a:srgbClr val="FFFF00"/>
                </a:solidFill>
              </a:rPr>
              <a:t>                   </a:t>
            </a:r>
            <a:endParaRPr lang="cs-CZ" sz="7200" b="1" dirty="0">
              <a:solidFill>
                <a:srgbClr val="002060"/>
              </a:solidFill>
            </a:endParaRPr>
          </a:p>
          <a:p>
            <a:r>
              <a:rPr lang="cs-CZ" sz="4800" b="1" dirty="0">
                <a:solidFill>
                  <a:srgbClr val="002060"/>
                </a:solidFill>
              </a:rPr>
              <a:t> </a:t>
            </a:r>
            <a:r>
              <a:rPr lang="cs-CZ" sz="4800" b="1" dirty="0" smtClean="0">
                <a:solidFill>
                  <a:srgbClr val="002060"/>
                </a:solidFill>
              </a:rPr>
              <a:t>   </a:t>
            </a:r>
            <a:r>
              <a:rPr lang="cs-CZ" sz="5400" b="1" dirty="0" smtClean="0">
                <a:solidFill>
                  <a:srgbClr val="002060"/>
                </a:solidFill>
              </a:rPr>
              <a:t>    </a:t>
            </a:r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9951718"/>
              </p:ext>
            </p:extLst>
          </p:nvPr>
        </p:nvGraphicFramePr>
        <p:xfrm>
          <a:off x="783015" y="692696"/>
          <a:ext cx="7713973" cy="36003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44584"/>
                <a:gridCol w="1870784"/>
                <a:gridCol w="820898"/>
                <a:gridCol w="237628"/>
                <a:gridCol w="129311"/>
                <a:gridCol w="993718"/>
                <a:gridCol w="1058525"/>
                <a:gridCol w="1058525"/>
              </a:tblGrid>
              <a:tr h="1093746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200" dirty="0">
                        <a:solidFill>
                          <a:srgbClr val="00B05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Obchodní </a:t>
                      </a: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akademie a Střední odborná škola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gen. F. Fajtla, Louny, 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p. o.,</a:t>
                      </a:r>
                      <a:r>
                        <a:rPr lang="cs-CZ" sz="1200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Osvoboditelů </a:t>
                      </a: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380, Louny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376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Číslo projektu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CZ.1.07/1.5.00/34.0052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Číslo sady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 </a:t>
                      </a:r>
                      <a:r>
                        <a:rPr lang="cs-CZ" sz="11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25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effectLst/>
                        </a:rPr>
                        <a:t>Číslo DUM</a:t>
                      </a:r>
                      <a:endParaRPr lang="cs-CZ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dirty="0" smtClean="0">
                          <a:effectLst/>
                          <a:latin typeface="Calibri"/>
                        </a:rPr>
                        <a:t>3.2_25_19</a:t>
                      </a:r>
                      <a:endParaRPr lang="cs-CZ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2376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Předmět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Písmo</a:t>
                      </a:r>
                      <a:endParaRPr lang="cs-CZ" sz="1100" b="1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376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Tematický okruh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Písmo v propagačním prostředku 1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376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Název materiálu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Písmo</a:t>
                      </a:r>
                      <a:endParaRPr lang="cs-CZ" sz="1100" b="1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376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Autor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Zuzana Koděrová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3039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Datum tvorby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26.</a:t>
                      </a:r>
                      <a:r>
                        <a:rPr lang="cs-CZ" sz="1100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cs-CZ" sz="1100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3. 2014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Ročník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ARR 1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777083">
                <a:tc gridSpan="8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Anotace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kumimoji="0" lang="cs-CZ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Žáci jsou v prezentaci  seznámeni s tvorbou propagačního textu jeho použitím v současné reklamě a propagaci.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37611">
                <a:tc gridSpan="8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Metodický pokyn:</a:t>
                      </a:r>
                      <a:r>
                        <a:rPr lang="cs-CZ" sz="11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         </a:t>
                      </a:r>
                      <a:r>
                        <a:rPr lang="cs-CZ" sz="11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prezentace, výklad s </a:t>
                      </a:r>
                      <a:r>
                        <a:rPr kumimoji="0" 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pracovními listy 1, 2  </a:t>
                      </a:r>
                      <a:r>
                        <a:rPr kumimoji="0" 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pro žáky          </a:t>
                      </a:r>
                      <a:r>
                        <a:rPr kumimoji="0" 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cílová skupina žáků: 16 – 19 let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0" name="Obrázek 2" descr="http://mail.centrum.cz/download.php?bid=000058f52b655bb40200d5c9&amp;idx=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207" y="801187"/>
            <a:ext cx="3275496" cy="81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Obrázek 1" descr="http://mail.centrum.cz/download.php?bid=000058f52b655bb40200d5c9&amp;idx=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703" y="801187"/>
            <a:ext cx="805474" cy="81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724449" y="5157190"/>
            <a:ext cx="7735983" cy="69249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300" b="1" i="1" dirty="0" smtClean="0"/>
              <a:t> Autorem </a:t>
            </a:r>
            <a:r>
              <a:rPr lang="cs-CZ" sz="1300" b="1" i="1" dirty="0"/>
              <a:t>materiálu a všech jeho </a:t>
            </a:r>
            <a:r>
              <a:rPr lang="cs-CZ" sz="1300" b="1" i="1" dirty="0" smtClean="0"/>
              <a:t>částí, není-li uvedeno jinak, je Zuzana Koděrová.      </a:t>
            </a:r>
          </a:p>
          <a:p>
            <a:r>
              <a:rPr lang="cs-CZ" sz="1300" b="1" i="1" dirty="0" smtClean="0"/>
              <a:t>Dostupné </a:t>
            </a:r>
            <a:r>
              <a:rPr lang="cs-CZ" sz="1300" b="1" i="1" dirty="0"/>
              <a:t>z Metodického portálu www.rvp.cz, ISSN: 1802-4785. Provozuje Národní ústav pro vzdělávání, </a:t>
            </a:r>
            <a:r>
              <a:rPr lang="cs-CZ" sz="1300" b="1" i="1" dirty="0" smtClean="0"/>
              <a:t>      školské </a:t>
            </a:r>
            <a:r>
              <a:rPr lang="cs-CZ" sz="1300" b="1" i="1" dirty="0"/>
              <a:t>poradenské zařízení a zařízení pro další vzdělávání pedagogických </a:t>
            </a:r>
            <a:r>
              <a:rPr lang="cs-CZ" sz="1300" b="1" i="1" dirty="0" smtClean="0"/>
              <a:t>pracovníků (NÚV</a:t>
            </a:r>
            <a:r>
              <a:rPr lang="cs-CZ" sz="1300" b="1" i="1" dirty="0"/>
              <a:t>).“ </a:t>
            </a:r>
          </a:p>
        </p:txBody>
      </p:sp>
      <p:sp>
        <p:nvSpPr>
          <p:cNvPr id="9" name="Obdélník 8"/>
          <p:cNvSpPr/>
          <p:nvPr/>
        </p:nvSpPr>
        <p:spPr>
          <a:xfrm>
            <a:off x="8694365" y="6530054"/>
            <a:ext cx="342131" cy="1384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00" dirty="0" smtClean="0"/>
              <a:t>©c.zuk</a:t>
            </a:r>
            <a:endParaRPr lang="cs-CZ" sz="300" dirty="0"/>
          </a:p>
        </p:txBody>
      </p:sp>
    </p:spTree>
    <p:extLst>
      <p:ext uri="{BB962C8B-B14F-4D97-AF65-F5344CB8AC3E}">
        <p14:creationId xmlns:p14="http://schemas.microsoft.com/office/powerpoint/2010/main" val="393901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866508" cy="6624736"/>
          </a:xfrm>
          <a:solidFill>
            <a:srgbClr val="F4F9AD"/>
          </a:solidFill>
        </p:spPr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>
          <a:xfrm>
            <a:off x="755576" y="404664"/>
            <a:ext cx="7560840" cy="5616624"/>
          </a:xfrm>
        </p:spPr>
        <p:txBody>
          <a:bodyPr>
            <a:noAutofit/>
          </a:bodyPr>
          <a:lstStyle/>
          <a:p>
            <a:r>
              <a:rPr lang="cs-CZ" sz="3200" b="1" dirty="0" smtClean="0">
                <a:solidFill>
                  <a:srgbClr val="FFFF00"/>
                </a:solidFill>
              </a:rPr>
              <a:t>                   </a:t>
            </a:r>
            <a:endParaRPr lang="cs-CZ" sz="7200" b="1" dirty="0">
              <a:solidFill>
                <a:srgbClr val="002060"/>
              </a:solidFill>
            </a:endParaRPr>
          </a:p>
          <a:p>
            <a:r>
              <a:rPr lang="cs-CZ" sz="4800" b="1" dirty="0">
                <a:solidFill>
                  <a:srgbClr val="002060"/>
                </a:solidFill>
              </a:rPr>
              <a:t> </a:t>
            </a:r>
            <a:r>
              <a:rPr lang="cs-CZ" sz="4800" b="1" dirty="0" smtClean="0">
                <a:solidFill>
                  <a:srgbClr val="002060"/>
                </a:solidFill>
              </a:rPr>
              <a:t>   </a:t>
            </a:r>
            <a:r>
              <a:rPr lang="cs-CZ" sz="5400" b="1" dirty="0" smtClean="0">
                <a:solidFill>
                  <a:srgbClr val="002060"/>
                </a:solidFill>
              </a:rPr>
              <a:t>   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136601"/>
            <a:ext cx="8690680" cy="6417772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3318921" y="4075906"/>
            <a:ext cx="2002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282793" y="4260572"/>
            <a:ext cx="872301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Obdélník 18"/>
          <p:cNvSpPr/>
          <p:nvPr/>
        </p:nvSpPr>
        <p:spPr>
          <a:xfrm>
            <a:off x="8694365" y="6530054"/>
            <a:ext cx="351655" cy="1384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00" dirty="0" smtClean="0"/>
              <a:t>©c.zuk</a:t>
            </a:r>
            <a:endParaRPr lang="cs-CZ" sz="300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47">
            <a:off x="835050" y="743720"/>
            <a:ext cx="2591754" cy="3670214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4188143" y="4045133"/>
            <a:ext cx="872301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670077" y="5589240"/>
            <a:ext cx="872301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303" y="492763"/>
            <a:ext cx="4939404" cy="3496455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595">
            <a:off x="792111" y="431721"/>
            <a:ext cx="4743489" cy="5359603"/>
          </a:xfrm>
          <a:prstGeom prst="rect">
            <a:avLst/>
          </a:prstGeom>
        </p:spPr>
      </p:pic>
      <p:pic>
        <p:nvPicPr>
          <p:cNvPr id="6146" name="Picture 2" descr="C:\Users\Koděrová\Desktop\Propagace\100KZ650\100_9143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94" y="492763"/>
            <a:ext cx="8587398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ovéPole 17"/>
          <p:cNvSpPr txBox="1"/>
          <p:nvPr/>
        </p:nvSpPr>
        <p:spPr>
          <a:xfrm>
            <a:off x="6192005" y="692696"/>
            <a:ext cx="872301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 descr="C:\Users\Koděrová\Desktop\Propagace\100KZ650\100_911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89" y="125972"/>
            <a:ext cx="6795969" cy="6230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41363" y="307975"/>
            <a:ext cx="2202030" cy="1200329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66F61E"/>
                </a:solidFill>
              </a:rPr>
              <a:t>Letáky jsou na každém našem kroku</a:t>
            </a:r>
            <a:endParaRPr lang="cs-CZ" sz="2400" b="1" dirty="0">
              <a:solidFill>
                <a:srgbClr val="66F61E"/>
              </a:solidFill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330594" y="1834078"/>
            <a:ext cx="2419329" cy="34778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Informují, upřesňují, nabízejí, tlachají, někdy netlachají, jsou ryze komerční, sem – tam </a:t>
            </a:r>
          </a:p>
          <a:p>
            <a:r>
              <a:rPr lang="cs-CZ" sz="2000" b="1" dirty="0" smtClean="0"/>
              <a:t>I povedené, dohánějí nás, obtěžují a někdy ne, učí nás je intenzivně vyhledávat nebo také zahazovat….</a:t>
            </a:r>
            <a:endParaRPr lang="cs-CZ" sz="2000" b="1" dirty="0"/>
          </a:p>
        </p:txBody>
      </p:sp>
      <p:sp>
        <p:nvSpPr>
          <p:cNvPr id="26" name="TextovéPole 25"/>
          <p:cNvSpPr txBox="1"/>
          <p:nvPr/>
        </p:nvSpPr>
        <p:spPr>
          <a:xfrm>
            <a:off x="3333323" y="6245106"/>
            <a:ext cx="777959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Koděrová\Desktop\Propagace\100KZ650\100_911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53" y="136600"/>
            <a:ext cx="8809106" cy="6542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ovéPole 27"/>
          <p:cNvSpPr txBox="1"/>
          <p:nvPr/>
        </p:nvSpPr>
        <p:spPr>
          <a:xfrm>
            <a:off x="3746893" y="6314610"/>
            <a:ext cx="777959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5" descr="C:\Users\Koděrová\Desktop\fotomix\100_996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119" y="136602"/>
            <a:ext cx="4916160" cy="6542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ovéPole 29"/>
          <p:cNvSpPr txBox="1"/>
          <p:nvPr/>
        </p:nvSpPr>
        <p:spPr>
          <a:xfrm>
            <a:off x="5332560" y="6145630"/>
            <a:ext cx="805294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</a:t>
            </a:r>
            <a:r>
              <a:rPr lang="cs-CZ" sz="800" dirty="0">
                <a:latin typeface="Times New Roman" pitchFamily="18" charset="0"/>
                <a:cs typeface="Times New Roman" pitchFamily="18" charset="0"/>
              </a:rPr>
              <a:t>autora</a:t>
            </a:r>
          </a:p>
        </p:txBody>
      </p:sp>
      <p:sp>
        <p:nvSpPr>
          <p:cNvPr id="31" name="TextovéPole 30"/>
          <p:cNvSpPr txBox="1"/>
          <p:nvPr/>
        </p:nvSpPr>
        <p:spPr>
          <a:xfrm rot="550416">
            <a:off x="2279208" y="1963762"/>
            <a:ext cx="4491288" cy="2554545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66F61E"/>
                </a:solidFill>
              </a:rPr>
              <a:t>Texty rozmanité, hloupé nebo chytré…prostě leták je nejpopulárnější…</a:t>
            </a:r>
          </a:p>
          <a:p>
            <a:r>
              <a:rPr lang="cs-CZ" sz="3200" dirty="0" smtClean="0">
                <a:solidFill>
                  <a:srgbClr val="66F61E"/>
                </a:solidFill>
              </a:rPr>
              <a:t>nejvíce používaný, účinný,</a:t>
            </a:r>
          </a:p>
          <a:p>
            <a:r>
              <a:rPr lang="cs-CZ" sz="3200" dirty="0">
                <a:solidFill>
                  <a:srgbClr val="66F61E"/>
                </a:solidFill>
              </a:rPr>
              <a:t>p</a:t>
            </a:r>
            <a:r>
              <a:rPr lang="cs-CZ" sz="3200" dirty="0" smtClean="0">
                <a:solidFill>
                  <a:srgbClr val="66F61E"/>
                </a:solidFill>
              </a:rPr>
              <a:t>ropagační prostředek.</a:t>
            </a:r>
            <a:endParaRPr lang="cs-CZ" sz="3200" dirty="0">
              <a:solidFill>
                <a:srgbClr val="66F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54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3" grpId="0"/>
      <p:bldP spid="14" grpId="0"/>
      <p:bldP spid="18" grpId="0"/>
      <p:bldP spid="2" grpId="0" animBg="1"/>
      <p:bldP spid="25" grpId="0" animBg="1"/>
      <p:bldP spid="26" grpId="0"/>
      <p:bldP spid="28" grpId="0"/>
      <p:bldP spid="30" grpId="0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866508" cy="6624736"/>
          </a:xfrm>
          <a:solidFill>
            <a:srgbClr val="F4F9AD"/>
          </a:solidFill>
        </p:spPr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>
          <a:xfrm>
            <a:off x="755576" y="404664"/>
            <a:ext cx="7560840" cy="5616624"/>
          </a:xfrm>
        </p:spPr>
        <p:txBody>
          <a:bodyPr>
            <a:noAutofit/>
          </a:bodyPr>
          <a:lstStyle/>
          <a:p>
            <a:r>
              <a:rPr lang="cs-CZ" sz="3200" b="1" dirty="0" smtClean="0">
                <a:solidFill>
                  <a:srgbClr val="FFFF00"/>
                </a:solidFill>
              </a:rPr>
              <a:t>                   </a:t>
            </a:r>
            <a:endParaRPr lang="cs-CZ" sz="7200" b="1" dirty="0">
              <a:solidFill>
                <a:srgbClr val="002060"/>
              </a:solidFill>
            </a:endParaRPr>
          </a:p>
          <a:p>
            <a:r>
              <a:rPr lang="cs-CZ" sz="4800" b="1" dirty="0">
                <a:solidFill>
                  <a:srgbClr val="002060"/>
                </a:solidFill>
              </a:rPr>
              <a:t> </a:t>
            </a:r>
            <a:r>
              <a:rPr lang="cs-CZ" sz="4800" b="1" dirty="0" smtClean="0">
                <a:solidFill>
                  <a:srgbClr val="002060"/>
                </a:solidFill>
              </a:rPr>
              <a:t>   </a:t>
            </a:r>
            <a:r>
              <a:rPr lang="cs-CZ" sz="5400" b="1" dirty="0" smtClean="0">
                <a:solidFill>
                  <a:srgbClr val="002060"/>
                </a:solidFill>
              </a:rPr>
              <a:t>   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136601"/>
            <a:ext cx="8690680" cy="6417772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3318921" y="4075906"/>
            <a:ext cx="2002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5537453" y="5894517"/>
            <a:ext cx="777959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Obdélník 18"/>
          <p:cNvSpPr/>
          <p:nvPr/>
        </p:nvSpPr>
        <p:spPr>
          <a:xfrm>
            <a:off x="8694365" y="6530054"/>
            <a:ext cx="351655" cy="1384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00" dirty="0" smtClean="0"/>
              <a:t>©c.zuk</a:t>
            </a:r>
            <a:endParaRPr lang="cs-CZ" sz="3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504718" y="320005"/>
            <a:ext cx="2555114" cy="707886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  <a:softEdge rad="635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cs-CZ" sz="4000" b="1" dirty="0" smtClean="0"/>
              <a:t>  Prospekt </a:t>
            </a:r>
            <a:endParaRPr lang="cs-CZ" sz="4000" b="1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504718" y="1326247"/>
            <a:ext cx="6007618" cy="2246769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800" b="1" dirty="0" smtClean="0"/>
              <a:t>K </a:t>
            </a:r>
            <a:r>
              <a:rPr lang="cs-CZ" sz="2800" b="1" dirty="0"/>
              <a:t>uvedení nových výrobků na </a:t>
            </a:r>
            <a:r>
              <a:rPr lang="cs-CZ" sz="2800" b="1" dirty="0" smtClean="0"/>
              <a:t>trh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800" b="1" dirty="0" smtClean="0"/>
              <a:t>Má více listů, </a:t>
            </a:r>
            <a:r>
              <a:rPr lang="cs-CZ" sz="2800" b="1" dirty="0"/>
              <a:t>různě skládaný, </a:t>
            </a:r>
            <a:endParaRPr lang="cs-CZ" sz="2800" b="1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cs-CZ" sz="2800" b="1" dirty="0"/>
              <a:t>B</a:t>
            </a:r>
            <a:r>
              <a:rPr lang="cs-CZ" sz="2800" b="1" dirty="0" smtClean="0"/>
              <a:t>arevný</a:t>
            </a:r>
            <a:r>
              <a:rPr lang="cs-CZ" sz="2800" b="1" dirty="0"/>
              <a:t>, několik </a:t>
            </a:r>
            <a:r>
              <a:rPr lang="cs-CZ" sz="2800" b="1" dirty="0" smtClean="0"/>
              <a:t>druhů </a:t>
            </a:r>
            <a:r>
              <a:rPr lang="cs-CZ" sz="2800" b="1" dirty="0"/>
              <a:t>písma, </a:t>
            </a:r>
            <a:endParaRPr lang="cs-CZ" sz="2800" b="1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cs-CZ" sz="2800" b="1" dirty="0"/>
              <a:t>V</a:t>
            </a:r>
            <a:r>
              <a:rPr lang="cs-CZ" sz="2800" b="1" dirty="0" smtClean="0"/>
              <a:t>yužívaný </a:t>
            </a:r>
            <a:r>
              <a:rPr lang="cs-CZ" sz="2800" b="1" dirty="0"/>
              <a:t>na výstavách, veletrzích, </a:t>
            </a:r>
            <a:endParaRPr lang="cs-CZ" sz="2800" b="1" dirty="0" smtClean="0"/>
          </a:p>
          <a:p>
            <a:r>
              <a:rPr lang="cs-CZ" sz="2800" b="1" dirty="0"/>
              <a:t> </a:t>
            </a:r>
            <a:r>
              <a:rPr lang="cs-CZ" sz="2800" b="1" dirty="0" smtClean="0"/>
              <a:t>   k </a:t>
            </a:r>
            <a:r>
              <a:rPr lang="cs-CZ" sz="2800" b="1" dirty="0"/>
              <a:t>prezentacím firem apod.           </a:t>
            </a:r>
            <a:endParaRPr lang="cs-CZ" sz="2800" b="1" u="sng" dirty="0"/>
          </a:p>
        </p:txBody>
      </p:sp>
      <p:pic>
        <p:nvPicPr>
          <p:cNvPr id="7170" name="Picture 2" descr="C:\Users\Koděrová\Desktop\Propagace\100KZ650\100_92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88" y="1214584"/>
            <a:ext cx="6425244" cy="471686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ovéPole 15"/>
          <p:cNvSpPr txBox="1"/>
          <p:nvPr/>
        </p:nvSpPr>
        <p:spPr>
          <a:xfrm>
            <a:off x="3508527" y="282323"/>
            <a:ext cx="4377497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/>
              <a:t>Může obsahovat i mapky, navigační údaje, plánky měst v kreslené podobě, vyznačené trasy památek…  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55" y="1124236"/>
            <a:ext cx="4625803" cy="560785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TextovéPole 1"/>
          <p:cNvSpPr txBox="1"/>
          <p:nvPr/>
        </p:nvSpPr>
        <p:spPr>
          <a:xfrm>
            <a:off x="4737778" y="1317119"/>
            <a:ext cx="3672408" cy="2492990"/>
          </a:xfrm>
          <a:prstGeom prst="rect">
            <a:avLst/>
          </a:prstGeom>
          <a:solidFill>
            <a:schemeClr val="bg1"/>
          </a:solidFill>
          <a:effectLst>
            <a:glow rad="101600">
              <a:schemeClr val="accent2">
                <a:satMod val="175000"/>
                <a:alpha val="40000"/>
              </a:schemeClr>
            </a:glow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cs-CZ" sz="3600" b="1" dirty="0"/>
              <a:t> </a:t>
            </a:r>
            <a:r>
              <a:rPr lang="cs-CZ" sz="3600" b="1" dirty="0" smtClean="0"/>
              <a:t>   </a:t>
            </a:r>
            <a:r>
              <a:rPr lang="cs-CZ" sz="3600" b="1" dirty="0" smtClean="0">
                <a:solidFill>
                  <a:srgbClr val="FF0000"/>
                </a:solidFill>
              </a:rPr>
              <a:t>Texty hlavní:</a:t>
            </a:r>
          </a:p>
          <a:p>
            <a:r>
              <a:rPr lang="cs-CZ" sz="2400" b="1" dirty="0" smtClean="0"/>
              <a:t>     zvýrazněné druhem  </a:t>
            </a:r>
          </a:p>
          <a:p>
            <a:r>
              <a:rPr lang="cs-CZ" sz="2400" b="1" dirty="0"/>
              <a:t> </a:t>
            </a:r>
            <a:r>
              <a:rPr lang="cs-CZ" sz="2400" b="1" dirty="0" smtClean="0"/>
              <a:t>    písma, barvou a jejich </a:t>
            </a:r>
          </a:p>
          <a:p>
            <a:r>
              <a:rPr lang="cs-CZ" sz="2400" b="1" dirty="0"/>
              <a:t> </a:t>
            </a:r>
            <a:r>
              <a:rPr lang="cs-CZ" sz="2400" b="1" dirty="0" smtClean="0"/>
              <a:t>    posazením v ploše</a:t>
            </a:r>
          </a:p>
          <a:p>
            <a:r>
              <a:rPr lang="cs-CZ" sz="2400" b="1" dirty="0"/>
              <a:t> </a:t>
            </a:r>
            <a:r>
              <a:rPr lang="cs-CZ" sz="2400" b="1" dirty="0" smtClean="0"/>
              <a:t>    stránky prospektu.</a:t>
            </a:r>
          </a:p>
          <a:p>
            <a:endParaRPr lang="cs-CZ" sz="2400" b="1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4714114" y="3745717"/>
            <a:ext cx="3672409" cy="2862322"/>
          </a:xfrm>
          <a:prstGeom prst="rect">
            <a:avLst/>
          </a:prstGeom>
          <a:solidFill>
            <a:schemeClr val="bg1"/>
          </a:solidFill>
          <a:effectLst>
            <a:glow rad="101600">
              <a:schemeClr val="accent2">
                <a:satMod val="175000"/>
                <a:alpha val="40000"/>
              </a:schemeClr>
            </a:glow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C00000"/>
                </a:solidFill>
              </a:rPr>
              <a:t> </a:t>
            </a:r>
            <a:r>
              <a:rPr lang="cs-CZ" sz="3600" b="1" dirty="0" smtClean="0">
                <a:solidFill>
                  <a:srgbClr val="C00000"/>
                </a:solidFill>
              </a:rPr>
              <a:t>  </a:t>
            </a:r>
            <a:r>
              <a:rPr lang="cs-CZ" sz="3600" b="1" dirty="0" smtClean="0">
                <a:solidFill>
                  <a:srgbClr val="FF0000"/>
                </a:solidFill>
              </a:rPr>
              <a:t>Texty vedlejší:</a:t>
            </a:r>
          </a:p>
          <a:p>
            <a:r>
              <a:rPr lang="cs-CZ" sz="2400" b="1" dirty="0" smtClean="0"/>
              <a:t>   obsahují konkrétní údaje,</a:t>
            </a:r>
          </a:p>
          <a:p>
            <a:r>
              <a:rPr lang="cs-CZ" sz="2400" b="1" dirty="0"/>
              <a:t> </a:t>
            </a:r>
            <a:r>
              <a:rPr lang="cs-CZ" sz="2400" b="1" dirty="0" smtClean="0"/>
              <a:t>  slevové kupony, bonusy</a:t>
            </a:r>
          </a:p>
          <a:p>
            <a:r>
              <a:rPr lang="cs-CZ" sz="2400" b="1" dirty="0"/>
              <a:t> </a:t>
            </a:r>
            <a:r>
              <a:rPr lang="cs-CZ" sz="2400" b="1" dirty="0" smtClean="0"/>
              <a:t>  pro zákazníky apod., </a:t>
            </a:r>
          </a:p>
          <a:p>
            <a:r>
              <a:rPr lang="cs-CZ" sz="2400" b="1" dirty="0"/>
              <a:t> </a:t>
            </a:r>
            <a:r>
              <a:rPr lang="cs-CZ" sz="2400" b="1" dirty="0" smtClean="0"/>
              <a:t>  druhy písma v barvě i  </a:t>
            </a:r>
          </a:p>
          <a:p>
            <a:r>
              <a:rPr lang="cs-CZ" sz="2400" b="1" dirty="0"/>
              <a:t> </a:t>
            </a:r>
            <a:r>
              <a:rPr lang="cs-CZ" sz="2400" b="1" dirty="0" smtClean="0"/>
              <a:t>  velikosti méně výrazné.</a:t>
            </a:r>
          </a:p>
          <a:p>
            <a:r>
              <a:rPr lang="cs-CZ" sz="2400" b="1" dirty="0"/>
              <a:t> </a:t>
            </a:r>
            <a:r>
              <a:rPr lang="cs-CZ" sz="2400" b="1" dirty="0" smtClean="0"/>
              <a:t>  </a:t>
            </a:r>
          </a:p>
        </p:txBody>
      </p:sp>
      <p:cxnSp>
        <p:nvCxnSpPr>
          <p:cNvPr id="8" name="Přímá spojnice se šipkou 7"/>
          <p:cNvCxnSpPr/>
          <p:nvPr/>
        </p:nvCxnSpPr>
        <p:spPr>
          <a:xfrm flipH="1">
            <a:off x="4110806" y="1700808"/>
            <a:ext cx="965250" cy="74882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se šipkou 20"/>
          <p:cNvCxnSpPr/>
          <p:nvPr/>
        </p:nvCxnSpPr>
        <p:spPr>
          <a:xfrm flipH="1" flipV="1">
            <a:off x="3725030" y="3713232"/>
            <a:ext cx="1351026" cy="36267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bdélník 23"/>
          <p:cNvSpPr/>
          <p:nvPr/>
        </p:nvSpPr>
        <p:spPr>
          <a:xfrm>
            <a:off x="5004997" y="1421434"/>
            <a:ext cx="3310467" cy="504056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600" b="1" dirty="0" smtClean="0">
                <a:solidFill>
                  <a:schemeClr val="bg1"/>
                </a:solidFill>
              </a:rPr>
              <a:t>Výrazné fonty písma</a:t>
            </a:r>
            <a:endParaRPr lang="cs-CZ" sz="2600" b="1" dirty="0">
              <a:solidFill>
                <a:schemeClr val="bg1"/>
              </a:solidFill>
            </a:endParaRPr>
          </a:p>
        </p:txBody>
      </p:sp>
      <p:cxnSp>
        <p:nvCxnSpPr>
          <p:cNvPr id="26" name="Přímá spojnice se šipkou 25"/>
          <p:cNvCxnSpPr/>
          <p:nvPr/>
        </p:nvCxnSpPr>
        <p:spPr>
          <a:xfrm flipH="1">
            <a:off x="2411760" y="1532156"/>
            <a:ext cx="2593238" cy="374411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ovéPole 27"/>
          <p:cNvSpPr txBox="1"/>
          <p:nvPr/>
        </p:nvSpPr>
        <p:spPr>
          <a:xfrm>
            <a:off x="2411760" y="6392595"/>
            <a:ext cx="913112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Obdélník 28"/>
          <p:cNvSpPr/>
          <p:nvPr/>
        </p:nvSpPr>
        <p:spPr>
          <a:xfrm>
            <a:off x="5004996" y="3823878"/>
            <a:ext cx="3310467" cy="504056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600" b="1" dirty="0" smtClean="0">
                <a:solidFill>
                  <a:schemeClr val="bg1"/>
                </a:solidFill>
              </a:rPr>
              <a:t>Menší fonty písma</a:t>
            </a:r>
            <a:endParaRPr lang="cs-CZ" sz="2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8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1" grpId="0" animBg="1"/>
      <p:bldP spid="13" grpId="0" animBg="1"/>
      <p:bldP spid="16" grpId="0" animBg="1"/>
      <p:bldP spid="2" grpId="0" animBg="1"/>
      <p:bldP spid="18" grpId="0" animBg="1"/>
      <p:bldP spid="24" grpId="0" animBg="1"/>
      <p:bldP spid="28" grpId="0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5" y="112282"/>
            <a:ext cx="8885290" cy="6556271"/>
          </a:xfrm>
          <a:solidFill>
            <a:srgbClr val="F4F9AD"/>
          </a:solidFill>
        </p:spPr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>
          <a:xfrm>
            <a:off x="755576" y="404664"/>
            <a:ext cx="7560840" cy="5616624"/>
          </a:xfrm>
        </p:spPr>
        <p:txBody>
          <a:bodyPr>
            <a:noAutofit/>
          </a:bodyPr>
          <a:lstStyle/>
          <a:p>
            <a:r>
              <a:rPr lang="cs-CZ" sz="3200" b="1" dirty="0" smtClean="0">
                <a:solidFill>
                  <a:srgbClr val="FFFF00"/>
                </a:solidFill>
              </a:rPr>
              <a:t>                   </a:t>
            </a:r>
            <a:endParaRPr lang="cs-CZ" sz="7200" b="1" dirty="0">
              <a:solidFill>
                <a:srgbClr val="002060"/>
              </a:solidFill>
            </a:endParaRPr>
          </a:p>
          <a:p>
            <a:r>
              <a:rPr lang="cs-CZ" sz="4800" b="1" dirty="0">
                <a:solidFill>
                  <a:srgbClr val="002060"/>
                </a:solidFill>
              </a:rPr>
              <a:t> </a:t>
            </a:r>
            <a:r>
              <a:rPr lang="cs-CZ" sz="4800" b="1" dirty="0" smtClean="0">
                <a:solidFill>
                  <a:srgbClr val="002060"/>
                </a:solidFill>
              </a:rPr>
              <a:t>   </a:t>
            </a:r>
            <a:r>
              <a:rPr lang="cs-CZ" sz="5400" b="1" dirty="0" smtClean="0">
                <a:solidFill>
                  <a:srgbClr val="002060"/>
                </a:solidFill>
              </a:rPr>
              <a:t>   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112282"/>
            <a:ext cx="8866508" cy="641777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Obdélník 33"/>
          <p:cNvSpPr/>
          <p:nvPr/>
        </p:nvSpPr>
        <p:spPr>
          <a:xfrm>
            <a:off x="8694365" y="6530054"/>
            <a:ext cx="351655" cy="1384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00" dirty="0" smtClean="0"/>
              <a:t>©c.zuk</a:t>
            </a:r>
            <a:endParaRPr lang="cs-CZ" sz="3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547192" y="401151"/>
            <a:ext cx="2555114" cy="707886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  <a:softEdge rad="635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cs-CZ" sz="4000" b="1" dirty="0" smtClean="0"/>
              <a:t>   Brožura </a:t>
            </a:r>
            <a:endParaRPr lang="cs-CZ" sz="4000" b="1" dirty="0"/>
          </a:p>
        </p:txBody>
      </p:sp>
      <p:sp>
        <p:nvSpPr>
          <p:cNvPr id="10" name="TextovéPole 9"/>
          <p:cNvSpPr txBox="1"/>
          <p:nvPr/>
        </p:nvSpPr>
        <p:spPr>
          <a:xfrm>
            <a:off x="539552" y="1268760"/>
            <a:ext cx="6143425" cy="2800767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400" b="1" dirty="0"/>
              <a:t>podobná </a:t>
            </a:r>
            <a:r>
              <a:rPr lang="cs-CZ" sz="2400" b="1" dirty="0" smtClean="0"/>
              <a:t>prospektu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b="1" dirty="0" smtClean="0"/>
              <a:t>má </a:t>
            </a:r>
            <a:r>
              <a:rPr lang="cs-CZ" sz="2400" b="1" dirty="0"/>
              <a:t>více jak deset </a:t>
            </a:r>
            <a:r>
              <a:rPr lang="cs-CZ" sz="2400" b="1" dirty="0" smtClean="0"/>
              <a:t>stran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b="1" dirty="0" smtClean="0"/>
              <a:t>propaguje </a:t>
            </a:r>
            <a:r>
              <a:rPr lang="cs-CZ" sz="2400" b="1" dirty="0"/>
              <a:t>zboží, značku firmy, druhy písma </a:t>
            </a:r>
          </a:p>
          <a:p>
            <a:r>
              <a:rPr lang="cs-CZ" sz="2400" b="1" dirty="0"/>
              <a:t>     </a:t>
            </a:r>
            <a:r>
              <a:rPr lang="cs-CZ" sz="2400" b="1" dirty="0" smtClean="0"/>
              <a:t>libovolné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b="1" dirty="0" smtClean="0"/>
              <a:t>texty </a:t>
            </a:r>
            <a:r>
              <a:rPr lang="cs-CZ" sz="2400" b="1" dirty="0"/>
              <a:t>obsáhlejší, výrazné nápisy v </a:t>
            </a:r>
            <a:r>
              <a:rPr lang="cs-CZ" sz="2400" b="1" dirty="0" smtClean="0"/>
              <a:t>textu</a:t>
            </a:r>
          </a:p>
          <a:p>
            <a:pPr marL="342900" indent="-342900">
              <a:buFont typeface="Arial" pitchFamily="34" charset="0"/>
              <a:buChar char="•"/>
            </a:pPr>
            <a:endParaRPr lang="cs-CZ" sz="2400" b="1" dirty="0">
              <a:solidFill>
                <a:srgbClr val="7030A0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cs-CZ" sz="3200" b="1" dirty="0" smtClean="0">
                <a:solidFill>
                  <a:srgbClr val="7030A0"/>
                </a:solidFill>
              </a:rPr>
              <a:t>velmi </a:t>
            </a:r>
            <a:r>
              <a:rPr lang="cs-CZ" sz="3200" b="1" dirty="0">
                <a:solidFill>
                  <a:srgbClr val="7030A0"/>
                </a:solidFill>
              </a:rPr>
              <a:t>nápadný je obal </a:t>
            </a:r>
            <a:r>
              <a:rPr lang="cs-CZ" sz="3200" b="1" dirty="0" smtClean="0">
                <a:solidFill>
                  <a:srgbClr val="7030A0"/>
                </a:solidFill>
              </a:rPr>
              <a:t>brožury</a:t>
            </a:r>
            <a:endParaRPr lang="cs-CZ" sz="3200" b="1" dirty="0">
              <a:solidFill>
                <a:srgbClr val="7030A0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585474" y="4478208"/>
            <a:ext cx="2555114" cy="707886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  <a:softEdge rad="635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cs-CZ" sz="4000" b="1" dirty="0" smtClean="0"/>
              <a:t>   Inzerát </a:t>
            </a:r>
            <a:endParaRPr lang="cs-CZ" sz="4000" b="1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471118" y="5496044"/>
            <a:ext cx="8284719" cy="830997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400" b="1" dirty="0"/>
              <a:t>nenáročný na zpracování, levnější, </a:t>
            </a:r>
            <a:endParaRPr lang="cs-CZ" sz="2400" b="1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cs-CZ" sz="2400" b="1" dirty="0" smtClean="0"/>
              <a:t>velmi často používaný </a:t>
            </a:r>
            <a:r>
              <a:rPr lang="cs-CZ" sz="2400" b="1" dirty="0"/>
              <a:t>v tištěných </a:t>
            </a:r>
            <a:r>
              <a:rPr lang="cs-CZ" sz="2400" b="1" dirty="0" smtClean="0"/>
              <a:t>propagačních prostředcích</a:t>
            </a:r>
          </a:p>
        </p:txBody>
      </p:sp>
    </p:spTree>
    <p:extLst>
      <p:ext uri="{BB962C8B-B14F-4D97-AF65-F5344CB8AC3E}">
        <p14:creationId xmlns:p14="http://schemas.microsoft.com/office/powerpoint/2010/main" val="118390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  <p:bldP spid="11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5" y="112282"/>
            <a:ext cx="8885290" cy="6556271"/>
          </a:xfrm>
          <a:solidFill>
            <a:srgbClr val="F4F9AD"/>
          </a:solidFill>
        </p:spPr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>
          <a:xfrm>
            <a:off x="755576" y="404664"/>
            <a:ext cx="7560840" cy="5616624"/>
          </a:xfrm>
        </p:spPr>
        <p:txBody>
          <a:bodyPr>
            <a:noAutofit/>
          </a:bodyPr>
          <a:lstStyle/>
          <a:p>
            <a:r>
              <a:rPr lang="cs-CZ" sz="3200" b="1" dirty="0" smtClean="0">
                <a:solidFill>
                  <a:srgbClr val="FFFF00"/>
                </a:solidFill>
              </a:rPr>
              <a:t>                   </a:t>
            </a:r>
            <a:endParaRPr lang="cs-CZ" sz="7200" b="1" dirty="0">
              <a:solidFill>
                <a:srgbClr val="002060"/>
              </a:solidFill>
            </a:endParaRPr>
          </a:p>
          <a:p>
            <a:r>
              <a:rPr lang="cs-CZ" sz="4800" b="1" dirty="0">
                <a:solidFill>
                  <a:srgbClr val="002060"/>
                </a:solidFill>
              </a:rPr>
              <a:t> </a:t>
            </a:r>
            <a:r>
              <a:rPr lang="cs-CZ" sz="4800" b="1" dirty="0" smtClean="0">
                <a:solidFill>
                  <a:srgbClr val="002060"/>
                </a:solidFill>
              </a:rPr>
              <a:t>   </a:t>
            </a:r>
            <a:r>
              <a:rPr lang="cs-CZ" sz="5400" b="1" dirty="0" smtClean="0">
                <a:solidFill>
                  <a:srgbClr val="002060"/>
                </a:solidFill>
              </a:rPr>
              <a:t>   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112282"/>
            <a:ext cx="8866508" cy="641777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Obdélník 33"/>
          <p:cNvSpPr/>
          <p:nvPr/>
        </p:nvSpPr>
        <p:spPr>
          <a:xfrm>
            <a:off x="8694365" y="6530054"/>
            <a:ext cx="351655" cy="1384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00" dirty="0" smtClean="0"/>
              <a:t>©c.zuk</a:t>
            </a:r>
            <a:endParaRPr lang="cs-CZ" sz="3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683568" y="626253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  Pracovní list 1 </a:t>
            </a:r>
            <a:endParaRPr lang="cs-CZ" dirty="0"/>
          </a:p>
        </p:txBody>
      </p:sp>
      <p:sp>
        <p:nvSpPr>
          <p:cNvPr id="2" name="TextovéPole 1"/>
          <p:cNvSpPr txBox="1"/>
          <p:nvPr/>
        </p:nvSpPr>
        <p:spPr>
          <a:xfrm>
            <a:off x="1347564" y="1541685"/>
            <a:ext cx="616699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2060"/>
                </a:solidFill>
              </a:rPr>
              <a:t>Vypracuj ručně návrh na barevný leták</a:t>
            </a:r>
            <a:endParaRPr lang="cs-CZ" sz="2800" b="1" dirty="0">
              <a:solidFill>
                <a:srgbClr val="002060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2017521" y="2461538"/>
            <a:ext cx="5190490" cy="310854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400" b="1" dirty="0" smtClean="0"/>
              <a:t>Formát A4, libovolná technika zpracování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b="1" dirty="0" smtClean="0"/>
              <a:t>Téma letáku – </a:t>
            </a:r>
            <a:r>
              <a:rPr lang="cs-CZ" sz="2800" b="1" dirty="0" smtClean="0">
                <a:solidFill>
                  <a:srgbClr val="0070C0"/>
                </a:solidFill>
              </a:rPr>
              <a:t>slevová akce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b="1" dirty="0" smtClean="0"/>
              <a:t>Zboží – libovolné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b="1" dirty="0" smtClean="0"/>
              <a:t>Texty a druhy písma podle tvého výběru, nápaditosti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b="1" dirty="0" smtClean="0"/>
              <a:t>Leták jednostranný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b="1" dirty="0" smtClean="0"/>
              <a:t>Využij svou fantazii a kreativitu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397799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5" y="112282"/>
            <a:ext cx="8885290" cy="6556271"/>
          </a:xfrm>
          <a:solidFill>
            <a:srgbClr val="F4F9AD"/>
          </a:solidFill>
        </p:spPr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>
          <a:xfrm>
            <a:off x="755576" y="404664"/>
            <a:ext cx="7560840" cy="5616624"/>
          </a:xfrm>
        </p:spPr>
        <p:txBody>
          <a:bodyPr>
            <a:noAutofit/>
          </a:bodyPr>
          <a:lstStyle/>
          <a:p>
            <a:r>
              <a:rPr lang="cs-CZ" sz="3200" b="1" dirty="0" smtClean="0">
                <a:solidFill>
                  <a:srgbClr val="FFFF00"/>
                </a:solidFill>
              </a:rPr>
              <a:t>                   </a:t>
            </a:r>
            <a:endParaRPr lang="cs-CZ" sz="7200" b="1" dirty="0">
              <a:solidFill>
                <a:srgbClr val="002060"/>
              </a:solidFill>
            </a:endParaRPr>
          </a:p>
          <a:p>
            <a:r>
              <a:rPr lang="cs-CZ" sz="4800" b="1" dirty="0">
                <a:solidFill>
                  <a:srgbClr val="002060"/>
                </a:solidFill>
              </a:rPr>
              <a:t> </a:t>
            </a:r>
            <a:r>
              <a:rPr lang="cs-CZ" sz="4800" b="1" dirty="0" smtClean="0">
                <a:solidFill>
                  <a:srgbClr val="002060"/>
                </a:solidFill>
              </a:rPr>
              <a:t>   </a:t>
            </a:r>
            <a:r>
              <a:rPr lang="cs-CZ" sz="5400" b="1" dirty="0" smtClean="0">
                <a:solidFill>
                  <a:srgbClr val="002060"/>
                </a:solidFill>
              </a:rPr>
              <a:t>   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112282"/>
            <a:ext cx="8866508" cy="641777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Obdélník 33"/>
          <p:cNvSpPr/>
          <p:nvPr/>
        </p:nvSpPr>
        <p:spPr>
          <a:xfrm>
            <a:off x="8694365" y="6530054"/>
            <a:ext cx="351655" cy="1384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00" dirty="0" smtClean="0"/>
              <a:t>©c.zuk</a:t>
            </a:r>
            <a:endParaRPr lang="cs-CZ" sz="3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683568" y="626253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  Pracovní list 2 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1206028" y="1280075"/>
            <a:ext cx="6824836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2060"/>
                </a:solidFill>
              </a:rPr>
              <a:t> Vypracuj pomocí PC návrh na barevný leták</a:t>
            </a:r>
            <a:endParaRPr lang="cs-CZ" sz="2800" b="1" dirty="0">
              <a:solidFill>
                <a:srgbClr val="002060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2017521" y="2111365"/>
            <a:ext cx="5190490" cy="34778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400" b="1" dirty="0" smtClean="0"/>
              <a:t>Formát A4, libovolná technika zpracování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b="1" dirty="0" smtClean="0"/>
              <a:t>Téma letáku – </a:t>
            </a:r>
            <a:r>
              <a:rPr lang="cs-CZ" sz="2800" b="1" dirty="0" smtClean="0">
                <a:solidFill>
                  <a:srgbClr val="0070C0"/>
                </a:solidFill>
              </a:rPr>
              <a:t>slevová akce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b="1" dirty="0" smtClean="0"/>
              <a:t>Zboží – libovolné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b="1" dirty="0" smtClean="0"/>
              <a:t>Texty a druhy písma podle tvého výběru, nápaditosti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b="1" dirty="0" smtClean="0"/>
              <a:t>Leták jednostranný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b="1" dirty="0" smtClean="0"/>
              <a:t>Využij svou fantazii a kreativitu,</a:t>
            </a:r>
          </a:p>
          <a:p>
            <a:r>
              <a:rPr lang="cs-CZ" sz="2400" b="1" dirty="0"/>
              <a:t> </a:t>
            </a:r>
            <a:r>
              <a:rPr lang="cs-CZ" sz="2400" b="1" dirty="0" smtClean="0"/>
              <a:t>    dostupné grafické programy v PC</a:t>
            </a:r>
          </a:p>
        </p:txBody>
      </p:sp>
    </p:spTree>
    <p:extLst>
      <p:ext uri="{BB962C8B-B14F-4D97-AF65-F5344CB8AC3E}">
        <p14:creationId xmlns:p14="http://schemas.microsoft.com/office/powerpoint/2010/main" val="262920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32795"/>
          </a:xfrm>
          <a:solidFill>
            <a:srgbClr val="F4F9AD"/>
          </a:solidFill>
        </p:spPr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>
          <a:xfrm>
            <a:off x="755576" y="548680"/>
            <a:ext cx="3600400" cy="880070"/>
          </a:xfrm>
        </p:spPr>
        <p:txBody>
          <a:bodyPr>
            <a:noAutofit/>
          </a:bodyPr>
          <a:lstStyle/>
          <a:p>
            <a:r>
              <a:rPr lang="cs-CZ" sz="3200" b="1" dirty="0" smtClean="0">
                <a:solidFill>
                  <a:srgbClr val="FFFF00"/>
                </a:solidFill>
              </a:rPr>
              <a:t>                   </a:t>
            </a:r>
            <a:endParaRPr lang="cs-CZ" sz="7200" b="1" dirty="0">
              <a:solidFill>
                <a:srgbClr val="002060"/>
              </a:solidFill>
            </a:endParaRPr>
          </a:p>
          <a:p>
            <a:r>
              <a:rPr lang="cs-CZ" sz="4800" b="1" dirty="0">
                <a:solidFill>
                  <a:srgbClr val="002060"/>
                </a:solidFill>
              </a:rPr>
              <a:t> </a:t>
            </a:r>
            <a:r>
              <a:rPr lang="cs-CZ" sz="4800" b="1" dirty="0" smtClean="0">
                <a:solidFill>
                  <a:srgbClr val="002060"/>
                </a:solidFill>
              </a:rPr>
              <a:t>   </a:t>
            </a:r>
            <a:r>
              <a:rPr lang="cs-CZ" sz="5400" b="1" dirty="0" smtClean="0">
                <a:solidFill>
                  <a:srgbClr val="002060"/>
                </a:solidFill>
              </a:rPr>
              <a:t>    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627784" y="2492896"/>
            <a:ext cx="5400600" cy="7829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5400" dirty="0" smtClean="0">
                <a:solidFill>
                  <a:srgbClr val="FFFF00"/>
                </a:solidFill>
                <a:latin typeface="Adobe Garamond Pro Bold" pitchFamily="18" charset="-18"/>
              </a:rPr>
              <a:t>Použitá </a:t>
            </a:r>
            <a:r>
              <a:rPr lang="cs-CZ" sz="5400" dirty="0" smtClean="0">
                <a:solidFill>
                  <a:srgbClr val="FFFF00"/>
                </a:solidFill>
                <a:latin typeface="Adobe Garamond Pro Bold" pitchFamily="18" charset="-18"/>
              </a:rPr>
              <a:t>literatura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259631" y="3593710"/>
            <a:ext cx="7434733" cy="68326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cs-CZ" sz="1600" b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] </a:t>
            </a:r>
            <a:r>
              <a:rPr lang="cs-CZ" sz="1600" b="1" dirty="0" smtClean="0">
                <a:latin typeface="Times New Roman" pitchFamily="18" charset="0"/>
                <a:cs typeface="Times New Roman" pitchFamily="18" charset="0"/>
              </a:rPr>
              <a:t>archiv </a:t>
            </a:r>
            <a:r>
              <a:rPr lang="cs-CZ" sz="1600" b="1" dirty="0">
                <a:latin typeface="Times New Roman" pitchFamily="18" charset="0"/>
                <a:cs typeface="Times New Roman" pitchFamily="18" charset="0"/>
              </a:rPr>
              <a:t>autora, KODĚROVÁ, </a:t>
            </a:r>
            <a:r>
              <a:rPr lang="cs-CZ" sz="1600" b="1" dirty="0" smtClean="0">
                <a:latin typeface="Times New Roman" pitchFamily="18" charset="0"/>
                <a:cs typeface="Times New Roman" pitchFamily="18" charset="0"/>
              </a:rPr>
              <a:t>Zuzana. </a:t>
            </a:r>
            <a:r>
              <a:rPr lang="cs-CZ" sz="1600" b="1" i="1" dirty="0" smtClean="0">
                <a:latin typeface="Times New Roman" pitchFamily="18" charset="0"/>
                <a:cs typeface="Times New Roman" pitchFamily="18" charset="0"/>
              </a:rPr>
              <a:t>Fotografie</a:t>
            </a:r>
            <a:r>
              <a:rPr lang="cs-CZ" sz="16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cs-CZ" sz="1600" b="1" i="1" dirty="0" smtClean="0">
                <a:latin typeface="Times New Roman" pitchFamily="18" charset="0"/>
                <a:cs typeface="Times New Roman" pitchFamily="18" charset="0"/>
              </a:rPr>
              <a:t>galerie </a:t>
            </a:r>
            <a:r>
              <a:rPr lang="cs-CZ" sz="1200" dirty="0" smtClean="0">
                <a:latin typeface="Times New Roman" pitchFamily="18" charset="0"/>
                <a:cs typeface="Times New Roman" pitchFamily="18" charset="0"/>
              </a:rPr>
              <a:t>©</a:t>
            </a:r>
            <a:r>
              <a:rPr lang="cs-CZ" sz="1600" b="1" i="1" dirty="0" smtClean="0">
                <a:latin typeface="Times New Roman" pitchFamily="18" charset="0"/>
                <a:cs typeface="Times New Roman" pitchFamily="18" charset="0"/>
              </a:rPr>
              <a:t>c. zuk  2000-2014.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sz="1600" b="1" dirty="0" smtClean="0">
                <a:latin typeface="Times New Roman" pitchFamily="18" charset="0"/>
                <a:cs typeface="Times New Roman" pitchFamily="18" charset="0"/>
              </a:rPr>
              <a:t>Autorem fotografií, není-li uvedeno jinak, je Zuzana Koděrová. </a:t>
            </a:r>
            <a:endParaRPr lang="cs-CZ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cs-CZ" sz="1600" b="1" dirty="0" smtClean="0">
                <a:latin typeface="Times New Roman" pitchFamily="18" charset="0"/>
                <a:cs typeface="Times New Roman" pitchFamily="18" charset="0"/>
              </a:rPr>
              <a:t>Autor </a:t>
            </a:r>
            <a:r>
              <a:rPr lang="cs-CZ" sz="1600" b="1" dirty="0" smtClean="0">
                <a:latin typeface="Times New Roman" pitchFamily="18" charset="0"/>
                <a:cs typeface="Times New Roman" pitchFamily="18" charset="0"/>
              </a:rPr>
              <a:t>(Zuzana </a:t>
            </a:r>
            <a:r>
              <a:rPr lang="cs-CZ" sz="1600" b="1" dirty="0" smtClean="0">
                <a:latin typeface="Times New Roman" pitchFamily="18" charset="0"/>
                <a:cs typeface="Times New Roman" pitchFamily="18" charset="0"/>
              </a:rPr>
              <a:t>Koděrová) souhlasí </a:t>
            </a:r>
            <a:r>
              <a:rPr lang="cs-CZ" sz="1600" b="1" dirty="0" smtClean="0">
                <a:latin typeface="Times New Roman" pitchFamily="18" charset="0"/>
                <a:cs typeface="Times New Roman" pitchFamily="18" charset="0"/>
              </a:rPr>
              <a:t>s </a:t>
            </a:r>
            <a:r>
              <a:rPr lang="cs-CZ" sz="1600" b="1" dirty="0">
                <a:latin typeface="Times New Roman" pitchFamily="18" charset="0"/>
                <a:cs typeface="Times New Roman" pitchFamily="18" charset="0"/>
              </a:rPr>
              <a:t>jejich zveřejněním na Metodickém portálu</a:t>
            </a:r>
            <a:r>
              <a:rPr lang="cs-CZ" sz="16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Obdélník 7"/>
          <p:cNvSpPr/>
          <p:nvPr/>
        </p:nvSpPr>
        <p:spPr>
          <a:xfrm>
            <a:off x="8694365" y="6530054"/>
            <a:ext cx="351655" cy="1384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00" dirty="0" smtClean="0"/>
              <a:t>©c.zuk</a:t>
            </a:r>
            <a:endParaRPr lang="cs-CZ" sz="300" dirty="0"/>
          </a:p>
        </p:txBody>
      </p:sp>
    </p:spTree>
    <p:extLst>
      <p:ext uri="{BB962C8B-B14F-4D97-AF65-F5344CB8AC3E}">
        <p14:creationId xmlns:p14="http://schemas.microsoft.com/office/powerpoint/2010/main" val="262024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3"/>
            <a:ext cx="8938515" cy="6551920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5" name="TextovéPole 1"/>
          <p:cNvSpPr txBox="1"/>
          <p:nvPr/>
        </p:nvSpPr>
        <p:spPr>
          <a:xfrm>
            <a:off x="3662075" y="2204864"/>
            <a:ext cx="5184574" cy="224677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4000" b="1" i="0" u="none" strike="noStrike" kern="1200" cap="none" spc="0" baseline="0" dirty="0">
                <a:solidFill>
                  <a:srgbClr val="00FFFF"/>
                </a:solidFill>
                <a:uFillTx/>
                <a:latin typeface="Tempus Sans ITC" pitchFamily="82"/>
              </a:rPr>
              <a:t>Písmo</a:t>
            </a:r>
          </a:p>
        </p:txBody>
      </p:sp>
      <p:sp>
        <p:nvSpPr>
          <p:cNvPr id="6" name="Obdélník 5"/>
          <p:cNvSpPr/>
          <p:nvPr/>
        </p:nvSpPr>
        <p:spPr>
          <a:xfrm>
            <a:off x="8694365" y="6530054"/>
            <a:ext cx="351655" cy="1384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00" dirty="0" smtClean="0"/>
              <a:t>©c.zuk</a:t>
            </a:r>
            <a:endParaRPr lang="cs-CZ" sz="300" dirty="0"/>
          </a:p>
        </p:txBody>
      </p:sp>
    </p:spTree>
    <p:extLst>
      <p:ext uri="{BB962C8B-B14F-4D97-AF65-F5344CB8AC3E}">
        <p14:creationId xmlns:p14="http://schemas.microsoft.com/office/powerpoint/2010/main" val="72497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05" y="198205"/>
            <a:ext cx="8866508" cy="6480721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637416" y="2060848"/>
            <a:ext cx="8258632" cy="21236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6600" b="1" dirty="0" smtClean="0">
                <a:solidFill>
                  <a:srgbClr val="00FFFF"/>
                </a:solidFill>
                <a:latin typeface="Tempus Sans ITC" pitchFamily="82" charset="0"/>
              </a:rPr>
              <a:t>  Písmo v propagačním</a:t>
            </a:r>
          </a:p>
          <a:p>
            <a:r>
              <a:rPr lang="cs-CZ" sz="6600" b="1" dirty="0" smtClean="0">
                <a:solidFill>
                  <a:srgbClr val="00FFFF"/>
                </a:solidFill>
                <a:latin typeface="Tempus Sans ITC" pitchFamily="82" charset="0"/>
              </a:rPr>
              <a:t>           prostředku 1</a:t>
            </a:r>
          </a:p>
        </p:txBody>
      </p:sp>
      <p:sp>
        <p:nvSpPr>
          <p:cNvPr id="8" name="Obdélník 7"/>
          <p:cNvSpPr/>
          <p:nvPr/>
        </p:nvSpPr>
        <p:spPr>
          <a:xfrm>
            <a:off x="8694365" y="6530054"/>
            <a:ext cx="351655" cy="1384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00" dirty="0" smtClean="0"/>
              <a:t>©c.zuk</a:t>
            </a:r>
            <a:endParaRPr lang="cs-CZ" sz="300" dirty="0"/>
          </a:p>
        </p:txBody>
      </p:sp>
    </p:spTree>
    <p:extLst>
      <p:ext uri="{BB962C8B-B14F-4D97-AF65-F5344CB8AC3E}">
        <p14:creationId xmlns:p14="http://schemas.microsoft.com/office/powerpoint/2010/main" val="314392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866508" cy="6624736"/>
          </a:xfrm>
          <a:solidFill>
            <a:srgbClr val="F4F9AD"/>
          </a:solidFill>
        </p:spPr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>
          <a:xfrm>
            <a:off x="755576" y="404664"/>
            <a:ext cx="7560840" cy="5616624"/>
          </a:xfrm>
        </p:spPr>
        <p:txBody>
          <a:bodyPr>
            <a:noAutofit/>
          </a:bodyPr>
          <a:lstStyle/>
          <a:p>
            <a:r>
              <a:rPr lang="cs-CZ" sz="3200" b="1" dirty="0" smtClean="0">
                <a:solidFill>
                  <a:srgbClr val="FFFF00"/>
                </a:solidFill>
              </a:rPr>
              <a:t>                   </a:t>
            </a:r>
            <a:endParaRPr lang="cs-CZ" sz="7200" b="1" dirty="0">
              <a:solidFill>
                <a:srgbClr val="002060"/>
              </a:solidFill>
            </a:endParaRPr>
          </a:p>
          <a:p>
            <a:r>
              <a:rPr lang="cs-CZ" sz="4800" b="1" dirty="0">
                <a:solidFill>
                  <a:srgbClr val="002060"/>
                </a:solidFill>
              </a:rPr>
              <a:t> </a:t>
            </a:r>
            <a:r>
              <a:rPr lang="cs-CZ" sz="4800" b="1" dirty="0" smtClean="0">
                <a:solidFill>
                  <a:srgbClr val="002060"/>
                </a:solidFill>
              </a:rPr>
              <a:t>   </a:t>
            </a:r>
            <a:r>
              <a:rPr lang="cs-CZ" sz="5400" b="1" dirty="0" smtClean="0">
                <a:solidFill>
                  <a:srgbClr val="002060"/>
                </a:solidFill>
              </a:rPr>
              <a:t>   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112282"/>
            <a:ext cx="8690680" cy="6417772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3318921" y="4075906"/>
            <a:ext cx="2002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19" name="Obdélník 18"/>
          <p:cNvSpPr/>
          <p:nvPr/>
        </p:nvSpPr>
        <p:spPr>
          <a:xfrm>
            <a:off x="8694365" y="6530054"/>
            <a:ext cx="351655" cy="1384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00" dirty="0" smtClean="0"/>
              <a:t>©c.zuk</a:t>
            </a:r>
            <a:endParaRPr lang="cs-CZ" sz="300" dirty="0"/>
          </a:p>
        </p:txBody>
      </p:sp>
      <p:sp>
        <p:nvSpPr>
          <p:cNvPr id="22" name="TextovéPole 21"/>
          <p:cNvSpPr txBox="1"/>
          <p:nvPr/>
        </p:nvSpPr>
        <p:spPr>
          <a:xfrm>
            <a:off x="1025959" y="562930"/>
            <a:ext cx="5202226" cy="523220"/>
          </a:xfrm>
          <a:prstGeom prst="rect">
            <a:avLst/>
          </a:prstGeom>
          <a:solidFill>
            <a:srgbClr val="00FFFF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E5A27"/>
                </a:solidFill>
              </a:rPr>
              <a:t>  Základní </a:t>
            </a:r>
            <a:r>
              <a:rPr lang="cs-CZ" sz="2800" b="1" dirty="0">
                <a:solidFill>
                  <a:srgbClr val="0E5A27"/>
                </a:solidFill>
              </a:rPr>
              <a:t>propagační prostředky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899592" y="1274768"/>
            <a:ext cx="6408712" cy="501675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sz="2000" b="1" dirty="0" smtClean="0">
                <a:solidFill>
                  <a:srgbClr val="002060"/>
                </a:solidFill>
              </a:rPr>
              <a:t> Plakáty</a:t>
            </a:r>
            <a:r>
              <a:rPr lang="cs-CZ" sz="2000" dirty="0" smtClean="0">
                <a:solidFill>
                  <a:srgbClr val="002060"/>
                </a:solidFill>
              </a:rPr>
              <a:t> </a:t>
            </a:r>
            <a:r>
              <a:rPr lang="cs-CZ" sz="2000" dirty="0">
                <a:solidFill>
                  <a:srgbClr val="002060"/>
                </a:solidFill>
              </a:rPr>
              <a:t>(nejvýraznější propagační prostředek)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>
                <a:solidFill>
                  <a:srgbClr val="002060"/>
                </a:solidFill>
              </a:rPr>
              <a:t>Letáky</a:t>
            </a:r>
            <a:r>
              <a:rPr lang="cs-CZ" sz="2000" dirty="0">
                <a:solidFill>
                  <a:srgbClr val="002060"/>
                </a:solidFill>
              </a:rPr>
              <a:t> (nejpoužívanější propagační prostředek)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>
                <a:solidFill>
                  <a:srgbClr val="002060"/>
                </a:solidFill>
              </a:rPr>
              <a:t>Prospekty</a:t>
            </a:r>
            <a:r>
              <a:rPr lang="cs-CZ" sz="2000" dirty="0">
                <a:solidFill>
                  <a:srgbClr val="002060"/>
                </a:solidFill>
              </a:rPr>
              <a:t> (nákladnější na výrobu a zpracování)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>
                <a:solidFill>
                  <a:srgbClr val="002060"/>
                </a:solidFill>
              </a:rPr>
              <a:t>Brožury </a:t>
            </a:r>
            <a:r>
              <a:rPr lang="cs-CZ" sz="2000" dirty="0">
                <a:solidFill>
                  <a:srgbClr val="002060"/>
                </a:solidFill>
              </a:rPr>
              <a:t>(více stran, nabízí značku, zboží…)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>
                <a:solidFill>
                  <a:srgbClr val="002060"/>
                </a:solidFill>
              </a:rPr>
              <a:t>Katalogy, ceníky </a:t>
            </a:r>
            <a:r>
              <a:rPr lang="cs-CZ" sz="2000" dirty="0">
                <a:solidFill>
                  <a:srgbClr val="002060"/>
                </a:solidFill>
              </a:rPr>
              <a:t>(prezentuje skvěle firmu, přehlednost nabídky </a:t>
            </a:r>
          </a:p>
          <a:p>
            <a:r>
              <a:rPr lang="cs-CZ" sz="2000" dirty="0">
                <a:solidFill>
                  <a:srgbClr val="002060"/>
                </a:solidFill>
              </a:rPr>
              <a:t>        i ceny)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>
                <a:solidFill>
                  <a:srgbClr val="002060"/>
                </a:solidFill>
              </a:rPr>
              <a:t>Inzeráty</a:t>
            </a:r>
            <a:r>
              <a:rPr lang="cs-CZ" sz="2000" dirty="0">
                <a:solidFill>
                  <a:srgbClr val="002060"/>
                </a:solidFill>
              </a:rPr>
              <a:t> (stručné texty s nabídkou)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>
                <a:solidFill>
                  <a:srgbClr val="002060"/>
                </a:solidFill>
              </a:rPr>
              <a:t>Vizitky</a:t>
            </a:r>
            <a:r>
              <a:rPr lang="cs-CZ" sz="2000" dirty="0">
                <a:solidFill>
                  <a:srgbClr val="002060"/>
                </a:solidFill>
              </a:rPr>
              <a:t> (drobný propagační prostředek)                                      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>
                <a:solidFill>
                  <a:srgbClr val="002060"/>
                </a:solidFill>
              </a:rPr>
              <a:t>Propagační články </a:t>
            </a:r>
            <a:r>
              <a:rPr lang="cs-CZ" sz="2000" dirty="0">
                <a:solidFill>
                  <a:srgbClr val="002060"/>
                </a:solidFill>
              </a:rPr>
              <a:t>(součást odborných časopisů)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>
                <a:solidFill>
                  <a:srgbClr val="002060"/>
                </a:solidFill>
              </a:rPr>
              <a:t>Filmy</a:t>
            </a:r>
            <a:r>
              <a:rPr lang="cs-CZ" sz="2000" dirty="0">
                <a:solidFill>
                  <a:srgbClr val="002060"/>
                </a:solidFill>
              </a:rPr>
              <a:t> (velmi dobře  barevný působící prostředek)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>
                <a:solidFill>
                  <a:srgbClr val="002060"/>
                </a:solidFill>
              </a:rPr>
              <a:t>Reklama v televizi</a:t>
            </a:r>
            <a:r>
              <a:rPr lang="cs-CZ" sz="2000" dirty="0">
                <a:solidFill>
                  <a:srgbClr val="002060"/>
                </a:solidFill>
              </a:rPr>
              <a:t> (velmi účinný propagační prostředek) </a:t>
            </a:r>
            <a:r>
              <a:rPr lang="cs-CZ" sz="2000" b="1" dirty="0" smtClean="0">
                <a:solidFill>
                  <a:srgbClr val="002060"/>
                </a:solidFill>
              </a:rPr>
              <a:t>Světelná </a:t>
            </a:r>
            <a:r>
              <a:rPr lang="cs-CZ" sz="2000" b="1" dirty="0">
                <a:solidFill>
                  <a:srgbClr val="002060"/>
                </a:solidFill>
              </a:rPr>
              <a:t>reklama</a:t>
            </a:r>
            <a:r>
              <a:rPr lang="cs-CZ" sz="2000" dirty="0">
                <a:solidFill>
                  <a:srgbClr val="002060"/>
                </a:solidFill>
              </a:rPr>
              <a:t> (velmi dobře funguje v prostoru)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>
                <a:solidFill>
                  <a:srgbClr val="002060"/>
                </a:solidFill>
              </a:rPr>
              <a:t>Vysílání v rozhlase (propagační)</a:t>
            </a:r>
            <a:r>
              <a:rPr lang="cs-CZ" sz="2000" dirty="0">
                <a:solidFill>
                  <a:srgbClr val="002060"/>
                </a:solidFill>
              </a:rPr>
              <a:t> – informuje i poučuje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>
                <a:solidFill>
                  <a:srgbClr val="002060"/>
                </a:solidFill>
              </a:rPr>
              <a:t>www stránky, internetový obchod, e-shop</a:t>
            </a:r>
            <a:r>
              <a:rPr lang="cs-CZ" sz="2000" dirty="0">
                <a:solidFill>
                  <a:srgbClr val="002060"/>
                </a:solidFill>
              </a:rPr>
              <a:t> </a:t>
            </a:r>
            <a:r>
              <a:rPr lang="cs-CZ" sz="2000" dirty="0" smtClean="0">
                <a:solidFill>
                  <a:srgbClr val="002060"/>
                </a:solidFill>
              </a:rPr>
              <a:t>(funguje</a:t>
            </a:r>
            <a:endParaRPr lang="cs-CZ" sz="2000" dirty="0">
              <a:solidFill>
                <a:srgbClr val="002060"/>
              </a:solidFill>
            </a:endParaRPr>
          </a:p>
          <a:p>
            <a:r>
              <a:rPr lang="cs-CZ" sz="2000" dirty="0">
                <a:solidFill>
                  <a:srgbClr val="002060"/>
                </a:solidFill>
              </a:rPr>
              <a:t>      24 hod., informuje, prodává po celém světě</a:t>
            </a:r>
            <a:r>
              <a:rPr lang="cs-CZ" sz="2000" dirty="0" smtClean="0">
                <a:solidFill>
                  <a:srgbClr val="002060"/>
                </a:solidFill>
              </a:rPr>
              <a:t>)</a:t>
            </a:r>
            <a:endParaRPr lang="cs-CZ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57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866508" cy="6624736"/>
          </a:xfrm>
          <a:solidFill>
            <a:srgbClr val="F4F9AD"/>
          </a:solidFill>
        </p:spPr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>
          <a:xfrm>
            <a:off x="755576" y="404664"/>
            <a:ext cx="7560840" cy="5616624"/>
          </a:xfrm>
        </p:spPr>
        <p:txBody>
          <a:bodyPr>
            <a:noAutofit/>
          </a:bodyPr>
          <a:lstStyle/>
          <a:p>
            <a:r>
              <a:rPr lang="cs-CZ" sz="3200" b="1" dirty="0" smtClean="0">
                <a:solidFill>
                  <a:srgbClr val="FFFF00"/>
                </a:solidFill>
              </a:rPr>
              <a:t>                   </a:t>
            </a:r>
            <a:endParaRPr lang="cs-CZ" sz="7200" b="1" dirty="0">
              <a:solidFill>
                <a:srgbClr val="002060"/>
              </a:solidFill>
            </a:endParaRPr>
          </a:p>
          <a:p>
            <a:r>
              <a:rPr lang="cs-CZ" sz="4800" b="1" dirty="0">
                <a:solidFill>
                  <a:srgbClr val="002060"/>
                </a:solidFill>
              </a:rPr>
              <a:t> </a:t>
            </a:r>
            <a:r>
              <a:rPr lang="cs-CZ" sz="4800" b="1" dirty="0" smtClean="0">
                <a:solidFill>
                  <a:srgbClr val="002060"/>
                </a:solidFill>
              </a:rPr>
              <a:t>   </a:t>
            </a:r>
            <a:r>
              <a:rPr lang="cs-CZ" sz="5400" b="1" dirty="0" smtClean="0">
                <a:solidFill>
                  <a:srgbClr val="002060"/>
                </a:solidFill>
              </a:rPr>
              <a:t>   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102222"/>
            <a:ext cx="8690680" cy="6417772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3318921" y="4075906"/>
            <a:ext cx="2002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19" name="Obdélník 18"/>
          <p:cNvSpPr/>
          <p:nvPr/>
        </p:nvSpPr>
        <p:spPr>
          <a:xfrm>
            <a:off x="8694365" y="6530054"/>
            <a:ext cx="351655" cy="1384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00" dirty="0" smtClean="0"/>
              <a:t>©c.zuk</a:t>
            </a:r>
            <a:endParaRPr lang="cs-CZ" sz="3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398864" y="1772816"/>
            <a:ext cx="4039084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000" b="1" dirty="0"/>
              <a:t>pozadí, písmo textu </a:t>
            </a:r>
            <a:r>
              <a:rPr lang="cs-CZ" sz="2000" b="1" dirty="0" smtClean="0"/>
              <a:t>výrazné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/>
              <a:t>dobře čitelné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/>
              <a:t>esteticky </a:t>
            </a:r>
            <a:r>
              <a:rPr lang="cs-CZ" sz="2000" b="1" dirty="0"/>
              <a:t>laděné ke všem prvkům </a:t>
            </a:r>
            <a:endParaRPr lang="cs-CZ" sz="2000" b="1" dirty="0" smtClean="0"/>
          </a:p>
          <a:p>
            <a:r>
              <a:rPr lang="cs-CZ" sz="2000" b="1" dirty="0"/>
              <a:t> </a:t>
            </a:r>
            <a:r>
              <a:rPr lang="cs-CZ" sz="2000" b="1" dirty="0" smtClean="0"/>
              <a:t>     v </a:t>
            </a:r>
            <a:r>
              <a:rPr lang="cs-CZ" sz="2000" b="1" dirty="0"/>
              <a:t>plakátu</a:t>
            </a:r>
          </a:p>
        </p:txBody>
      </p:sp>
      <p:pic>
        <p:nvPicPr>
          <p:cNvPr id="1026" name="Picture 2" descr="C:\Users\Koděrová\Desktop\dum pracovní\PIS\Fotografie2042a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295" y="462898"/>
            <a:ext cx="4485199" cy="625691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ovéPole 17"/>
          <p:cNvSpPr txBox="1"/>
          <p:nvPr/>
        </p:nvSpPr>
        <p:spPr>
          <a:xfrm>
            <a:off x="481846" y="3571796"/>
            <a:ext cx="2801469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/>
              <a:t>formát </a:t>
            </a:r>
            <a:r>
              <a:rPr lang="cs-CZ" sz="2000" b="1" dirty="0"/>
              <a:t>A3, A2 a více</a:t>
            </a:r>
          </a:p>
        </p:txBody>
      </p:sp>
      <p:sp>
        <p:nvSpPr>
          <p:cNvPr id="21" name="TextovéPole 20"/>
          <p:cNvSpPr txBox="1"/>
          <p:nvPr/>
        </p:nvSpPr>
        <p:spPr>
          <a:xfrm>
            <a:off x="2570466" y="426263"/>
            <a:ext cx="6174464" cy="707886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/>
              <a:t>hlavní </a:t>
            </a:r>
            <a:r>
              <a:rPr lang="cs-CZ" sz="2000" b="1" dirty="0"/>
              <a:t>text stručný, jasný a výstižný k tématu </a:t>
            </a:r>
            <a:r>
              <a:rPr lang="cs-CZ" sz="2000" b="1" dirty="0" smtClean="0"/>
              <a:t>plakátu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/>
              <a:t>barva </a:t>
            </a:r>
            <a:r>
              <a:rPr lang="cs-CZ" sz="2000" b="1" dirty="0"/>
              <a:t>textu </a:t>
            </a:r>
            <a:r>
              <a:rPr lang="cs-CZ" sz="2000" b="1" dirty="0" smtClean="0"/>
              <a:t>v kontrastu </a:t>
            </a:r>
            <a:r>
              <a:rPr lang="cs-CZ" sz="2000" b="1" dirty="0"/>
              <a:t>s barvou </a:t>
            </a:r>
            <a:endParaRPr lang="cs-CZ" sz="2000" b="1" dirty="0" smtClean="0"/>
          </a:p>
        </p:txBody>
      </p:sp>
      <p:sp>
        <p:nvSpPr>
          <p:cNvPr id="22" name="Obdélník 21"/>
          <p:cNvSpPr/>
          <p:nvPr/>
        </p:nvSpPr>
        <p:spPr>
          <a:xfrm>
            <a:off x="7919735" y="5058863"/>
            <a:ext cx="841901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 smtClean="0"/>
              <a:t> ©c.zuk</a:t>
            </a:r>
            <a:endParaRPr lang="cs-CZ" sz="1400" dirty="0"/>
          </a:p>
        </p:txBody>
      </p:sp>
      <p:sp>
        <p:nvSpPr>
          <p:cNvPr id="23" name="TextovéPole 22"/>
          <p:cNvSpPr txBox="1"/>
          <p:nvPr/>
        </p:nvSpPr>
        <p:spPr>
          <a:xfrm>
            <a:off x="7916406" y="5772205"/>
            <a:ext cx="777959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430933" y="4689532"/>
            <a:ext cx="4177718" cy="523220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  <a:r>
              <a:rPr lang="cs-CZ" sz="2800" b="1" dirty="0" smtClean="0"/>
              <a:t>. Plakát ručně zpracovaný</a:t>
            </a:r>
            <a:endParaRPr lang="cs-CZ" sz="2800" b="1" dirty="0"/>
          </a:p>
        </p:txBody>
      </p:sp>
      <p:sp>
        <p:nvSpPr>
          <p:cNvPr id="25" name="TextovéPole 24"/>
          <p:cNvSpPr txBox="1"/>
          <p:nvPr/>
        </p:nvSpPr>
        <p:spPr>
          <a:xfrm>
            <a:off x="455720" y="5676025"/>
            <a:ext cx="5201978" cy="523220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2. Plakát zpracovaný programy PC</a:t>
            </a:r>
            <a:endParaRPr lang="cs-CZ" sz="2800" b="1" dirty="0"/>
          </a:p>
        </p:txBody>
      </p:sp>
      <p:sp>
        <p:nvSpPr>
          <p:cNvPr id="26" name="TextovéPole 25"/>
          <p:cNvSpPr txBox="1"/>
          <p:nvPr/>
        </p:nvSpPr>
        <p:spPr>
          <a:xfrm>
            <a:off x="504718" y="426263"/>
            <a:ext cx="1913688" cy="707886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  <a:softEdge rad="635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cs-CZ" sz="4000" b="1" dirty="0" smtClean="0"/>
              <a:t> Plakát </a:t>
            </a:r>
            <a:endParaRPr lang="cs-CZ" sz="4000" b="1" dirty="0"/>
          </a:p>
        </p:txBody>
      </p:sp>
    </p:spTree>
    <p:extLst>
      <p:ext uri="{BB962C8B-B14F-4D97-AF65-F5344CB8AC3E}">
        <p14:creationId xmlns:p14="http://schemas.microsoft.com/office/powerpoint/2010/main" val="204246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866508" cy="6624736"/>
          </a:xfrm>
          <a:solidFill>
            <a:srgbClr val="F4F9AD"/>
          </a:solidFill>
        </p:spPr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>
          <a:xfrm>
            <a:off x="755576" y="404664"/>
            <a:ext cx="7560840" cy="5616624"/>
          </a:xfrm>
        </p:spPr>
        <p:txBody>
          <a:bodyPr>
            <a:noAutofit/>
          </a:bodyPr>
          <a:lstStyle/>
          <a:p>
            <a:r>
              <a:rPr lang="cs-CZ" sz="3200" b="1" dirty="0" smtClean="0">
                <a:solidFill>
                  <a:srgbClr val="FFFF00"/>
                </a:solidFill>
              </a:rPr>
              <a:t>                   </a:t>
            </a:r>
            <a:endParaRPr lang="cs-CZ" sz="7200" b="1" dirty="0">
              <a:solidFill>
                <a:srgbClr val="002060"/>
              </a:solidFill>
            </a:endParaRPr>
          </a:p>
          <a:p>
            <a:r>
              <a:rPr lang="cs-CZ" sz="4800" b="1" dirty="0">
                <a:solidFill>
                  <a:srgbClr val="002060"/>
                </a:solidFill>
              </a:rPr>
              <a:t> </a:t>
            </a:r>
            <a:r>
              <a:rPr lang="cs-CZ" sz="4800" b="1" dirty="0" smtClean="0">
                <a:solidFill>
                  <a:srgbClr val="002060"/>
                </a:solidFill>
              </a:rPr>
              <a:t>   </a:t>
            </a:r>
            <a:r>
              <a:rPr lang="cs-CZ" sz="5400" b="1" dirty="0" smtClean="0">
                <a:solidFill>
                  <a:srgbClr val="002060"/>
                </a:solidFill>
              </a:rPr>
              <a:t>   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136601"/>
            <a:ext cx="8690680" cy="6417772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3318921" y="4075906"/>
            <a:ext cx="2002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19" name="Obdélník 18"/>
          <p:cNvSpPr/>
          <p:nvPr/>
        </p:nvSpPr>
        <p:spPr>
          <a:xfrm>
            <a:off x="8694365" y="6530054"/>
            <a:ext cx="351655" cy="1384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00" dirty="0" smtClean="0"/>
              <a:t>©c.zuk</a:t>
            </a:r>
            <a:endParaRPr lang="cs-CZ" sz="3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441842" y="332656"/>
            <a:ext cx="4177718" cy="523220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  <a:r>
              <a:rPr lang="cs-CZ" sz="2800" b="1" dirty="0" smtClean="0"/>
              <a:t>. Plakát ručně zpracovaný</a:t>
            </a:r>
            <a:endParaRPr lang="cs-CZ" sz="2800" b="1" dirty="0"/>
          </a:p>
        </p:txBody>
      </p:sp>
      <p:pic>
        <p:nvPicPr>
          <p:cNvPr id="2050" name="Picture 2" descr="C:\Users\Koděrová\Desktop\dum pracovní\ODK\Fotografie259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44" y="451991"/>
            <a:ext cx="4681537" cy="624205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ovéPole 13"/>
          <p:cNvSpPr txBox="1"/>
          <p:nvPr/>
        </p:nvSpPr>
        <p:spPr>
          <a:xfrm>
            <a:off x="450475" y="3449197"/>
            <a:ext cx="3747425" cy="286232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/>
              <a:t>Využívá různé dobové   </a:t>
            </a:r>
          </a:p>
          <a:p>
            <a:r>
              <a:rPr lang="cs-CZ" sz="2000" b="1" dirty="0" smtClean="0"/>
              <a:t>      výtvarné techniky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/>
              <a:t>Tvar i barva písma závisí </a:t>
            </a:r>
          </a:p>
          <a:p>
            <a:r>
              <a:rPr lang="cs-CZ" sz="2000" b="1" dirty="0"/>
              <a:t> </a:t>
            </a:r>
            <a:r>
              <a:rPr lang="cs-CZ" sz="2000" b="1" dirty="0" smtClean="0"/>
              <a:t>     na vkusu autora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/>
              <a:t>Výběr druhu písma koresponduje </a:t>
            </a:r>
          </a:p>
          <a:p>
            <a:r>
              <a:rPr lang="cs-CZ" sz="2000" b="1" dirty="0"/>
              <a:t> </a:t>
            </a:r>
            <a:r>
              <a:rPr lang="cs-CZ" sz="2000" b="1" dirty="0" smtClean="0"/>
              <a:t>     s myšlenkou plakátu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/>
              <a:t>Texty vždy esteticky </a:t>
            </a:r>
            <a:r>
              <a:rPr lang="cs-CZ" sz="2000" b="1" dirty="0"/>
              <a:t>laděné </a:t>
            </a:r>
            <a:endParaRPr lang="cs-CZ" sz="2000" b="1" dirty="0" smtClean="0"/>
          </a:p>
          <a:p>
            <a:r>
              <a:rPr lang="cs-CZ" sz="2000" b="1" dirty="0"/>
              <a:t> </a:t>
            </a:r>
            <a:r>
              <a:rPr lang="cs-CZ" sz="2000" b="1" dirty="0" smtClean="0"/>
              <a:t>     ke </a:t>
            </a:r>
            <a:r>
              <a:rPr lang="cs-CZ" sz="2000" b="1" dirty="0"/>
              <a:t>všem prvkům </a:t>
            </a:r>
            <a:r>
              <a:rPr lang="cs-CZ" sz="2000" b="1" dirty="0" smtClean="0"/>
              <a:t>v plakátu</a:t>
            </a:r>
          </a:p>
        </p:txBody>
      </p:sp>
      <p:pic>
        <p:nvPicPr>
          <p:cNvPr id="2051" name="Picture 3" descr="C:\Users\Koděrová\Desktop\dum pracovní\ODK\Fotografie26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487" y="605752"/>
            <a:ext cx="4681728" cy="624230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bdélník 15"/>
          <p:cNvSpPr/>
          <p:nvPr/>
        </p:nvSpPr>
        <p:spPr>
          <a:xfrm>
            <a:off x="6704947" y="2060848"/>
            <a:ext cx="841901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 smtClean="0"/>
              <a:t> ©c.zuk</a:t>
            </a:r>
            <a:endParaRPr lang="cs-CZ" sz="1400" dirty="0"/>
          </a:p>
        </p:txBody>
      </p:sp>
      <p:sp>
        <p:nvSpPr>
          <p:cNvPr id="18" name="Obdélník 17"/>
          <p:cNvSpPr/>
          <p:nvPr/>
        </p:nvSpPr>
        <p:spPr>
          <a:xfrm>
            <a:off x="2109750" y="1556792"/>
            <a:ext cx="841901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 smtClean="0"/>
              <a:t> ©c.zuk</a:t>
            </a:r>
            <a:endParaRPr lang="cs-CZ" sz="1400" dirty="0"/>
          </a:p>
        </p:txBody>
      </p:sp>
      <p:pic>
        <p:nvPicPr>
          <p:cNvPr id="2052" name="Picture 4" descr="C:\Users\Koděrová\Desktop\dum pracovní\ODK\pro N-Jobr slov 00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900" y="611262"/>
            <a:ext cx="4663411" cy="576460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ovéPole 20"/>
          <p:cNvSpPr txBox="1"/>
          <p:nvPr/>
        </p:nvSpPr>
        <p:spPr>
          <a:xfrm>
            <a:off x="686599" y="1052736"/>
            <a:ext cx="777959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4788024" y="5917564"/>
            <a:ext cx="777959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5633496" y="1047871"/>
            <a:ext cx="777959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Obdélník 24"/>
          <p:cNvSpPr/>
          <p:nvPr/>
        </p:nvSpPr>
        <p:spPr>
          <a:xfrm>
            <a:off x="6108654" y="5085184"/>
            <a:ext cx="841901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 smtClean="0"/>
              <a:t> ©c.zuk</a:t>
            </a:r>
            <a:endParaRPr lang="cs-CZ" sz="1400" dirty="0"/>
          </a:p>
        </p:txBody>
      </p:sp>
      <p:pic>
        <p:nvPicPr>
          <p:cNvPr id="2053" name="Picture 5" descr="C:\Users\Koděrová\Desktop\Obrázky1\Obrázky\Fotografie263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900" y="401368"/>
            <a:ext cx="4681537" cy="624205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Obdélník 26"/>
          <p:cNvSpPr/>
          <p:nvPr/>
        </p:nvSpPr>
        <p:spPr>
          <a:xfrm>
            <a:off x="5665573" y="4935162"/>
            <a:ext cx="841901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 smtClean="0"/>
              <a:t> ©c.zuk</a:t>
            </a:r>
            <a:endParaRPr lang="cs-CZ" sz="1400" dirty="0"/>
          </a:p>
        </p:txBody>
      </p:sp>
      <p:sp>
        <p:nvSpPr>
          <p:cNvPr id="28" name="TextovéPole 27"/>
          <p:cNvSpPr txBox="1"/>
          <p:nvPr/>
        </p:nvSpPr>
        <p:spPr>
          <a:xfrm>
            <a:off x="7189826" y="498030"/>
            <a:ext cx="777959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4" name="Picture 6" descr="C:\Users\Koděrová\Desktop\fotomix\Video173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972" y="364566"/>
            <a:ext cx="4681537" cy="624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ovéPole 28"/>
          <p:cNvSpPr txBox="1"/>
          <p:nvPr/>
        </p:nvSpPr>
        <p:spPr>
          <a:xfrm>
            <a:off x="4543064" y="498030"/>
            <a:ext cx="777959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39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6" grpId="0"/>
      <p:bldP spid="18" grpId="0"/>
      <p:bldP spid="21" grpId="0"/>
      <p:bldP spid="22" grpId="0"/>
      <p:bldP spid="23" grpId="0"/>
      <p:bldP spid="25" grpId="0"/>
      <p:bldP spid="27" grpId="0"/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866508" cy="6624736"/>
          </a:xfrm>
          <a:solidFill>
            <a:srgbClr val="F4F9AD"/>
          </a:solidFill>
        </p:spPr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>
          <a:xfrm>
            <a:off x="755576" y="404664"/>
            <a:ext cx="7560840" cy="5616624"/>
          </a:xfrm>
        </p:spPr>
        <p:txBody>
          <a:bodyPr>
            <a:noAutofit/>
          </a:bodyPr>
          <a:lstStyle/>
          <a:p>
            <a:r>
              <a:rPr lang="cs-CZ" sz="3200" b="1" dirty="0" smtClean="0">
                <a:solidFill>
                  <a:srgbClr val="FFFF00"/>
                </a:solidFill>
              </a:rPr>
              <a:t>                   </a:t>
            </a:r>
            <a:endParaRPr lang="cs-CZ" sz="7200" b="1" dirty="0">
              <a:solidFill>
                <a:srgbClr val="002060"/>
              </a:solidFill>
            </a:endParaRPr>
          </a:p>
          <a:p>
            <a:r>
              <a:rPr lang="cs-CZ" sz="4800" b="1" dirty="0">
                <a:solidFill>
                  <a:srgbClr val="002060"/>
                </a:solidFill>
              </a:rPr>
              <a:t> </a:t>
            </a:r>
            <a:r>
              <a:rPr lang="cs-CZ" sz="4800" b="1" dirty="0" smtClean="0">
                <a:solidFill>
                  <a:srgbClr val="002060"/>
                </a:solidFill>
              </a:rPr>
              <a:t>   </a:t>
            </a:r>
            <a:r>
              <a:rPr lang="cs-CZ" sz="5400" b="1" dirty="0" smtClean="0">
                <a:solidFill>
                  <a:srgbClr val="002060"/>
                </a:solidFill>
              </a:rPr>
              <a:t>   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8902" y="181531"/>
            <a:ext cx="8690680" cy="6417772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3318921" y="4075906"/>
            <a:ext cx="2002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19" name="Obdélník 18"/>
          <p:cNvSpPr/>
          <p:nvPr/>
        </p:nvSpPr>
        <p:spPr>
          <a:xfrm>
            <a:off x="8694365" y="6530054"/>
            <a:ext cx="351655" cy="1384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00" dirty="0" smtClean="0"/>
              <a:t>©c.zuk</a:t>
            </a:r>
            <a:endParaRPr lang="cs-CZ" sz="300" dirty="0"/>
          </a:p>
        </p:txBody>
      </p:sp>
      <p:pic>
        <p:nvPicPr>
          <p:cNvPr id="3074" name="Picture 2" descr="C:\Users\Koděrová\Desktop\záloha\ARJUNIOR České Budějovice 2012\Plakat\P_reprodukce\P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598" y="454797"/>
            <a:ext cx="7591767" cy="548273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ovéPole 21"/>
          <p:cNvSpPr txBox="1"/>
          <p:nvPr/>
        </p:nvSpPr>
        <p:spPr>
          <a:xfrm>
            <a:off x="446370" y="275663"/>
            <a:ext cx="2597465" cy="461665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  Plakát obsahuje:</a:t>
            </a:r>
            <a:endParaRPr lang="cs-CZ" sz="2400" b="1" dirty="0"/>
          </a:p>
        </p:txBody>
      </p:sp>
      <p:sp>
        <p:nvSpPr>
          <p:cNvPr id="25" name="TextovéPole 24"/>
          <p:cNvSpPr txBox="1"/>
          <p:nvPr/>
        </p:nvSpPr>
        <p:spPr>
          <a:xfrm>
            <a:off x="288515" y="1255642"/>
            <a:ext cx="1597853" cy="707886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/>
              <a:t>Text hlavní</a:t>
            </a:r>
            <a:endParaRPr lang="cs-CZ" sz="2000" b="1" dirty="0"/>
          </a:p>
        </p:txBody>
      </p:sp>
      <p:sp>
        <p:nvSpPr>
          <p:cNvPr id="30" name="TextovéPole 29"/>
          <p:cNvSpPr txBox="1"/>
          <p:nvPr/>
        </p:nvSpPr>
        <p:spPr>
          <a:xfrm>
            <a:off x="288515" y="2101717"/>
            <a:ext cx="1734880" cy="707886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/>
              <a:t>Text vedlejší</a:t>
            </a:r>
            <a:endParaRPr lang="cs-CZ" sz="2000" b="1" dirty="0"/>
          </a:p>
        </p:txBody>
      </p:sp>
      <p:sp>
        <p:nvSpPr>
          <p:cNvPr id="31" name="TextovéPole 30"/>
          <p:cNvSpPr txBox="1"/>
          <p:nvPr/>
        </p:nvSpPr>
        <p:spPr>
          <a:xfrm>
            <a:off x="281734" y="3028405"/>
            <a:ext cx="2048646" cy="1015663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/>
              <a:t>Písmo se přizpůsobuje vždy obsahu</a:t>
            </a:r>
            <a:endParaRPr lang="cs-CZ" sz="2000" b="1" dirty="0"/>
          </a:p>
        </p:txBody>
      </p:sp>
      <p:pic>
        <p:nvPicPr>
          <p:cNvPr id="3076" name="Picture 4" descr="C:\Users\Koděrová\Desktop\záloha\ARJUNIOR České Budějovice 2012\Plakat\P_reprodukce\P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928" y="201898"/>
            <a:ext cx="4679950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" descr="C:\Users\Koděrová\Desktop\dum pracovní\ODK\0 13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79" y="179604"/>
            <a:ext cx="8897541" cy="616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Obdélník 34"/>
          <p:cNvSpPr/>
          <p:nvPr/>
        </p:nvSpPr>
        <p:spPr>
          <a:xfrm>
            <a:off x="2194121" y="3225096"/>
            <a:ext cx="841901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 smtClean="0"/>
              <a:t> ©c.zuk</a:t>
            </a:r>
            <a:endParaRPr lang="cs-CZ" sz="1400" dirty="0"/>
          </a:p>
        </p:txBody>
      </p:sp>
      <p:sp>
        <p:nvSpPr>
          <p:cNvPr id="36" name="TextovéPole 35"/>
          <p:cNvSpPr txBox="1"/>
          <p:nvPr/>
        </p:nvSpPr>
        <p:spPr>
          <a:xfrm>
            <a:off x="168077" y="5317413"/>
            <a:ext cx="3154050" cy="707886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/>
              <a:t>Písmo rozlišené velikostí písmen, barvou</a:t>
            </a:r>
          </a:p>
        </p:txBody>
      </p:sp>
      <p:sp>
        <p:nvSpPr>
          <p:cNvPr id="37" name="TextovéPole 36"/>
          <p:cNvSpPr txBox="1"/>
          <p:nvPr/>
        </p:nvSpPr>
        <p:spPr>
          <a:xfrm>
            <a:off x="5769324" y="6268443"/>
            <a:ext cx="315405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/>
              <a:t>Gramaticky čistý text</a:t>
            </a:r>
          </a:p>
        </p:txBody>
      </p:sp>
      <p:sp>
        <p:nvSpPr>
          <p:cNvPr id="38" name="TextovéPole 37"/>
          <p:cNvSpPr txBox="1"/>
          <p:nvPr/>
        </p:nvSpPr>
        <p:spPr>
          <a:xfrm>
            <a:off x="318326" y="6283338"/>
            <a:ext cx="3517912" cy="400110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/>
              <a:t>Text se podřizuje autorovi </a:t>
            </a:r>
          </a:p>
        </p:txBody>
      </p:sp>
      <p:cxnSp>
        <p:nvCxnSpPr>
          <p:cNvPr id="9" name="Přímá spojnice se šipkou 8"/>
          <p:cNvCxnSpPr>
            <a:stCxn id="36" idx="0"/>
          </p:cNvCxnSpPr>
          <p:nvPr/>
        </p:nvCxnSpPr>
        <p:spPr>
          <a:xfrm flipV="1">
            <a:off x="1745102" y="1213417"/>
            <a:ext cx="157855" cy="4103996"/>
          </a:xfrm>
          <a:prstGeom prst="straightConnector1">
            <a:avLst/>
          </a:prstGeom>
          <a:ln w="38100">
            <a:solidFill>
              <a:srgbClr val="00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Přímá spojnice se šipkou 40"/>
          <p:cNvCxnSpPr>
            <a:stCxn id="36" idx="0"/>
          </p:cNvCxnSpPr>
          <p:nvPr/>
        </p:nvCxnSpPr>
        <p:spPr>
          <a:xfrm flipV="1">
            <a:off x="1745102" y="1921303"/>
            <a:ext cx="4434652" cy="3396110"/>
          </a:xfrm>
          <a:prstGeom prst="straightConnector1">
            <a:avLst/>
          </a:prstGeom>
          <a:ln w="38100">
            <a:solidFill>
              <a:srgbClr val="00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nice se šipkou 44"/>
          <p:cNvCxnSpPr/>
          <p:nvPr/>
        </p:nvCxnSpPr>
        <p:spPr>
          <a:xfrm flipH="1" flipV="1">
            <a:off x="2674734" y="4982270"/>
            <a:ext cx="2900051" cy="1310535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ovéPole 48"/>
          <p:cNvSpPr txBox="1"/>
          <p:nvPr/>
        </p:nvSpPr>
        <p:spPr>
          <a:xfrm>
            <a:off x="4154254" y="6281963"/>
            <a:ext cx="315405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/>
              <a:t>Zde chyby textu i měny</a:t>
            </a:r>
          </a:p>
        </p:txBody>
      </p:sp>
      <p:sp>
        <p:nvSpPr>
          <p:cNvPr id="52" name="TextovéPole 51"/>
          <p:cNvSpPr txBox="1"/>
          <p:nvPr/>
        </p:nvSpPr>
        <p:spPr>
          <a:xfrm>
            <a:off x="7308304" y="5671356"/>
            <a:ext cx="777959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TextovéPole 52"/>
          <p:cNvSpPr txBox="1"/>
          <p:nvPr/>
        </p:nvSpPr>
        <p:spPr>
          <a:xfrm>
            <a:off x="7738569" y="6345034"/>
            <a:ext cx="777958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ovéPole 53"/>
          <p:cNvSpPr txBox="1"/>
          <p:nvPr/>
        </p:nvSpPr>
        <p:spPr>
          <a:xfrm>
            <a:off x="2285754" y="3049971"/>
            <a:ext cx="777959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60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0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 animBg="1"/>
      <p:bldP spid="30" grpId="0" animBg="1"/>
      <p:bldP spid="31" grpId="0" animBg="1"/>
      <p:bldP spid="35" grpId="0"/>
      <p:bldP spid="36" grpId="0" animBg="1"/>
      <p:bldP spid="37" grpId="0" animBg="1"/>
      <p:bldP spid="38" grpId="0" animBg="1"/>
      <p:bldP spid="38" grpId="1" animBg="1"/>
      <p:bldP spid="49" grpId="0" animBg="1"/>
      <p:bldP spid="52" grpId="0"/>
      <p:bldP spid="52" grpId="1"/>
      <p:bldP spid="53" grpId="0"/>
      <p:bldP spid="53" grpId="1"/>
      <p:bldP spid="5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866508" cy="6624736"/>
          </a:xfrm>
          <a:solidFill>
            <a:srgbClr val="F4F9AD"/>
          </a:solidFill>
        </p:spPr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>
          <a:xfrm>
            <a:off x="755576" y="404664"/>
            <a:ext cx="7560840" cy="5616624"/>
          </a:xfrm>
        </p:spPr>
        <p:txBody>
          <a:bodyPr>
            <a:noAutofit/>
          </a:bodyPr>
          <a:lstStyle/>
          <a:p>
            <a:r>
              <a:rPr lang="cs-CZ" sz="3200" b="1" dirty="0" smtClean="0">
                <a:solidFill>
                  <a:srgbClr val="FFFF00"/>
                </a:solidFill>
              </a:rPr>
              <a:t>                   </a:t>
            </a:r>
            <a:endParaRPr lang="cs-CZ" sz="7200" b="1" dirty="0">
              <a:solidFill>
                <a:srgbClr val="002060"/>
              </a:solidFill>
            </a:endParaRPr>
          </a:p>
          <a:p>
            <a:r>
              <a:rPr lang="cs-CZ" sz="4800" b="1" dirty="0">
                <a:solidFill>
                  <a:srgbClr val="002060"/>
                </a:solidFill>
              </a:rPr>
              <a:t> </a:t>
            </a:r>
            <a:r>
              <a:rPr lang="cs-CZ" sz="4800" b="1" dirty="0" smtClean="0">
                <a:solidFill>
                  <a:srgbClr val="002060"/>
                </a:solidFill>
              </a:rPr>
              <a:t>   </a:t>
            </a:r>
            <a:r>
              <a:rPr lang="cs-CZ" sz="5400" b="1" dirty="0" smtClean="0">
                <a:solidFill>
                  <a:srgbClr val="002060"/>
                </a:solidFill>
              </a:rPr>
              <a:t>   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136601"/>
            <a:ext cx="8690680" cy="6417772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3318921" y="4075906"/>
            <a:ext cx="2002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7668344" y="412420"/>
            <a:ext cx="777959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Obdélník 18"/>
          <p:cNvSpPr/>
          <p:nvPr/>
        </p:nvSpPr>
        <p:spPr>
          <a:xfrm>
            <a:off x="8694365" y="6530054"/>
            <a:ext cx="351655" cy="1384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00" dirty="0" smtClean="0"/>
              <a:t>©c.zuk</a:t>
            </a:r>
            <a:endParaRPr lang="cs-CZ" sz="3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276294" y="258532"/>
            <a:ext cx="4177718" cy="523220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2. Plakát zpracovaný na PC</a:t>
            </a:r>
            <a:endParaRPr lang="cs-CZ" sz="2800" b="1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688366" y="1372413"/>
            <a:ext cx="3401445" cy="470898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/>
              <a:t>Využívá různé dobové   </a:t>
            </a:r>
          </a:p>
          <a:p>
            <a:r>
              <a:rPr lang="cs-CZ" sz="2000" b="1" dirty="0" smtClean="0"/>
              <a:t>       komunikační technologie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/>
              <a:t>Tvar i barva písma závisí </a:t>
            </a:r>
          </a:p>
          <a:p>
            <a:r>
              <a:rPr lang="cs-CZ" sz="2000" b="1" dirty="0"/>
              <a:t> </a:t>
            </a:r>
            <a:r>
              <a:rPr lang="cs-CZ" sz="2000" b="1" dirty="0" smtClean="0"/>
              <a:t>     na vkusu autora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/>
              <a:t>Výběr druhu písma koresponduje vždy</a:t>
            </a:r>
          </a:p>
          <a:p>
            <a:r>
              <a:rPr lang="cs-CZ" sz="2000" b="1" dirty="0"/>
              <a:t> </a:t>
            </a:r>
            <a:r>
              <a:rPr lang="cs-CZ" sz="2000" b="1" dirty="0" smtClean="0"/>
              <a:t>     s myšlenkou, obsahem  </a:t>
            </a:r>
          </a:p>
          <a:p>
            <a:r>
              <a:rPr lang="cs-CZ" sz="2000" b="1" dirty="0"/>
              <a:t> </a:t>
            </a:r>
            <a:r>
              <a:rPr lang="cs-CZ" sz="2000" b="1" dirty="0" smtClean="0"/>
              <a:t>     plakátu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/>
              <a:t>Písmo podléhá stylu účelu</a:t>
            </a:r>
          </a:p>
          <a:p>
            <a:r>
              <a:rPr lang="cs-CZ" sz="2000" b="1" dirty="0"/>
              <a:t> </a:t>
            </a:r>
            <a:r>
              <a:rPr lang="cs-CZ" sz="2000" b="1" dirty="0" smtClean="0"/>
              <a:t>     sdělení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/>
              <a:t>Texty tvarem i barvou odpovídají všem</a:t>
            </a:r>
          </a:p>
          <a:p>
            <a:r>
              <a:rPr lang="cs-CZ" sz="2000" b="1" dirty="0"/>
              <a:t> </a:t>
            </a:r>
            <a:r>
              <a:rPr lang="cs-CZ" sz="2000" b="1" dirty="0" smtClean="0"/>
              <a:t>     </a:t>
            </a:r>
            <a:r>
              <a:rPr lang="cs-CZ" sz="2000" b="1" dirty="0"/>
              <a:t>prvkům </a:t>
            </a:r>
            <a:r>
              <a:rPr lang="cs-CZ" sz="2000" b="1" dirty="0" smtClean="0"/>
              <a:t>v plakátu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/>
              <a:t>Loga sponzorů samozřejmostí</a:t>
            </a:r>
          </a:p>
        </p:txBody>
      </p:sp>
      <p:pic>
        <p:nvPicPr>
          <p:cNvPr id="4098" name="Picture 2" descr="C:\Users\Koděrová\Desktop\záloha\propagace\100_75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638" y="614606"/>
            <a:ext cx="4604554" cy="612788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Koděrová\Desktop\Propagace\100KZ650\100_91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374" y="329830"/>
            <a:ext cx="4620210" cy="611682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ovéPole 14"/>
          <p:cNvSpPr txBox="1"/>
          <p:nvPr/>
        </p:nvSpPr>
        <p:spPr>
          <a:xfrm>
            <a:off x="6890385" y="6314610"/>
            <a:ext cx="777959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52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1" grpId="0" animBg="1"/>
      <p:bldP spid="13" grpId="0" animBg="1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866508" cy="6624736"/>
          </a:xfrm>
          <a:solidFill>
            <a:srgbClr val="F4F9AD"/>
          </a:solidFill>
        </p:spPr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>
          <a:xfrm>
            <a:off x="755576" y="404664"/>
            <a:ext cx="7560840" cy="5616624"/>
          </a:xfrm>
        </p:spPr>
        <p:txBody>
          <a:bodyPr>
            <a:noAutofit/>
          </a:bodyPr>
          <a:lstStyle/>
          <a:p>
            <a:r>
              <a:rPr lang="cs-CZ" sz="3200" b="1" dirty="0" smtClean="0">
                <a:solidFill>
                  <a:srgbClr val="FFFF00"/>
                </a:solidFill>
              </a:rPr>
              <a:t>                   </a:t>
            </a:r>
            <a:endParaRPr lang="cs-CZ" sz="7200" b="1" dirty="0">
              <a:solidFill>
                <a:srgbClr val="002060"/>
              </a:solidFill>
            </a:endParaRPr>
          </a:p>
          <a:p>
            <a:r>
              <a:rPr lang="cs-CZ" sz="4800" b="1" dirty="0">
                <a:solidFill>
                  <a:srgbClr val="002060"/>
                </a:solidFill>
              </a:rPr>
              <a:t> </a:t>
            </a:r>
            <a:r>
              <a:rPr lang="cs-CZ" sz="4800" b="1" dirty="0" smtClean="0">
                <a:solidFill>
                  <a:srgbClr val="002060"/>
                </a:solidFill>
              </a:rPr>
              <a:t>   </a:t>
            </a:r>
            <a:r>
              <a:rPr lang="cs-CZ" sz="5400" b="1" dirty="0" smtClean="0">
                <a:solidFill>
                  <a:srgbClr val="002060"/>
                </a:solidFill>
              </a:rPr>
              <a:t>   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136601"/>
            <a:ext cx="8690680" cy="6417772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3318921" y="4075906"/>
            <a:ext cx="2002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19" name="Obdélník 18"/>
          <p:cNvSpPr/>
          <p:nvPr/>
        </p:nvSpPr>
        <p:spPr>
          <a:xfrm>
            <a:off x="8694365" y="6530054"/>
            <a:ext cx="351655" cy="1384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00" dirty="0" smtClean="0"/>
              <a:t>©c.zuk</a:t>
            </a:r>
            <a:endParaRPr lang="cs-CZ" sz="3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504718" y="426263"/>
            <a:ext cx="1913688" cy="707886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  <a:softEdge rad="635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cs-CZ" sz="4000" b="1" dirty="0" smtClean="0"/>
              <a:t>  Leták </a:t>
            </a:r>
            <a:endParaRPr lang="cs-CZ" sz="4000" b="1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235421" y="1604455"/>
            <a:ext cx="4365970" cy="1015663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000" b="1" dirty="0"/>
              <a:t>nenáročný na zpracování, levnější, </a:t>
            </a:r>
            <a:endParaRPr lang="cs-CZ" sz="2000" b="1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/>
              <a:t>velmi často používaný </a:t>
            </a:r>
            <a:r>
              <a:rPr lang="cs-CZ" sz="2000" b="1" dirty="0"/>
              <a:t>v tištěných propagačních prostředcích</a:t>
            </a:r>
            <a:endParaRPr lang="cs-CZ" sz="2000" b="1" dirty="0" smtClean="0"/>
          </a:p>
        </p:txBody>
      </p:sp>
      <p:sp>
        <p:nvSpPr>
          <p:cNvPr id="15" name="TextovéPole 14"/>
          <p:cNvSpPr txBox="1"/>
          <p:nvPr/>
        </p:nvSpPr>
        <p:spPr>
          <a:xfrm>
            <a:off x="372601" y="4231243"/>
            <a:ext cx="3059170" cy="400110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/>
              <a:t>Texty podrobné s údaji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249525" y="3145431"/>
            <a:ext cx="3517912" cy="707886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/>
              <a:t>Text se podřizuje autorovi,</a:t>
            </a:r>
          </a:p>
          <a:p>
            <a:r>
              <a:rPr lang="cs-CZ" sz="2000" b="1" dirty="0"/>
              <a:t> </a:t>
            </a:r>
            <a:r>
              <a:rPr lang="cs-CZ" sz="2000" b="1" dirty="0" smtClean="0"/>
              <a:t>     účelu i ceně tisku </a:t>
            </a:r>
          </a:p>
        </p:txBody>
      </p:sp>
      <p:pic>
        <p:nvPicPr>
          <p:cNvPr id="5122" name="Picture 2" descr="C:\Users\Koděrová\Desktop\Propagace\100KZ650\100_94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673" y="260331"/>
            <a:ext cx="4409519" cy="6170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ovéPole 17"/>
          <p:cNvSpPr txBox="1"/>
          <p:nvPr/>
        </p:nvSpPr>
        <p:spPr>
          <a:xfrm>
            <a:off x="6276452" y="3357572"/>
            <a:ext cx="777959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 descr="C:\Users\Koděrová\Desktop\dum pracovní\PIS\Chicago-Street-Cleaning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852" y="408189"/>
            <a:ext cx="4345340" cy="6063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ovéPole 20"/>
          <p:cNvSpPr txBox="1"/>
          <p:nvPr/>
        </p:nvSpPr>
        <p:spPr>
          <a:xfrm>
            <a:off x="7740352" y="5949280"/>
            <a:ext cx="777959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5" name="Picture 5" descr="C:\Users\Koděrová\Desktop\Propagace\100KZ650\100_941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777" y="260331"/>
            <a:ext cx="4634145" cy="612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ovéPole 21"/>
          <p:cNvSpPr txBox="1"/>
          <p:nvPr/>
        </p:nvSpPr>
        <p:spPr>
          <a:xfrm>
            <a:off x="7740352" y="6471975"/>
            <a:ext cx="777959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421092" y="4931007"/>
            <a:ext cx="3059170" cy="400110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/>
              <a:t>Formáty: A3, A4,5,6 – 8  </a:t>
            </a:r>
          </a:p>
        </p:txBody>
      </p:sp>
      <p:sp>
        <p:nvSpPr>
          <p:cNvPr id="24" name="TextovéPole 23"/>
          <p:cNvSpPr txBox="1"/>
          <p:nvPr/>
        </p:nvSpPr>
        <p:spPr>
          <a:xfrm>
            <a:off x="426634" y="5678283"/>
            <a:ext cx="305917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/>
              <a:t>Různé druhy písma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/>
              <a:t>Maximálně 3 druhy</a:t>
            </a:r>
          </a:p>
        </p:txBody>
      </p:sp>
    </p:spTree>
    <p:extLst>
      <p:ext uri="{BB962C8B-B14F-4D97-AF65-F5344CB8AC3E}">
        <p14:creationId xmlns:p14="http://schemas.microsoft.com/office/powerpoint/2010/main" val="306988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8" grpId="0"/>
      <p:bldP spid="21" grpId="0"/>
      <p:bldP spid="23" grpId="0" animBg="1"/>
      <p:bldP spid="24" grpId="0" animBg="1"/>
    </p:bld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2281</TotalTime>
  <Words>959</Words>
  <Application>Microsoft Office PowerPoint</Application>
  <PresentationFormat>Předvádění na obrazovce (4:3)</PresentationFormat>
  <Paragraphs>236</Paragraphs>
  <Slides>15</Slides>
  <Notes>3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6" baseType="lpstr"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c.zuk</dc:creator>
  <cp:lastModifiedBy>c.zuk</cp:lastModifiedBy>
  <cp:revision>232</cp:revision>
  <dcterms:created xsi:type="dcterms:W3CDTF">2014-03-02T04:26:37Z</dcterms:created>
  <dcterms:modified xsi:type="dcterms:W3CDTF">2014-04-06T10:13:13Z</dcterms:modified>
</cp:coreProperties>
</file>