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4" r:id="rId2"/>
    <p:sldId id="258" r:id="rId3"/>
    <p:sldId id="263" r:id="rId4"/>
    <p:sldId id="262" r:id="rId5"/>
    <p:sldId id="261" r:id="rId6"/>
    <p:sldId id="288" r:id="rId7"/>
    <p:sldId id="292" r:id="rId8"/>
    <p:sldId id="293" r:id="rId9"/>
    <p:sldId id="295" r:id="rId10"/>
    <p:sldId id="294" r:id="rId11"/>
    <p:sldId id="291" r:id="rId12"/>
    <p:sldId id="289" r:id="rId13"/>
    <p:sldId id="290" r:id="rId14"/>
    <p:sldId id="266" r:id="rId15"/>
    <p:sldId id="287" r:id="rId16"/>
    <p:sldId id="260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66FF33"/>
    <a:srgbClr val="EBFB57"/>
    <a:srgbClr val="003300"/>
    <a:srgbClr val="F6FDB1"/>
    <a:srgbClr val="0A9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4717" autoAdjust="0"/>
  </p:normalViewPr>
  <p:slideViewPr>
    <p:cSldViewPr>
      <p:cViewPr>
        <p:scale>
          <a:sx n="64" d="100"/>
          <a:sy n="64" d="100"/>
        </p:scale>
        <p:origin x="-540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BDB0B-C5B9-4045-8E66-2268DF555965}" type="datetimeFigureOut">
              <a:rPr lang="cs-CZ" smtClean="0"/>
              <a:t>5. 4. 2014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07FF7-D177-4636-B900-EF6D0B3EDAD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6841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07FF7-D177-4636-B900-EF6D0B3EDAD2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612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5. 4. 2014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0175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5. 4. 2014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2672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5. 4. 2014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91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5. 4. 2014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6280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5. 4. 2014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203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5. 4. 2014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1909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5. 4. 2014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6762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5. 4. 2014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005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5. 4. 2014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531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5. 4. 2014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087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5. 4. 2014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3188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9848D-D4E4-4B00-9F6C-1C48A11BC06E}" type="datetimeFigureOut">
              <a:rPr lang="cs-CZ" smtClean="0"/>
              <a:t>5. 4. 2014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460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1" cy="6624735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393034"/>
              </p:ext>
            </p:extLst>
          </p:nvPr>
        </p:nvGraphicFramePr>
        <p:xfrm>
          <a:off x="783015" y="692696"/>
          <a:ext cx="7713973" cy="3600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4584"/>
                <a:gridCol w="1870784"/>
                <a:gridCol w="820898"/>
                <a:gridCol w="237628"/>
                <a:gridCol w="129311"/>
                <a:gridCol w="993718"/>
                <a:gridCol w="1058525"/>
                <a:gridCol w="1058525"/>
              </a:tblGrid>
              <a:tr h="109374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Obchodní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akademie a Střední odborná škola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gen. F. Fajtla, Louny,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p. o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.,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Osvoboditelů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380, Louny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projektu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CZ.1.07/1.5.00/34.0052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sady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Číslo DUM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effectLst/>
                          <a:latin typeface="Calibri"/>
                        </a:rPr>
                        <a:t>3.2_25_15</a:t>
                      </a:r>
                      <a:endParaRPr lang="cs-CZ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Předmět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Písmo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Tematický okruh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Kresba písma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Název materiálu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Písmo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Autor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Zuzana Koděrová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3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Datum tvorby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27.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2. 2013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Ročník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ARR 1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77083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Anotace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Žáci jsou v prezentaci  seznámeni s tvorbou propagačního textu jeho použitím v současné reklamě a propagaci.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Metodický pokyn: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prezentace, výklad s pracovními listy pro žáky                     cílová skupina žáků: 16 – 19 let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Obrázek 2" descr="http://mail.centrum.cz/download.php?bid=000058f52b655bb40200d5c9&amp;idx=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33" y="834527"/>
            <a:ext cx="3275496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1" descr="http://mail.centrum.cz/download.php?bid=000058f52b655bb40200d5c9&amp;idx=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703" y="834527"/>
            <a:ext cx="805474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24449" y="5157190"/>
            <a:ext cx="7735983" cy="6924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300" b="1" i="1" dirty="0" smtClean="0"/>
              <a:t> Autorem </a:t>
            </a:r>
            <a:r>
              <a:rPr lang="cs-CZ" sz="1300" b="1" i="1" dirty="0"/>
              <a:t>materiálu a všech jeho </a:t>
            </a:r>
            <a:r>
              <a:rPr lang="cs-CZ" sz="1300" b="1" i="1" dirty="0" smtClean="0"/>
              <a:t>částí, není-li uvedeno jinak, je Zuzana Koděrová.      </a:t>
            </a:r>
          </a:p>
          <a:p>
            <a:r>
              <a:rPr lang="cs-CZ" sz="1300" b="1" i="1" dirty="0" smtClean="0"/>
              <a:t>Dostupné </a:t>
            </a:r>
            <a:r>
              <a:rPr lang="cs-CZ" sz="1300" b="1" i="1" dirty="0"/>
              <a:t>z Metodického portálu www.rvp.cz, ISSN: 1802-4785. Provozuje Národní ústav pro vzdělávání, </a:t>
            </a:r>
            <a:r>
              <a:rPr lang="cs-CZ" sz="1300" b="1" i="1" dirty="0" smtClean="0"/>
              <a:t>      školské </a:t>
            </a:r>
            <a:r>
              <a:rPr lang="cs-CZ" sz="1300" b="1" i="1" dirty="0"/>
              <a:t>poradenské zařízení a zařízení pro další vzdělávání pedagogických </a:t>
            </a:r>
            <a:r>
              <a:rPr lang="cs-CZ" sz="1300" b="1" i="1" dirty="0" smtClean="0"/>
              <a:t>pracovníků (NÚV</a:t>
            </a:r>
            <a:r>
              <a:rPr lang="cs-CZ" sz="1300" b="1" i="1" dirty="0"/>
              <a:t>).“ </a:t>
            </a:r>
          </a:p>
        </p:txBody>
      </p:sp>
      <p:sp>
        <p:nvSpPr>
          <p:cNvPr id="9" name="Obdélník 8"/>
          <p:cNvSpPr/>
          <p:nvPr/>
        </p:nvSpPr>
        <p:spPr>
          <a:xfrm>
            <a:off x="8694365" y="6530054"/>
            <a:ext cx="342131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>
                <a:solidFill>
                  <a:srgbClr val="FFC000"/>
                </a:solidFill>
              </a:rPr>
              <a:t>©c.zuk</a:t>
            </a:r>
            <a:endParaRPr lang="cs-CZ" sz="3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01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6" y="116632"/>
            <a:ext cx="8885290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pic>
        <p:nvPicPr>
          <p:cNvPr id="5" name="Picture 2" descr="C:\Users\Koděrová\Desktop\plochy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7" y="136601"/>
            <a:ext cx="8748463" cy="6417772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318921" y="4075906"/>
            <a:ext cx="200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pic>
        <p:nvPicPr>
          <p:cNvPr id="13" name="Picture 3" descr="C:\Users\Koděrová\Desktop\záloha\Pictures\písma\římská minuskul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11560" y="2098569"/>
            <a:ext cx="4068355" cy="356444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ovéPole 15"/>
          <p:cNvSpPr txBox="1"/>
          <p:nvPr/>
        </p:nvSpPr>
        <p:spPr>
          <a:xfrm>
            <a:off x="1835696" y="5730244"/>
            <a:ext cx="17138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HARRIS, David. </a:t>
            </a:r>
            <a:r>
              <a:rPr lang="cs-CZ" sz="1100" i="1" dirty="0"/>
              <a:t>Kaligrafie: </a:t>
            </a:r>
            <a:r>
              <a:rPr lang="cs-CZ" sz="1100" dirty="0"/>
              <a:t>nakl. Slovart </a:t>
            </a:r>
            <a:r>
              <a:rPr lang="cs-CZ" sz="1100" dirty="0" smtClean="0"/>
              <a:t>2004</a:t>
            </a:r>
            <a:endParaRPr lang="cs-CZ" sz="1100" dirty="0"/>
          </a:p>
        </p:txBody>
      </p:sp>
      <p:pic>
        <p:nvPicPr>
          <p:cNvPr id="5122" name="Picture 2" descr="C:\Users\Koděrová\Desktop\Obrázky1 (2)\100_9603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21531" y="1555797"/>
            <a:ext cx="6040405" cy="434221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1037685" y="1464867"/>
            <a:ext cx="3216103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psaní písma perem - latinka</a:t>
            </a:r>
            <a:endParaRPr lang="cs-CZ" sz="2000" b="1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7916407" y="6161131"/>
            <a:ext cx="777958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95536" y="246364"/>
            <a:ext cx="7848871" cy="830997"/>
          </a:xfrm>
          <a:prstGeom prst="rect">
            <a:avLst/>
          </a:prstGeom>
          <a:solidFill>
            <a:srgbClr val="EBFB57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   Pro kresbu písma vybírej pro sebe spolehlivé nástroje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      Každé písmo chce ten pravý s určitou stopou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37063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21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6" y="116632"/>
            <a:ext cx="8885290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pic>
        <p:nvPicPr>
          <p:cNvPr id="5" name="Picture 2" descr="C:\Users\Koděrová\Desktop\plochy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29" y="112282"/>
            <a:ext cx="8748463" cy="6417772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318921" y="4075906"/>
            <a:ext cx="200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39652" y="551821"/>
            <a:ext cx="4374231" cy="400110"/>
          </a:xfrm>
          <a:prstGeom prst="rect">
            <a:avLst/>
          </a:prstGeom>
          <a:solidFill>
            <a:srgbClr val="00FF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  konstrukce písma – kruhový grotesk</a:t>
            </a:r>
            <a:endParaRPr lang="cs-CZ" sz="2000" b="1" dirty="0"/>
          </a:p>
        </p:txBody>
      </p:sp>
      <p:sp>
        <p:nvSpPr>
          <p:cNvPr id="19" name="Obdélník 18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410267" y="5686189"/>
            <a:ext cx="223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b="1" dirty="0"/>
              <a:t>LANZ, Bohumil, Němeček Zdeněk.</a:t>
            </a:r>
            <a:r>
              <a:rPr lang="cs-CZ" sz="900" b="1" i="1" dirty="0"/>
              <a:t> </a:t>
            </a:r>
            <a:endParaRPr lang="cs-CZ" sz="900" b="1" i="1" dirty="0" smtClean="0"/>
          </a:p>
          <a:p>
            <a:r>
              <a:rPr lang="cs-CZ" sz="900" b="1" i="1" dirty="0" smtClean="0"/>
              <a:t>Písmo v propagaci</a:t>
            </a:r>
            <a:r>
              <a:rPr lang="cs-CZ" sz="900" b="1" i="1" dirty="0"/>
              <a:t>: </a:t>
            </a:r>
            <a:r>
              <a:rPr lang="cs-CZ" sz="900" b="1" dirty="0"/>
              <a:t>Praha Merkur 1974</a:t>
            </a:r>
            <a:endParaRPr lang="cs-CZ" sz="900" dirty="0"/>
          </a:p>
        </p:txBody>
      </p:sp>
      <p:pic>
        <p:nvPicPr>
          <p:cNvPr id="2050" name="Picture 2" descr="C:\Users\Koděrová\Desktop\dum pracovní\PIS\konstrukce písma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88" y="1171094"/>
            <a:ext cx="4421526" cy="445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stenec 1"/>
          <p:cNvSpPr/>
          <p:nvPr/>
        </p:nvSpPr>
        <p:spPr>
          <a:xfrm>
            <a:off x="4648322" y="1350697"/>
            <a:ext cx="4032448" cy="4104456"/>
          </a:xfrm>
          <a:prstGeom prst="donut">
            <a:avLst>
              <a:gd name="adj" fmla="val 143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6275567" y="3357572"/>
            <a:ext cx="777958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78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2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6" y="116632"/>
            <a:ext cx="8885290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pic>
        <p:nvPicPr>
          <p:cNvPr id="5" name="Picture 2" descr="C:\Users\Koděrová\Desktop\plochy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7" y="136601"/>
            <a:ext cx="8748463" cy="6417772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318921" y="4075906"/>
            <a:ext cx="200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025959" y="562930"/>
            <a:ext cx="5202226" cy="523220"/>
          </a:xfrm>
          <a:prstGeom prst="rect">
            <a:avLst/>
          </a:prstGeom>
          <a:solidFill>
            <a:srgbClr val="00FF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/>
              <a:t>Konstruované bezpatkové písmo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pic>
        <p:nvPicPr>
          <p:cNvPr id="13" name="Obrázek 12" descr="konst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223" y="1105546"/>
            <a:ext cx="3056506" cy="424847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2" name="TextovéPole 1"/>
          <p:cNvSpPr txBox="1"/>
          <p:nvPr/>
        </p:nvSpPr>
        <p:spPr>
          <a:xfrm>
            <a:off x="440045" y="1720470"/>
            <a:ext cx="51845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b="1" dirty="0"/>
              <a:t>J</a:t>
            </a:r>
            <a:r>
              <a:rPr lang="cs-CZ" sz="2400" b="1" dirty="0" smtClean="0"/>
              <a:t>edná </a:t>
            </a:r>
            <a:r>
              <a:rPr lang="cs-CZ" sz="2400" b="1" dirty="0"/>
              <a:t>se o jednoduše rýsované geometrické tvary. </a:t>
            </a:r>
            <a:endParaRPr lang="cs-CZ" sz="24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Písmena </a:t>
            </a:r>
            <a:r>
              <a:rPr lang="cs-CZ" sz="2400" b="1" dirty="0"/>
              <a:t>je </a:t>
            </a:r>
            <a:r>
              <a:rPr lang="cs-CZ" sz="2400" b="1" dirty="0" smtClean="0"/>
              <a:t>dobré </a:t>
            </a:r>
            <a:r>
              <a:rPr lang="cs-CZ" sz="2400" b="1" dirty="0"/>
              <a:t>umístit do </a:t>
            </a:r>
            <a:r>
              <a:rPr lang="cs-CZ" sz="2400" b="1" dirty="0" smtClean="0"/>
              <a:t>obdélníků, </a:t>
            </a:r>
            <a:r>
              <a:rPr lang="cs-CZ" sz="2400" b="1" dirty="0"/>
              <a:t>od jejich krajů </a:t>
            </a:r>
            <a:r>
              <a:rPr lang="cs-CZ" sz="2400" b="1" dirty="0" smtClean="0"/>
              <a:t>pak měřit </a:t>
            </a:r>
            <a:r>
              <a:rPr lang="cs-CZ" sz="2400" b="1" dirty="0"/>
              <a:t>jednotlivé vzdálenosti, tloušťky tahů a úhly. </a:t>
            </a:r>
            <a:endParaRPr lang="cs-CZ" sz="24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Při </a:t>
            </a:r>
            <a:r>
              <a:rPr lang="cs-CZ" sz="2400" b="1" dirty="0"/>
              <a:t>psaní rýsovaného textu je třeba dbát na </a:t>
            </a:r>
            <a:r>
              <a:rPr lang="cs-CZ" sz="2400" b="1" dirty="0" smtClean="0"/>
              <a:t>rozpal </a:t>
            </a:r>
            <a:r>
              <a:rPr lang="cs-CZ" sz="2400" b="1" dirty="0"/>
              <a:t>mezi jednotlivými </a:t>
            </a:r>
            <a:r>
              <a:rPr lang="cs-CZ" sz="2400" b="1" dirty="0" smtClean="0"/>
              <a:t>písmeny.</a:t>
            </a:r>
            <a:endParaRPr lang="cs-CZ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916603" y="5316500"/>
            <a:ext cx="423146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Nespoléhej se </a:t>
            </a:r>
            <a:r>
              <a:rPr lang="cs-CZ" b="1" dirty="0"/>
              <a:t>ani na počítačovou </a:t>
            </a:r>
            <a:r>
              <a:rPr lang="cs-CZ" b="1" dirty="0" smtClean="0"/>
              <a:t>sazbu </a:t>
            </a:r>
            <a:endParaRPr lang="cs-CZ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916603" y="5830815"/>
            <a:ext cx="646370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Po napsání textu PC fontem vyjdou někdy „rozpalové  paskvily“ </a:t>
            </a:r>
            <a:endParaRPr lang="cs-CZ" b="1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6732240" y="538098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HARRIS, David. </a:t>
            </a:r>
            <a:r>
              <a:rPr lang="cs-CZ" sz="900" i="1" dirty="0"/>
              <a:t>Kaligrafie: </a:t>
            </a:r>
            <a:r>
              <a:rPr lang="cs-CZ" sz="900" dirty="0"/>
              <a:t>nakl. Slovart </a:t>
            </a:r>
            <a:r>
              <a:rPr lang="cs-CZ" sz="900" dirty="0" smtClean="0"/>
              <a:t>2004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3079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 animBg="1"/>
      <p:bldP spid="18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6" y="116632"/>
            <a:ext cx="8885290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pic>
        <p:nvPicPr>
          <p:cNvPr id="5" name="Picture 2" descr="C:\Users\Koděrová\Desktop\plochy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7" y="136601"/>
            <a:ext cx="8748463" cy="6417772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318921" y="4075906"/>
            <a:ext cx="200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025959" y="562930"/>
            <a:ext cx="5274234" cy="584775"/>
          </a:xfrm>
          <a:prstGeom prst="rect">
            <a:avLst/>
          </a:prstGeom>
          <a:solidFill>
            <a:srgbClr val="00FF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/>
              <a:t>Konstruované patkové písmo</a:t>
            </a:r>
            <a:r>
              <a:rPr lang="cs-CZ" sz="3200" dirty="0"/>
              <a:t> 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pic>
        <p:nvPicPr>
          <p:cNvPr id="13" name="Obrázek 12" descr="konst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385" y="1484785"/>
            <a:ext cx="3384318" cy="447107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2" name="TextovéPole 1"/>
          <p:cNvSpPr txBox="1"/>
          <p:nvPr/>
        </p:nvSpPr>
        <p:spPr>
          <a:xfrm>
            <a:off x="701663" y="1637327"/>
            <a:ext cx="41583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Je </a:t>
            </a:r>
            <a:r>
              <a:rPr lang="cs-CZ" sz="2400" b="1" dirty="0"/>
              <a:t>na rýsování obtížnější, obzvlášť, pokud má různé síly tahů. </a:t>
            </a:r>
            <a:endParaRPr lang="cs-CZ" sz="24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Je </a:t>
            </a:r>
            <a:r>
              <a:rPr lang="cs-CZ" sz="2400" b="1" dirty="0"/>
              <a:t>potřeba používat kružítko a křivítka, pečlivě měřit všechny </a:t>
            </a:r>
            <a:r>
              <a:rPr lang="cs-CZ" sz="2400" b="1" dirty="0" smtClean="0"/>
              <a:t>vzdálenosti a úhly </a:t>
            </a:r>
            <a:endParaRPr lang="cs-CZ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259632" y="4869160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U patkového písma měj při sobě i úhloměr. 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6012160" y="595585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HARRIS, David. </a:t>
            </a:r>
            <a:r>
              <a:rPr lang="cs-CZ" sz="900" i="1" dirty="0"/>
              <a:t>Kaligrafie: </a:t>
            </a:r>
            <a:r>
              <a:rPr lang="cs-CZ" sz="900" dirty="0"/>
              <a:t>nakl. Slovart </a:t>
            </a:r>
            <a:r>
              <a:rPr lang="cs-CZ" sz="900" dirty="0" smtClean="0"/>
              <a:t>2004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318773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6" y="116632"/>
            <a:ext cx="8885290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pic>
        <p:nvPicPr>
          <p:cNvPr id="5" name="Picture 2" descr="C:\Users\Koděrová\Desktop\plochy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02" y="220114"/>
            <a:ext cx="8748463" cy="641777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563888" y="2605554"/>
            <a:ext cx="200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2050" name="Picture 2" descr="C:\Users\Koděrová\Desktop\dum pracovní\PIS\100_88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02" y="1635008"/>
            <a:ext cx="4267337" cy="500287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539552" y="252344"/>
            <a:ext cx="3819547" cy="1200329"/>
          </a:xfrm>
          <a:prstGeom prst="rect">
            <a:avLst/>
          </a:prstGeom>
          <a:solidFill>
            <a:schemeClr val="bg1"/>
          </a:solidFill>
          <a:ln w="127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  psaná a kreslená písma  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jsou stále v dnešní reklamě 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plné technologií opomíjená</a:t>
            </a:r>
            <a:endParaRPr lang="cs-CZ" sz="2400" b="1" dirty="0"/>
          </a:p>
        </p:txBody>
      </p:sp>
      <p:sp>
        <p:nvSpPr>
          <p:cNvPr id="18" name="Obdélník 17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pic>
        <p:nvPicPr>
          <p:cNvPr id="8194" name="Picture 2" descr="C:\Users\Koděrová\Desktop\dum pracovní\PIS\antikva psaná fr.pere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386" y="1635008"/>
            <a:ext cx="4608806" cy="408493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5565990" y="5736613"/>
            <a:ext cx="777958" cy="21544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174909" y="5521169"/>
            <a:ext cx="777958" cy="21544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043201" y="1404175"/>
            <a:ext cx="302433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7030A0"/>
                </a:solidFill>
              </a:rPr>
              <a:t>Antikva psaná perem</a:t>
            </a:r>
            <a:endParaRPr lang="cs-CZ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0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  <p:bldP spid="26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6" y="116632"/>
            <a:ext cx="8885290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pic>
        <p:nvPicPr>
          <p:cNvPr id="5" name="Picture 2" descr="C:\Users\Koděrová\Desktop\plochy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7" y="136601"/>
            <a:ext cx="8748463" cy="6417772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318921" y="4075906"/>
            <a:ext cx="200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594847" y="3177123"/>
            <a:ext cx="777958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683568" y="62625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Pracovní list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87624" y="1484784"/>
            <a:ext cx="230425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70C0"/>
                </a:solidFill>
              </a:rPr>
              <a:t> Návrh plakátu 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13538" y="2136486"/>
            <a:ext cx="3708412" cy="25545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Vytvoř barevný návrh plakátu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Formát A2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Téma volitelné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Použij v návrhu pouze ručně psaná písma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Text v plakátu: hlavní, vedlejší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Technika kresby, malby(podle tvé schopnosti)</a:t>
            </a:r>
            <a:endParaRPr lang="cs-CZ" sz="2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009667" y="3160821"/>
            <a:ext cx="206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Ukázka 1: tempera</a:t>
            </a:r>
            <a:endParaRPr lang="cs-CZ" dirty="0"/>
          </a:p>
        </p:txBody>
      </p:sp>
      <p:pic>
        <p:nvPicPr>
          <p:cNvPr id="9218" name="Picture 2" descr="C:\Users\Koděrová\Desktop\obrázky-vše\Video17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894" y="283398"/>
            <a:ext cx="4078911" cy="286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Koděrová\Desktop\Obrázky1 (2)\100_96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465" y="3530152"/>
            <a:ext cx="3947340" cy="296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1331640" y="5793214"/>
            <a:ext cx="2988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Ukázka 2: vodové barvy - tuš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7320470" y="6093296"/>
            <a:ext cx="777958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7371676" y="5862464"/>
            <a:ext cx="569871" cy="2308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800" dirty="0" smtClean="0"/>
              <a:t> ©</a:t>
            </a:r>
            <a:r>
              <a:rPr lang="cs-CZ" sz="900" dirty="0" smtClean="0"/>
              <a:t>c.zuk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374174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  <p:bldP spid="21" grpId="0"/>
      <p:bldP spid="22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56984" cy="6632795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548680"/>
            <a:ext cx="3600400" cy="880070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69642" y="2924944"/>
            <a:ext cx="5400600" cy="782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dirty="0" smtClean="0">
                <a:solidFill>
                  <a:srgbClr val="FFFF00"/>
                </a:solidFill>
                <a:latin typeface="Adobe Garamond Pro Bold" pitchFamily="18" charset="-18"/>
              </a:rPr>
              <a:t>Použitá</a:t>
            </a:r>
            <a:r>
              <a:rPr lang="cs-CZ" sz="5400" dirty="0">
                <a:solidFill>
                  <a:srgbClr val="FFFF00"/>
                </a:solidFill>
                <a:latin typeface="Adobe Garamond Pro Bold" pitchFamily="18" charset="-18"/>
              </a:rPr>
              <a:t> </a:t>
            </a:r>
            <a:r>
              <a:rPr lang="cs-CZ" sz="5400" dirty="0" smtClean="0">
                <a:solidFill>
                  <a:srgbClr val="FFFF00"/>
                </a:solidFill>
                <a:latin typeface="Adobe Garamond Pro Bold" pitchFamily="18" charset="-18"/>
              </a:rPr>
              <a:t>literatura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069642" y="4149080"/>
            <a:ext cx="7056784" cy="7817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/>
              <a:t>LANZ, Bohumil, Němeček Zdeněk.</a:t>
            </a:r>
            <a:r>
              <a:rPr lang="cs-CZ" sz="1400" b="1" i="1" dirty="0"/>
              <a:t> </a:t>
            </a:r>
            <a:r>
              <a:rPr lang="cs-CZ" sz="1400" b="1" i="1" dirty="0" smtClean="0"/>
              <a:t>Písmo v propagaci: </a:t>
            </a:r>
            <a:r>
              <a:rPr lang="cs-CZ" sz="1400" b="1" dirty="0" smtClean="0"/>
              <a:t>Praha Merkur 1974</a:t>
            </a:r>
            <a:r>
              <a:rPr lang="cs-CZ" sz="1400" b="1" i="1" dirty="0" smtClean="0"/>
              <a:t> </a:t>
            </a:r>
            <a:endParaRPr lang="cs-CZ" sz="1400" b="1" dirty="0"/>
          </a:p>
          <a:p>
            <a:pPr>
              <a:lnSpc>
                <a:spcPct val="80000"/>
              </a:lnSpc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/>
              <a:t>archiv </a:t>
            </a:r>
            <a:r>
              <a:rPr lang="cs-CZ" sz="1400" b="1" dirty="0"/>
              <a:t>autora, KODĚROVÁ, </a:t>
            </a:r>
            <a:r>
              <a:rPr lang="cs-CZ" sz="1400" b="1" dirty="0" smtClean="0"/>
              <a:t>Zuzana. </a:t>
            </a:r>
            <a:r>
              <a:rPr lang="cs-CZ" sz="1400" b="1" i="1" dirty="0" smtClean="0"/>
              <a:t>Fotografie</a:t>
            </a:r>
            <a:r>
              <a:rPr lang="cs-CZ" sz="1400" b="1" dirty="0"/>
              <a:t>: </a:t>
            </a:r>
            <a:r>
              <a:rPr lang="cs-CZ" sz="1400" b="1" i="1" dirty="0"/>
              <a:t>galerie c</a:t>
            </a:r>
            <a:r>
              <a:rPr lang="cs-CZ" sz="1400" b="1" i="1" dirty="0" smtClean="0"/>
              <a:t>. zuk  2000-2013.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 smtClean="0">
                <a:latin typeface="Times New Roman" pitchFamily="18" charset="0"/>
              </a:rPr>
              <a:t>Autorem fotografií, není-li uvedeno jinak, je Zuzana Koděrová. Autor (Zuzana Koděrová)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 smtClean="0">
                <a:latin typeface="Times New Roman" pitchFamily="18" charset="0"/>
              </a:rPr>
              <a:t>souhlasí s </a:t>
            </a:r>
            <a:r>
              <a:rPr lang="cs-CZ" sz="1400" b="1" dirty="0">
                <a:latin typeface="Times New Roman" pitchFamily="18" charset="0"/>
              </a:rPr>
              <a:t>jejich zveřejněním na Metodickém portálu</a:t>
            </a:r>
            <a:r>
              <a:rPr lang="cs-CZ" sz="1400" b="1" dirty="0" smtClean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024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3" y="188639"/>
            <a:ext cx="8856984" cy="6480721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5" name="TextovéPole 1"/>
          <p:cNvSpPr txBox="1"/>
          <p:nvPr/>
        </p:nvSpPr>
        <p:spPr>
          <a:xfrm>
            <a:off x="971600" y="1916832"/>
            <a:ext cx="5184574" cy="22467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0" b="1" i="0" u="none" strike="noStrike" kern="1200" cap="none" spc="0" baseline="0" dirty="0">
                <a:solidFill>
                  <a:srgbClr val="FFFF00"/>
                </a:solidFill>
                <a:uFillTx/>
                <a:latin typeface="Tempus Sans ITC" pitchFamily="82"/>
              </a:rPr>
              <a:t>Písmo</a:t>
            </a:r>
          </a:p>
        </p:txBody>
      </p:sp>
      <p:sp>
        <p:nvSpPr>
          <p:cNvPr id="6" name="Obdélník 5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</p:spTree>
    <p:extLst>
      <p:ext uri="{BB962C8B-B14F-4D97-AF65-F5344CB8AC3E}">
        <p14:creationId xmlns:p14="http://schemas.microsoft.com/office/powerpoint/2010/main" val="72497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6" y="187832"/>
            <a:ext cx="8856984" cy="6480721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475656" y="2624336"/>
            <a:ext cx="6448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b="1" dirty="0" smtClean="0">
                <a:solidFill>
                  <a:srgbClr val="FFFF00"/>
                </a:solidFill>
                <a:latin typeface="Tempus Sans ITC" pitchFamily="82" charset="0"/>
              </a:rPr>
              <a:t> Kresba písma</a:t>
            </a:r>
            <a:endParaRPr lang="cs-CZ" sz="8000" b="1" dirty="0">
              <a:solidFill>
                <a:srgbClr val="FFFF00"/>
              </a:solidFill>
              <a:latin typeface="Tempus Sans ITC" pitchFamily="82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</p:spTree>
    <p:extLst>
      <p:ext uri="{BB962C8B-B14F-4D97-AF65-F5344CB8AC3E}">
        <p14:creationId xmlns:p14="http://schemas.microsoft.com/office/powerpoint/2010/main" val="31439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6" y="116632"/>
            <a:ext cx="8885290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776864" cy="5688632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pic>
        <p:nvPicPr>
          <p:cNvPr id="1026" name="Picture 2" descr="C:\Users\Koděrová\Desktop\plochy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20" y="548221"/>
            <a:ext cx="8357745" cy="613114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délník 1"/>
          <p:cNvSpPr/>
          <p:nvPr/>
        </p:nvSpPr>
        <p:spPr>
          <a:xfrm>
            <a:off x="899592" y="404664"/>
            <a:ext cx="6706572" cy="790983"/>
          </a:xfrm>
          <a:prstGeom prst="rect">
            <a:avLst/>
          </a:prstGeom>
          <a:solidFill>
            <a:srgbClr val="FFFF00"/>
          </a:solidFill>
          <a:ln>
            <a:noFill/>
            <a:prstDash val="soli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kern="0" dirty="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cs-CZ" sz="2800" b="1" kern="0" dirty="0" smtClean="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   Čitelnost propagačního textu ovlivňuje:</a:t>
            </a:r>
            <a:endParaRPr lang="cs-CZ" sz="2800" b="1" i="0" u="none" strike="noStrike" kern="1200" cap="none" spc="0" baseline="0" dirty="0">
              <a:solidFill>
                <a:srgbClr val="00206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15" name="Zástupný symbol pro text 7"/>
          <p:cNvSpPr txBox="1">
            <a:spLocks/>
          </p:cNvSpPr>
          <p:nvPr/>
        </p:nvSpPr>
        <p:spPr>
          <a:xfrm>
            <a:off x="1128627" y="1195647"/>
            <a:ext cx="7565738" cy="50585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2060"/>
                </a:solidFill>
              </a:rPr>
              <a:t> velikost písma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2060"/>
                </a:solidFill>
              </a:rPr>
              <a:t> podobnost </a:t>
            </a:r>
            <a:r>
              <a:rPr lang="cs-CZ" sz="2000" dirty="0">
                <a:solidFill>
                  <a:srgbClr val="002060"/>
                </a:solidFill>
              </a:rPr>
              <a:t>a odlišnost </a:t>
            </a:r>
            <a:r>
              <a:rPr lang="cs-CZ" sz="2000" dirty="0" smtClean="0">
                <a:solidFill>
                  <a:srgbClr val="002060"/>
                </a:solidFill>
              </a:rPr>
              <a:t>znaků</a:t>
            </a:r>
            <a:endParaRPr lang="cs-CZ" sz="2000" dirty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</a:rPr>
              <a:t> proklad (volný prostor mezi řádky)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</a:rPr>
              <a:t> rozdíly v tloušťce tahů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</a:rPr>
              <a:t> vnitřní a vnější prosvětlení písma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</a:rPr>
              <a:t> délka horních a dolních dotahů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smtClean="0">
                <a:solidFill>
                  <a:srgbClr val="002060"/>
                </a:solidFill>
              </a:rPr>
              <a:t>šířková proporce </a:t>
            </a:r>
            <a:r>
              <a:rPr lang="cs-CZ" sz="2000" dirty="0">
                <a:solidFill>
                  <a:srgbClr val="002060"/>
                </a:solidFill>
              </a:rPr>
              <a:t>písma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</a:rPr>
              <a:t> mezislovní mezery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</a:rPr>
              <a:t> sklon kurzívy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</a:rPr>
              <a:t> délka řádku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</a:rPr>
              <a:t> zabarvení a kvalita povrchu papíru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</a:rPr>
              <a:t> barva (pestrost) tiskových barev, sytost a kombinace barev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</a:rPr>
              <a:t> Intenzita osvětlení plochy (zdánlivé zvýraznění nepotištěné </a:t>
            </a:r>
            <a:r>
              <a:rPr lang="cs-CZ" sz="2000" dirty="0" smtClean="0">
                <a:solidFill>
                  <a:srgbClr val="002060"/>
                </a:solidFill>
              </a:rPr>
              <a:t>plochy</a:t>
            </a:r>
            <a:r>
              <a:rPr lang="cs-CZ" sz="2000" dirty="0">
                <a:solidFill>
                  <a:srgbClr val="002060"/>
                </a:solidFill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</a:rPr>
              <a:t> čitelnost latinkových písem určuje vždy horní polovina písmene </a:t>
            </a:r>
            <a:r>
              <a:rPr lang="cs-CZ" sz="2000" dirty="0">
                <a:solidFill>
                  <a:srgbClr val="0E5A27"/>
                </a:solidFill>
              </a:rPr>
              <a:t>          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41036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6" y="116632"/>
            <a:ext cx="8885290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pic>
        <p:nvPicPr>
          <p:cNvPr id="5" name="Picture 2" descr="C:\Users\Koděrová\Desktop\plochy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29" y="149823"/>
            <a:ext cx="8748463" cy="641777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bdélník 33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634577" y="692696"/>
            <a:ext cx="7722765" cy="126188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800" dirty="0"/>
              <a:t>Kaligrafická písma </a:t>
            </a:r>
            <a:r>
              <a:rPr lang="cs-CZ" dirty="0"/>
              <a:t>– </a:t>
            </a:r>
            <a:r>
              <a:rPr lang="cs-CZ" sz="2400" dirty="0"/>
              <a:t>vycházejí z kultivovaných kaligrafických skriptů s velmi výraznými rozdíly v tloušťce tahů. 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634574" y="2359082"/>
            <a:ext cx="7722765" cy="126188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800" b="1" dirty="0"/>
              <a:t>Volně kaligrafované </a:t>
            </a:r>
            <a:r>
              <a:rPr lang="cs-CZ" sz="2400" dirty="0"/>
              <a:t>– je odvozeno z reklamních skriptů Bank Script 20. století; vychází z kaligrafie kreslené štětcem. Typické písmo: Impuls.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634575" y="4077072"/>
            <a:ext cx="7722765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800" b="1" dirty="0"/>
              <a:t>Volně psaná písma </a:t>
            </a:r>
            <a:r>
              <a:rPr lang="cs-CZ" sz="2400" dirty="0"/>
              <a:t>– vycházejí ze současných rukopisných skriptů. U většiny těchto písem jsou v tloušťce nepatrné rozdíly. Jsou psána kulatým a tupým nástrojem. Typická písma: Fiesta, Marianna Black, Signál, Time Script. </a:t>
            </a:r>
          </a:p>
        </p:txBody>
      </p:sp>
    </p:spTree>
    <p:extLst>
      <p:ext uri="{BB962C8B-B14F-4D97-AF65-F5344CB8AC3E}">
        <p14:creationId xmlns:p14="http://schemas.microsoft.com/office/powerpoint/2010/main" val="209812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6" y="116632"/>
            <a:ext cx="8885290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pic>
        <p:nvPicPr>
          <p:cNvPr id="5" name="Picture 2" descr="C:\Users\Koděrová\Desktop\plochy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9" y="112282"/>
            <a:ext cx="8748463" cy="6417772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318921" y="4075906"/>
            <a:ext cx="200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471078" y="562930"/>
            <a:ext cx="6201837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  Odborné názvosloví pro tvorbu písma 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pic>
        <p:nvPicPr>
          <p:cNvPr id="4098" name="Picture 2" descr="C:\Users\Koděrová\Desktop\dum pracovní\PIS\Fotografie27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70" y="1447932"/>
            <a:ext cx="7149055" cy="450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267744" y="5745578"/>
            <a:ext cx="5087032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FFFF"/>
                </a:solidFill>
              </a:rPr>
              <a:t>   </a:t>
            </a:r>
            <a:r>
              <a:rPr lang="cs-CZ" sz="2800" b="1" dirty="0" smtClean="0">
                <a:solidFill>
                  <a:srgbClr val="FFFF00"/>
                </a:solidFill>
              </a:rPr>
              <a:t>nauč se tyto pojmy používat!! 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018176" y="1479308"/>
            <a:ext cx="20644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900" b="1" dirty="0"/>
              <a:t>LANZ, Bohumil, Němeček Zdeněk.</a:t>
            </a:r>
            <a:r>
              <a:rPr lang="cs-CZ" sz="900" b="1" i="1" dirty="0"/>
              <a:t> </a:t>
            </a:r>
            <a:endParaRPr lang="cs-CZ" sz="900" b="1" i="1" dirty="0" smtClean="0"/>
          </a:p>
          <a:p>
            <a:r>
              <a:rPr lang="cs-CZ" sz="900" b="1" i="1" dirty="0" smtClean="0"/>
              <a:t>Písmo v propagaci</a:t>
            </a:r>
            <a:r>
              <a:rPr lang="cs-CZ" sz="900" b="1" i="1" dirty="0"/>
              <a:t>: </a:t>
            </a:r>
            <a:r>
              <a:rPr lang="cs-CZ" sz="900" b="1" dirty="0"/>
              <a:t>Praha Merkur 1974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322265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1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6" y="116632"/>
            <a:ext cx="8885290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pic>
        <p:nvPicPr>
          <p:cNvPr id="5" name="Picture 2" descr="C:\Users\Koděrová\Desktop\plochy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7" y="136601"/>
            <a:ext cx="8748463" cy="6417772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318921" y="4075906"/>
            <a:ext cx="200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71599" y="499327"/>
            <a:ext cx="4784984" cy="523220"/>
          </a:xfrm>
          <a:prstGeom prst="rect">
            <a:avLst/>
          </a:prstGeom>
          <a:solidFill>
            <a:srgbClr val="00FF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   Při tvorbě písma je důležité:</a:t>
            </a:r>
            <a:endParaRPr lang="cs-CZ" sz="2800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446620" y="5671356"/>
            <a:ext cx="7779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20" name="Obdélník 19"/>
          <p:cNvSpPr/>
          <p:nvPr/>
        </p:nvSpPr>
        <p:spPr>
          <a:xfrm>
            <a:off x="9514666" y="3891245"/>
            <a:ext cx="841901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 smtClean="0"/>
              <a:t> ©c.zuk</a:t>
            </a:r>
            <a:endParaRPr lang="cs-CZ" sz="1400" dirty="0"/>
          </a:p>
        </p:txBody>
      </p:sp>
      <p:sp>
        <p:nvSpPr>
          <p:cNvPr id="12" name="Obdélník 11"/>
          <p:cNvSpPr/>
          <p:nvPr/>
        </p:nvSpPr>
        <p:spPr>
          <a:xfrm>
            <a:off x="9756576" y="3573016"/>
            <a:ext cx="841901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 smtClean="0"/>
              <a:t> ©c.zuk</a:t>
            </a:r>
            <a:endParaRPr lang="cs-CZ" sz="1400" dirty="0"/>
          </a:p>
        </p:txBody>
      </p:sp>
      <p:sp>
        <p:nvSpPr>
          <p:cNvPr id="2" name="Obdélník 1"/>
          <p:cNvSpPr/>
          <p:nvPr/>
        </p:nvSpPr>
        <p:spPr>
          <a:xfrm>
            <a:off x="971599" y="1916832"/>
            <a:ext cx="2347321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901437" y="1531238"/>
            <a:ext cx="241748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0" dirty="0" smtClean="0">
                <a:latin typeface="Baskerville Old Face" pitchFamily="18" charset="0"/>
              </a:rPr>
              <a:t>B</a:t>
            </a:r>
            <a:endParaRPr lang="cs-CZ" sz="25000" dirty="0">
              <a:latin typeface="Baskerville Old Face" pitchFamily="18" charset="0"/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1646851" y="2492896"/>
            <a:ext cx="3674172" cy="852592"/>
          </a:xfrm>
          <a:prstGeom prst="straightConnector1">
            <a:avLst/>
          </a:prstGeom>
          <a:ln w="381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1835696" y="3429000"/>
            <a:ext cx="2900754" cy="1551652"/>
          </a:xfrm>
          <a:prstGeom prst="straightConnector1">
            <a:avLst/>
          </a:prstGeom>
          <a:ln w="381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5338461" y="1264692"/>
            <a:ext cx="3096344" cy="1938992"/>
          </a:xfrm>
          <a:prstGeom prst="rect">
            <a:avLst/>
          </a:prstGeom>
          <a:noFill/>
          <a:ln w="381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Duktus je u všech písmen v textu stejný vlevo, stejný vpravo. Nesmíš jej zeslabovat tam, kde slabý není!</a:t>
            </a:r>
            <a:endParaRPr lang="cs-CZ" sz="2400" b="1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4055326" y="3614241"/>
            <a:ext cx="3985414" cy="461665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 Udržuj správnou stopu písma</a:t>
            </a:r>
            <a:endParaRPr lang="cs-CZ" sz="2400" b="1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4736450" y="4578749"/>
            <a:ext cx="3390771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Nejslabší stopa musí být také u všech písmen v textu stejná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33273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12" grpId="0"/>
      <p:bldP spid="2" grpId="0" animBg="1"/>
      <p:bldP spid="3" grpId="0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6" y="116632"/>
            <a:ext cx="8885290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pic>
        <p:nvPicPr>
          <p:cNvPr id="5" name="Picture 2" descr="C:\Users\Koděrová\Desktop\plochy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7" y="136601"/>
            <a:ext cx="8748463" cy="6417772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318921" y="4075906"/>
            <a:ext cx="200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20" name="Obdélník 19"/>
          <p:cNvSpPr/>
          <p:nvPr/>
        </p:nvSpPr>
        <p:spPr>
          <a:xfrm>
            <a:off x="9514666" y="3891245"/>
            <a:ext cx="841901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 smtClean="0"/>
              <a:t> ©c.zuk</a:t>
            </a:r>
            <a:endParaRPr lang="cs-CZ" sz="1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054610" y="5452858"/>
            <a:ext cx="223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b="1" dirty="0"/>
              <a:t>LANZ, Bohumil, Němeček Zdeněk.</a:t>
            </a:r>
            <a:r>
              <a:rPr lang="cs-CZ" sz="900" b="1" i="1" dirty="0"/>
              <a:t> </a:t>
            </a:r>
            <a:endParaRPr lang="cs-CZ" sz="900" b="1" i="1" dirty="0" smtClean="0"/>
          </a:p>
          <a:p>
            <a:r>
              <a:rPr lang="cs-CZ" sz="900" b="1" i="1" dirty="0" smtClean="0"/>
              <a:t>Písmo v propagaci</a:t>
            </a:r>
            <a:r>
              <a:rPr lang="cs-CZ" sz="900" b="1" i="1" dirty="0"/>
              <a:t>: </a:t>
            </a:r>
            <a:r>
              <a:rPr lang="cs-CZ" sz="900" b="1" dirty="0"/>
              <a:t>Praha Merkur 1974</a:t>
            </a:r>
            <a:endParaRPr lang="cs-CZ" sz="900" dirty="0"/>
          </a:p>
        </p:txBody>
      </p:sp>
      <p:sp>
        <p:nvSpPr>
          <p:cNvPr id="12" name="Obdélník 11"/>
          <p:cNvSpPr/>
          <p:nvPr/>
        </p:nvSpPr>
        <p:spPr>
          <a:xfrm>
            <a:off x="9756576" y="3573016"/>
            <a:ext cx="841901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 smtClean="0"/>
              <a:t> ©c.zuk</a:t>
            </a:r>
            <a:endParaRPr lang="cs-CZ" sz="1400" dirty="0"/>
          </a:p>
        </p:txBody>
      </p:sp>
      <p:pic>
        <p:nvPicPr>
          <p:cNvPr id="3074" name="Picture 2" descr="C:\Users\Koděrová\Desktop\dum pracovní\PIS\100_73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90" y="1238116"/>
            <a:ext cx="4868576" cy="421474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374210" y="350412"/>
            <a:ext cx="8395576" cy="523220"/>
          </a:xfrm>
          <a:prstGeom prst="rect">
            <a:avLst/>
          </a:prstGeom>
          <a:solidFill>
            <a:srgbClr val="00FF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   špatný rozpal písma je neprofesionální nedokonalost</a:t>
            </a:r>
            <a:endParaRPr lang="cs-CZ" sz="2800" b="1" dirty="0"/>
          </a:p>
        </p:txBody>
      </p:sp>
      <p:pic>
        <p:nvPicPr>
          <p:cNvPr id="3075" name="Picture 3" descr="C:\Users\Koděrová\Desktop\fotomix\štetcové švihové písm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561" y="904115"/>
            <a:ext cx="3578225" cy="49180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967747" y="5904336"/>
            <a:ext cx="38884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Nepřesné tahy štětcem, špatná velikost písmen, chybné tvary písmen…..</a:t>
            </a:r>
            <a:endParaRPr lang="cs-CZ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4674156" y="5529802"/>
            <a:ext cx="777958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83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2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6" y="116632"/>
            <a:ext cx="8885290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pic>
        <p:nvPicPr>
          <p:cNvPr id="5" name="Picture 2" descr="C:\Users\Koděrová\Desktop\plochy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7" y="136601"/>
            <a:ext cx="8748463" cy="6417772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318921" y="4075906"/>
            <a:ext cx="200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025958" y="362875"/>
            <a:ext cx="6768637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   Dokonale zvolený typ písma = první informace pro náš zrak</a:t>
            </a:r>
            <a:endParaRPr lang="cs-CZ" sz="2000" b="1" dirty="0"/>
          </a:p>
        </p:txBody>
      </p:sp>
      <p:sp>
        <p:nvSpPr>
          <p:cNvPr id="19" name="Obdélník 18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20" name="Obdélník 19"/>
          <p:cNvSpPr/>
          <p:nvPr/>
        </p:nvSpPr>
        <p:spPr>
          <a:xfrm>
            <a:off x="9514666" y="3891245"/>
            <a:ext cx="841901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 smtClean="0"/>
              <a:t> ©c.zuk</a:t>
            </a:r>
            <a:endParaRPr lang="cs-CZ" sz="1400" dirty="0"/>
          </a:p>
        </p:txBody>
      </p:sp>
      <p:sp>
        <p:nvSpPr>
          <p:cNvPr id="12" name="Obdélník 11"/>
          <p:cNvSpPr/>
          <p:nvPr/>
        </p:nvSpPr>
        <p:spPr>
          <a:xfrm>
            <a:off x="9756576" y="3573016"/>
            <a:ext cx="841901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 smtClean="0"/>
              <a:t> ©c.zuk</a:t>
            </a:r>
            <a:endParaRPr lang="cs-CZ" sz="1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250684" y="868650"/>
            <a:ext cx="6138576" cy="400110"/>
          </a:xfrm>
          <a:prstGeom prst="rect">
            <a:avLst/>
          </a:prstGeom>
          <a:solidFill>
            <a:srgbClr val="00FF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   špatný rozpal písma je neprofesionální nedokonalost</a:t>
            </a:r>
            <a:endParaRPr lang="cs-CZ" sz="20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025958" y="5386618"/>
            <a:ext cx="6821380" cy="120032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66FF33"/>
                </a:solidFill>
              </a:rPr>
              <a:t>   v kresleném písmu se může rozpal záměrně malinko narušit,</a:t>
            </a:r>
          </a:p>
          <a:p>
            <a:r>
              <a:rPr lang="cs-CZ" sz="2000" b="1" dirty="0">
                <a:solidFill>
                  <a:srgbClr val="66FF33"/>
                </a:solidFill>
              </a:rPr>
              <a:t> </a:t>
            </a:r>
            <a:r>
              <a:rPr lang="cs-CZ" sz="2000" b="1" dirty="0" smtClean="0">
                <a:solidFill>
                  <a:srgbClr val="66FF33"/>
                </a:solidFill>
              </a:rPr>
              <a:t>  aby text vynikl ručním zpracováním a přitáhl tak na sebe</a:t>
            </a:r>
          </a:p>
          <a:p>
            <a:r>
              <a:rPr lang="cs-CZ" sz="3200" b="1" dirty="0" smtClean="0">
                <a:solidFill>
                  <a:srgbClr val="7030A0"/>
                </a:solidFill>
              </a:rPr>
              <a:t>                      </a:t>
            </a:r>
            <a:r>
              <a:rPr lang="cs-CZ" sz="3200" b="1" dirty="0" smtClean="0">
                <a:solidFill>
                  <a:srgbClr val="66FF33"/>
                </a:solidFill>
              </a:rPr>
              <a:t>POZORNOST</a:t>
            </a:r>
            <a:endParaRPr lang="cs-CZ" sz="3200" b="1" dirty="0">
              <a:solidFill>
                <a:srgbClr val="66FF33"/>
              </a:solidFill>
            </a:endParaRPr>
          </a:p>
        </p:txBody>
      </p:sp>
      <p:pic>
        <p:nvPicPr>
          <p:cNvPr id="7170" name="Picture 2" descr="C:\Users\Koděrová\Desktop\dum pracovní\ODK\100_77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90" y="1237047"/>
            <a:ext cx="5541963" cy="420052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4084751" y="4653136"/>
            <a:ext cx="974493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700" dirty="0" smtClean="0"/>
              <a:t>Archiv autora: c.zuk, chráněno autorským právem</a:t>
            </a:r>
            <a:endParaRPr lang="cs-CZ" sz="700" dirty="0"/>
          </a:p>
        </p:txBody>
      </p:sp>
      <p:sp>
        <p:nvSpPr>
          <p:cNvPr id="18" name="Obdélník 17"/>
          <p:cNvSpPr/>
          <p:nvPr/>
        </p:nvSpPr>
        <p:spPr>
          <a:xfrm>
            <a:off x="5346107" y="1988840"/>
            <a:ext cx="569871" cy="2308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800" dirty="0" smtClean="0"/>
              <a:t> ©</a:t>
            </a:r>
            <a:r>
              <a:rPr lang="cs-CZ" sz="900" dirty="0" smtClean="0"/>
              <a:t>c.zuk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226086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5" grpId="0" animBg="1"/>
      <p:bldP spid="16" grpId="0" animBg="1"/>
      <p:bldP spid="18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</TotalTime>
  <Words>864</Words>
  <Application>Microsoft Office PowerPoint</Application>
  <PresentationFormat>Předvádění na obrazovce (4:3)</PresentationFormat>
  <Paragraphs>177</Paragraphs>
  <Slides>16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c.zuk</dc:creator>
  <cp:lastModifiedBy>c.zuk</cp:lastModifiedBy>
  <cp:revision>172</cp:revision>
  <dcterms:created xsi:type="dcterms:W3CDTF">2014-03-02T04:26:37Z</dcterms:created>
  <dcterms:modified xsi:type="dcterms:W3CDTF">2014-04-05T13:18:20Z</dcterms:modified>
</cp:coreProperties>
</file>