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9" r:id="rId3"/>
    <p:sldId id="261" r:id="rId4"/>
    <p:sldId id="280" r:id="rId5"/>
    <p:sldId id="284" r:id="rId6"/>
    <p:sldId id="262" r:id="rId7"/>
    <p:sldId id="283" r:id="rId8"/>
    <p:sldId id="273" r:id="rId9"/>
    <p:sldId id="269" r:id="rId10"/>
    <p:sldId id="287" r:id="rId11"/>
    <p:sldId id="277" r:id="rId12"/>
    <p:sldId id="28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04"/>
    <a:srgbClr val="1CF50B"/>
    <a:srgbClr val="000099"/>
    <a:srgbClr val="000066"/>
    <a:srgbClr val="FF1111"/>
    <a:srgbClr val="C8F478"/>
    <a:srgbClr val="C4E646"/>
    <a:srgbClr val="9AE456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5" autoAdjust="0"/>
    <p:restoredTop sz="94660"/>
  </p:normalViewPr>
  <p:slideViewPr>
    <p:cSldViewPr>
      <p:cViewPr>
        <p:scale>
          <a:sx n="69" d="100"/>
          <a:sy n="69" d="100"/>
        </p:scale>
        <p:origin x="-65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D5142-2417-4889-87F4-71D78E18E4D6}" type="datetimeFigureOut">
              <a:rPr lang="cs-CZ" smtClean="0"/>
              <a:t>20. 3. 2014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D948-E30A-4D6A-9B20-673750CA93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9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D948-E30A-4D6A-9B20-673750CA9386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56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68D0-ED55-49B3-9619-FFD1475030E5}" type="datetimeFigureOut">
              <a:rPr lang="cs-CZ" smtClean="0"/>
              <a:t>20. 3. 2014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B01D-4849-4973-AE08-683E74F219E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33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4819-868B-42BC-A60B-D165C1E649A9}" type="datetimeFigureOut">
              <a:rPr lang="cs-CZ" smtClean="0"/>
              <a:t>20. 3. 2014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A32A-4C35-4D69-8084-C657E09CC0A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50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68D0-ED55-49B3-9619-FFD1475030E5}" type="datetimeFigureOut">
              <a:rPr lang="cs-CZ" smtClean="0"/>
              <a:t>20. 3. 2014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B01D-4849-4973-AE08-683E74F219E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33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5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643647"/>
              </p:ext>
            </p:extLst>
          </p:nvPr>
        </p:nvGraphicFramePr>
        <p:xfrm>
          <a:off x="724449" y="980728"/>
          <a:ext cx="7713973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o.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3.2_25_08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Vývoj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písma 8 – Písma 19. a 20. století 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10. 2013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s vývojem písma, jeho použitím v historii lidstva a s  odborným názvoslovím písma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5" y="119675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9" name="Obdélník 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8496944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5447285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 rot="10800000" flipV="1">
            <a:off x="731035" y="589431"/>
            <a:ext cx="7940493" cy="13681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rgbClr val="1CF50B"/>
                </a:solidFill>
                <a:latin typeface="Adobe Garamond Pro Bold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  <a:latin typeface="Adobe Garamond Pro Bold"/>
                <a:cs typeface="Times New Roman" pitchFamily="18" charset="0"/>
              </a:rPr>
              <a:t>Písmo i jeho tvar se zcela nekompromisně podřizuje: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1CF50B"/>
                </a:solidFill>
                <a:latin typeface="Adobe Garamond Pro Bold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1CF50B"/>
                </a:solidFill>
                <a:latin typeface="Adobe Garamond Pro Bold"/>
                <a:cs typeface="Times New Roman" pitchFamily="18" charset="0"/>
              </a:rPr>
              <a:t>pouze vkusu autora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dirty="0">
                <a:solidFill>
                  <a:srgbClr val="1CF50B"/>
                </a:solidFill>
                <a:latin typeface="Adobe Garamond Pro Bold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1CF50B"/>
                </a:solidFill>
                <a:latin typeface="Adobe Garamond Pro Bold"/>
                <a:cs typeface="Times New Roman" pitchFamily="18" charset="0"/>
              </a:rPr>
              <a:t>účelu použití písma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dirty="0" smtClean="0">
                <a:solidFill>
                  <a:srgbClr val="1CF50B"/>
                </a:solidFill>
                <a:latin typeface="Adobe Garamond Pro Bold"/>
                <a:cs typeface="Times New Roman" pitchFamily="18" charset="0"/>
              </a:rPr>
              <a:t> tehdejšímu názoru na propagační a reklamní text</a:t>
            </a:r>
            <a:endParaRPr lang="cs-CZ" b="1" dirty="0">
              <a:solidFill>
                <a:srgbClr val="1CF50B"/>
              </a:solidFill>
              <a:latin typeface="Adobe Garamond Pro Bold"/>
              <a:cs typeface="Times New Roman" pitchFamily="18" charset="0"/>
            </a:endParaRPr>
          </a:p>
        </p:txBody>
      </p:sp>
      <p:pic>
        <p:nvPicPr>
          <p:cNvPr id="11" name="Picture 5" descr="C:\Users\user\Desktop\foto plakát hist\Nová složka\010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80" y="2167813"/>
            <a:ext cx="2496642" cy="36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672756" y="5939727"/>
            <a:ext cx="896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Fritz Rehm</a:t>
            </a:r>
          </a:p>
        </p:txBody>
      </p:sp>
      <p:pic>
        <p:nvPicPr>
          <p:cNvPr id="14" name="Picture 3" descr="C:\Users\user\Desktop\foto plakát hist\Nová složka\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19" y="2167813"/>
            <a:ext cx="2145575" cy="3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952326" y="5970505"/>
            <a:ext cx="9787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Franz von Stuck</a:t>
            </a:r>
            <a:endParaRPr lang="cs-CZ" sz="900" dirty="0"/>
          </a:p>
        </p:txBody>
      </p:sp>
      <p:pic>
        <p:nvPicPr>
          <p:cNvPr id="16" name="Picture 8" descr="C:\Users\user\Desktop\foto plakát hist\Nová složka\012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0475"/>
            <a:ext cx="2304256" cy="360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6262070" y="5850902"/>
            <a:ext cx="10462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Richard Winckel</a:t>
            </a:r>
            <a:endParaRPr lang="cs-CZ" sz="9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568901" y="6049167"/>
            <a:ext cx="3891531" cy="3877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800" b="1" dirty="0" smtClean="0">
                <a:solidFill>
                  <a:schemeClr val="bg2">
                    <a:lumMod val="25000"/>
                  </a:schemeClr>
                </a:solidFill>
              </a:rPr>
              <a:t>Zde uvedené fotografie děl:</a:t>
            </a:r>
          </a:p>
          <a:p>
            <a:pPr>
              <a:lnSpc>
                <a:spcPct val="80000"/>
              </a:lnSpc>
            </a:pPr>
            <a:r>
              <a:rPr lang="cs-CZ" sz="800" b="1" dirty="0" smtClean="0">
                <a:solidFill>
                  <a:schemeClr val="bg2">
                    <a:lumMod val="25000"/>
                  </a:schemeClr>
                </a:solidFill>
              </a:rPr>
              <a:t>HRABÁK</a:t>
            </a:r>
            <a:r>
              <a:rPr lang="cs-CZ" sz="800" b="1" dirty="0">
                <a:solidFill>
                  <a:schemeClr val="bg2">
                    <a:lumMod val="25000"/>
                  </a:schemeClr>
                </a:solidFill>
              </a:rPr>
              <a:t>, Zdeněk. </a:t>
            </a:r>
            <a:r>
              <a:rPr lang="cs-CZ" sz="800" b="1" i="1" dirty="0">
                <a:solidFill>
                  <a:schemeClr val="bg2">
                    <a:lumMod val="25000"/>
                  </a:schemeClr>
                </a:solidFill>
              </a:rPr>
              <a:t>Německý umělecký plakát, část 1. Mnichov z přelomu </a:t>
            </a:r>
            <a:r>
              <a:rPr lang="cs-CZ" sz="800" b="1" i="1" dirty="0" smtClean="0">
                <a:solidFill>
                  <a:schemeClr val="bg2">
                    <a:lumMod val="25000"/>
                  </a:schemeClr>
                </a:solidFill>
              </a:rPr>
              <a:t>století</a:t>
            </a:r>
            <a:r>
              <a:rPr lang="cs-CZ" sz="800" b="1" i="1" dirty="0">
                <a:solidFill>
                  <a:schemeClr val="bg2">
                    <a:lumMod val="25000"/>
                  </a:schemeClr>
                </a:solidFill>
              </a:rPr>
              <a:t>: katalog Severočeského muzea v </a:t>
            </a:r>
            <a:r>
              <a:rPr lang="cs-CZ" sz="800" b="1" i="1" dirty="0" smtClean="0">
                <a:solidFill>
                  <a:schemeClr val="bg2">
                    <a:lumMod val="25000"/>
                  </a:schemeClr>
                </a:solidFill>
              </a:rPr>
              <a:t>Liberci září </a:t>
            </a:r>
            <a:r>
              <a:rPr lang="cs-CZ" sz="800" b="1" i="1" dirty="0">
                <a:solidFill>
                  <a:schemeClr val="bg2">
                    <a:lumMod val="25000"/>
                  </a:schemeClr>
                </a:solidFill>
              </a:rPr>
              <a:t>- říjen1992</a:t>
            </a:r>
            <a:r>
              <a:rPr lang="cs-CZ" sz="8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cs-CZ" sz="800" b="1" dirty="0">
                <a:solidFill>
                  <a:schemeClr val="bg2">
                    <a:lumMod val="25000"/>
                  </a:schemeClr>
                </a:solidFill>
              </a:rPr>
              <a:t>vyd. Severočeské muzeum v Liberci </a:t>
            </a:r>
            <a:r>
              <a:rPr lang="cs-CZ" sz="800" b="1" dirty="0" smtClean="0">
                <a:solidFill>
                  <a:schemeClr val="bg2">
                    <a:lumMod val="25000"/>
                  </a:schemeClr>
                </a:solidFill>
              </a:rPr>
              <a:t>1992</a:t>
            </a:r>
            <a:endParaRPr lang="cs-CZ" sz="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7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51520" y="116632"/>
            <a:ext cx="8640960" cy="6482254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5447285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92437" y="30855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solidFill>
                  <a:srgbClr val="984807"/>
                </a:solidFill>
              </a:rPr>
              <a:t> 3.2_25_08_Pracovní list  </a:t>
            </a:r>
            <a:endParaRPr lang="cs-CZ" sz="2000" b="1" dirty="0">
              <a:solidFill>
                <a:srgbClr val="984807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47363" y="708518"/>
            <a:ext cx="82089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0099"/>
                </a:solidFill>
              </a:rPr>
              <a:t>     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Napiš určená slova moderní antikvou:</a:t>
            </a:r>
          </a:p>
          <a:p>
            <a:endParaRPr lang="cs-CZ" sz="3200" b="1" dirty="0">
              <a:solidFill>
                <a:srgbClr val="000099"/>
              </a:solidFill>
            </a:endParaRPr>
          </a:p>
          <a:p>
            <a:r>
              <a:rPr lang="cs-CZ" sz="3200" b="1" dirty="0" smtClean="0">
                <a:solidFill>
                  <a:srgbClr val="000099"/>
                </a:solidFill>
              </a:rPr>
              <a:t>         SECESE              </a:t>
            </a:r>
          </a:p>
          <a:p>
            <a:r>
              <a:rPr lang="cs-CZ" sz="3200" b="1" dirty="0">
                <a:solidFill>
                  <a:srgbClr val="000099"/>
                </a:solidFill>
              </a:rPr>
              <a:t> </a:t>
            </a:r>
            <a:r>
              <a:rPr lang="cs-CZ" sz="3200" b="1" dirty="0" smtClean="0">
                <a:solidFill>
                  <a:srgbClr val="000099"/>
                </a:solidFill>
              </a:rPr>
              <a:t>        KLENOTNICTVÍ</a:t>
            </a:r>
          </a:p>
          <a:p>
            <a:r>
              <a:rPr lang="cs-CZ" sz="3200" b="1" dirty="0">
                <a:solidFill>
                  <a:srgbClr val="000099"/>
                </a:solidFill>
              </a:rPr>
              <a:t> </a:t>
            </a:r>
            <a:r>
              <a:rPr lang="cs-CZ" sz="3200" b="1" dirty="0" smtClean="0">
                <a:solidFill>
                  <a:srgbClr val="000099"/>
                </a:solidFill>
              </a:rPr>
              <a:t>        ANTIKVARIÁT</a:t>
            </a:r>
          </a:p>
          <a:p>
            <a:r>
              <a:rPr lang="cs-CZ" sz="3200" b="1" dirty="0" smtClean="0">
                <a:solidFill>
                  <a:srgbClr val="000099"/>
                </a:solidFill>
              </a:rPr>
              <a:t>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Slova piš na formát čtvrtky A4 (každé slovo na jednu čtvrtku) nástrojem pro ručně</a:t>
            </a:r>
          </a:p>
          <a:p>
            <a:r>
              <a:rPr lang="cs-CZ" dirty="0" smtClean="0"/>
              <a:t>      psané písmo – francouzské pero, dřívko, štětec, (vyber si, který dobře ovládáš).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Použij na písmo černou nebo barevnou tuš.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Piš pouze verzálkami podle předlohy (dobře si urči rozpal písma, dodržuj kompozici textu na osu (nápis správně umísti </a:t>
            </a:r>
            <a:r>
              <a:rPr lang="cs-CZ" dirty="0"/>
              <a:t>na </a:t>
            </a:r>
            <a:r>
              <a:rPr lang="cs-CZ" dirty="0" smtClean="0"/>
              <a:t>čtvrtku).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K nápisu (= určená slova) dokresli či domaluj adekvátní dekoraci v duchu významu</a:t>
            </a:r>
          </a:p>
          <a:p>
            <a:r>
              <a:rPr lang="cs-CZ" dirty="0"/>
              <a:t> </a:t>
            </a:r>
            <a:r>
              <a:rPr lang="cs-CZ" dirty="0" smtClean="0"/>
              <a:t>     slova v podobě ozdobného rámu, ornamentu, rámečku a to tak, aby nápis i tvá  </a:t>
            </a:r>
          </a:p>
          <a:p>
            <a:r>
              <a:rPr lang="cs-CZ" dirty="0"/>
              <a:t> </a:t>
            </a:r>
            <a:r>
              <a:rPr lang="cs-CZ" dirty="0" smtClean="0"/>
              <a:t>     dekorace korespondovala s duchem secesních vzorů nejen písma, ale i </a:t>
            </a:r>
          </a:p>
          <a:p>
            <a:r>
              <a:rPr lang="cs-CZ" dirty="0"/>
              <a:t> </a:t>
            </a:r>
            <a:r>
              <a:rPr lang="cs-CZ" dirty="0" smtClean="0"/>
              <a:t>     ornamentiky, můžeš zvolit černobílé vyjádření nebo barevné.</a:t>
            </a:r>
          </a:p>
        </p:txBody>
      </p:sp>
      <p:pic>
        <p:nvPicPr>
          <p:cNvPr id="9" name="Picture 3" descr="C:\Users\Koděrová\Desktop\fotomix\antikva moderní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85" y="1325991"/>
            <a:ext cx="2791988" cy="19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18332" y="1782035"/>
            <a:ext cx="1395994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Ukázka abecedy pro vybraná slova</a:t>
            </a:r>
            <a:endParaRPr lang="cs-CZ" sz="16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52120" y="3309991"/>
            <a:ext cx="12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Foto archiv autora</a:t>
            </a:r>
            <a:endParaRPr lang="cs-CZ" sz="900" dirty="0"/>
          </a:p>
        </p:txBody>
      </p:sp>
      <p:sp>
        <p:nvSpPr>
          <p:cNvPr id="11" name="Obdélník 10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7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9672" y="2312312"/>
            <a:ext cx="54006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rgbClr val="FFFF00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71600" y="3284984"/>
            <a:ext cx="7056784" cy="12988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</a:rPr>
              <a:t>HARRIS, David. </a:t>
            </a:r>
            <a:r>
              <a:rPr lang="cs-CZ" sz="1400" b="1" i="1" dirty="0" smtClean="0">
                <a:solidFill>
                  <a:srgbClr val="00FF00"/>
                </a:solidFill>
              </a:rPr>
              <a:t>Kaligrafie: </a:t>
            </a:r>
            <a:r>
              <a:rPr lang="cs-CZ" sz="1400" b="1" dirty="0">
                <a:solidFill>
                  <a:srgbClr val="00FF00"/>
                </a:solidFill>
              </a:rPr>
              <a:t>nakl. </a:t>
            </a:r>
            <a:r>
              <a:rPr lang="cs-CZ" sz="1400" b="1" dirty="0" smtClean="0">
                <a:solidFill>
                  <a:srgbClr val="00FF00"/>
                </a:solidFill>
              </a:rPr>
              <a:t>Slovart 2004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>
                <a:solidFill>
                  <a:srgbClr val="00FF00"/>
                </a:solidFill>
              </a:rPr>
              <a:t>HRABÁK, Zdeněk. </a:t>
            </a:r>
            <a:r>
              <a:rPr lang="cs-CZ" sz="1400" b="1" i="1" dirty="0">
                <a:solidFill>
                  <a:srgbClr val="00FF00"/>
                </a:solidFill>
              </a:rPr>
              <a:t>Německý umělecký plakát, část 1. Mnichov z přelomu </a:t>
            </a:r>
            <a:r>
              <a:rPr lang="cs-CZ" sz="1400" b="1" i="1" dirty="0" smtClean="0">
                <a:solidFill>
                  <a:srgbClr val="00FF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cs-CZ" sz="1400" b="1" i="1" dirty="0" smtClean="0">
                <a:solidFill>
                  <a:srgbClr val="00FF00"/>
                </a:solidFill>
              </a:rPr>
              <a:t>      století</a:t>
            </a:r>
            <a:r>
              <a:rPr lang="cs-CZ" sz="1400" b="1" i="1" dirty="0">
                <a:solidFill>
                  <a:srgbClr val="00FF00"/>
                </a:solidFill>
              </a:rPr>
              <a:t>: katalog </a:t>
            </a:r>
            <a:r>
              <a:rPr lang="cs-CZ" sz="1400" b="1" i="1" dirty="0" smtClean="0">
                <a:solidFill>
                  <a:srgbClr val="00FF00"/>
                </a:solidFill>
              </a:rPr>
              <a:t>Severočeského </a:t>
            </a:r>
            <a:r>
              <a:rPr lang="cs-CZ" sz="1400" b="1" i="1" dirty="0">
                <a:solidFill>
                  <a:srgbClr val="00FF00"/>
                </a:solidFill>
              </a:rPr>
              <a:t>muzea v Liberci </a:t>
            </a:r>
            <a:r>
              <a:rPr lang="cs-CZ" sz="1400" b="1" i="1" dirty="0" smtClean="0">
                <a:solidFill>
                  <a:srgbClr val="00FF00"/>
                </a:solidFill>
              </a:rPr>
              <a:t>září - říjen1992,</a:t>
            </a:r>
          </a:p>
          <a:p>
            <a:pPr>
              <a:lnSpc>
                <a:spcPct val="80000"/>
              </a:lnSpc>
            </a:pPr>
            <a:r>
              <a:rPr lang="cs-CZ" sz="1400" b="1" i="1" dirty="0">
                <a:solidFill>
                  <a:srgbClr val="00FF00"/>
                </a:solidFill>
              </a:rPr>
              <a:t> </a:t>
            </a:r>
            <a:r>
              <a:rPr lang="cs-CZ" sz="1400" b="1" i="1" dirty="0" smtClean="0">
                <a:solidFill>
                  <a:srgbClr val="00FF00"/>
                </a:solidFill>
              </a:rPr>
              <a:t>     </a:t>
            </a:r>
            <a:r>
              <a:rPr lang="cs-CZ" sz="1400" b="1" dirty="0" smtClean="0">
                <a:solidFill>
                  <a:srgbClr val="00FF00"/>
                </a:solidFill>
              </a:rPr>
              <a:t>vyd. Severočeské </a:t>
            </a:r>
            <a:r>
              <a:rPr lang="cs-CZ" sz="1400" b="1" dirty="0">
                <a:solidFill>
                  <a:srgbClr val="00FF00"/>
                </a:solidFill>
              </a:rPr>
              <a:t>muzeum v Liberci 1992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</a:rPr>
              <a:t>archiv </a:t>
            </a:r>
            <a:r>
              <a:rPr lang="cs-CZ" sz="1400" b="1" dirty="0">
                <a:solidFill>
                  <a:srgbClr val="00FF00"/>
                </a:solidFill>
              </a:rPr>
              <a:t>autora, KODĚROVÁ, </a:t>
            </a:r>
            <a:r>
              <a:rPr lang="cs-CZ" sz="1400" b="1" dirty="0" smtClean="0">
                <a:solidFill>
                  <a:srgbClr val="00FF00"/>
                </a:solidFill>
              </a:rPr>
              <a:t>Zuzana. </a:t>
            </a:r>
            <a:r>
              <a:rPr lang="cs-CZ" sz="1400" b="1" i="1" dirty="0" smtClean="0">
                <a:solidFill>
                  <a:srgbClr val="00FF00"/>
                </a:solidFill>
              </a:rPr>
              <a:t>Fotografie</a:t>
            </a:r>
            <a:r>
              <a:rPr lang="cs-CZ" sz="1400" b="1" dirty="0">
                <a:solidFill>
                  <a:srgbClr val="00FF00"/>
                </a:solidFill>
              </a:rPr>
              <a:t>: </a:t>
            </a:r>
            <a:r>
              <a:rPr lang="cs-CZ" sz="1400" b="1" i="1" dirty="0">
                <a:solidFill>
                  <a:srgbClr val="00FF00"/>
                </a:solidFill>
              </a:rPr>
              <a:t>galerie </a:t>
            </a:r>
            <a:r>
              <a:rPr lang="cs-CZ" sz="1400" b="1" dirty="0" smtClean="0">
                <a:solidFill>
                  <a:srgbClr val="00FF00"/>
                </a:solidFill>
              </a:rPr>
              <a:t>©</a:t>
            </a:r>
            <a:r>
              <a:rPr lang="cs-CZ" sz="1400" b="1" i="1" dirty="0" smtClean="0">
                <a:solidFill>
                  <a:srgbClr val="00FF00"/>
                </a:solidFill>
              </a:rPr>
              <a:t>c. zuk  2000-2014.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Autorem fotografií, není-li uvedeno jinak, je Zuzana Koděrová. Autor (Zuzana Koděrová)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souhlasí s 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51205" y="116631"/>
            <a:ext cx="8885288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TextovéPole 1"/>
          <p:cNvSpPr txBox="1"/>
          <p:nvPr/>
        </p:nvSpPr>
        <p:spPr>
          <a:xfrm>
            <a:off x="1989588" y="1988838"/>
            <a:ext cx="5184574" cy="2246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0" b="1" i="0" u="none" strike="noStrike" kern="1200" cap="none" spc="0" baseline="0" dirty="0">
                <a:solidFill>
                  <a:srgbClr val="00FF00"/>
                </a:solidFill>
                <a:uFillTx/>
                <a:latin typeface="Tempus Sans ITC" pitchFamily="82"/>
              </a:rPr>
              <a:t>Písmo</a:t>
            </a:r>
          </a:p>
        </p:txBody>
      </p:sp>
      <p:sp>
        <p:nvSpPr>
          <p:cNvPr id="6" name="Obdélník 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5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     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15616" y="155679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>
                <a:solidFill>
                  <a:srgbClr val="FFFF00"/>
                </a:solidFill>
                <a:latin typeface="Tempus Sans ITC" pitchFamily="82" charset="0"/>
              </a:rPr>
              <a:t>Vývoj písma </a:t>
            </a:r>
            <a:r>
              <a:rPr lang="cs-CZ" sz="7200" b="1" dirty="0">
                <a:solidFill>
                  <a:srgbClr val="FFFF00"/>
                </a:solidFill>
                <a:latin typeface="Tempus Sans ITC" pitchFamily="82" charset="0"/>
              </a:rPr>
              <a:t>8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54217" y="3356992"/>
            <a:ext cx="8136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1CF50B"/>
                </a:solidFill>
                <a:latin typeface="Tempus Sans ITC" pitchFamily="82" charset="0"/>
              </a:rPr>
              <a:t>Písma 19. a 20. století</a:t>
            </a:r>
            <a:endParaRPr lang="cs-CZ" sz="6600" b="1" dirty="0">
              <a:solidFill>
                <a:srgbClr val="1CF50B"/>
              </a:solidFill>
              <a:latin typeface="Tempus Sans ITC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1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20311" y="206870"/>
            <a:ext cx="8352928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33504" y="3766855"/>
            <a:ext cx="3883092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Book Antiqua" pitchFamily="18" charset="0"/>
              </a:rPr>
              <a:t>Podle vzorů slohů a stylů vznikají různorodé nádherné typy abeced</a:t>
            </a:r>
            <a:endParaRPr lang="cs-CZ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03327" y="1340277"/>
            <a:ext cx="7938885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>
                <a:solidFill>
                  <a:schemeClr val="bg2">
                    <a:lumMod val="10000"/>
                  </a:schemeClr>
                </a:solidFill>
              </a:rPr>
              <a:t>Baroknímu zdobení knih udělal rázný konec nástup klasicismu. </a:t>
            </a:r>
            <a:endParaRPr lang="cs-CZ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Klasicismus </a:t>
            </a:r>
            <a:r>
              <a:rPr lang="cs-CZ" sz="2000" b="1" dirty="0">
                <a:solidFill>
                  <a:schemeClr val="bg2">
                    <a:lumMod val="10000"/>
                  </a:schemeClr>
                </a:solidFill>
              </a:rPr>
              <a:t>volí jednoduché zlacené </a:t>
            </a: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rámování, rovné </a:t>
            </a:r>
            <a:r>
              <a:rPr lang="cs-CZ" sz="2000" b="1" dirty="0">
                <a:solidFill>
                  <a:schemeClr val="bg2">
                    <a:lumMod val="10000"/>
                  </a:schemeClr>
                </a:solidFill>
              </a:rPr>
              <a:t>linie </a:t>
            </a: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a střídmost</a:t>
            </a:r>
            <a:r>
              <a:rPr lang="cs-CZ" sz="2000" b="1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</p:txBody>
      </p:sp>
      <p:sp>
        <p:nvSpPr>
          <p:cNvPr id="11" name="Obdélník 1"/>
          <p:cNvSpPr/>
          <p:nvPr/>
        </p:nvSpPr>
        <p:spPr>
          <a:xfrm>
            <a:off x="3065443" y="476672"/>
            <a:ext cx="3199819" cy="790983"/>
          </a:xfrm>
          <a:prstGeom prst="rect">
            <a:avLst/>
          </a:prstGeom>
          <a:gradFill>
            <a:gsLst>
              <a:gs pos="0">
                <a:srgbClr val="717F56"/>
              </a:gs>
              <a:gs pos="100000">
                <a:srgbClr val="A5B77E"/>
              </a:gs>
            </a:gsLst>
            <a:lin ang="16200000"/>
          </a:gradFill>
          <a:ln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  <a:r>
              <a:rPr lang="cs-CZ" sz="3600" b="1" i="0" u="none" strike="noStrike" kern="120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Klasicismus</a:t>
            </a:r>
            <a:endParaRPr lang="cs-CZ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5" name="Obdélník 14"/>
          <p:cNvSpPr/>
          <p:nvPr/>
        </p:nvSpPr>
        <p:spPr>
          <a:xfrm rot="10800000" flipV="1">
            <a:off x="4425897" y="3008271"/>
            <a:ext cx="3883092" cy="59658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rozvoj nových  písem </a:t>
            </a:r>
            <a:endParaRPr lang="cs-CZ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800" b="1" dirty="0">
              <a:solidFill>
                <a:srgbClr val="1CF5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9781" y="2199445"/>
            <a:ext cx="4142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Klasicistní typografie </a:t>
            </a:r>
            <a:r>
              <a:rPr lang="cs-CZ" dirty="0"/>
              <a:t>vyvrcholila v díle </a:t>
            </a:r>
            <a:r>
              <a:rPr lang="cs-CZ" dirty="0" smtClean="0"/>
              <a:t>parmského tiskaře </a:t>
            </a:r>
            <a:r>
              <a:rPr lang="cs-CZ" dirty="0"/>
              <a:t>Giambattisty Bodoniho (</a:t>
            </a:r>
            <a:r>
              <a:rPr lang="cs-CZ" dirty="0" smtClean="0"/>
              <a:t>Ital)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-180528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72769" y="5036423"/>
            <a:ext cx="1445501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Empírové písmo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463311" y="6176395"/>
            <a:ext cx="1125442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Foto archiv autora</a:t>
            </a:r>
            <a:endParaRPr lang="cs-CZ" sz="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64888" y="6176395"/>
            <a:ext cx="249359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HARRIS, David. </a:t>
            </a:r>
            <a:r>
              <a:rPr lang="cs-CZ" sz="9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Kaligrafie: </a:t>
            </a:r>
            <a:r>
              <a:rPr lang="cs-CZ" sz="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nakl. Slovart 2004</a:t>
            </a:r>
          </a:p>
        </p:txBody>
      </p:sp>
      <p:pic>
        <p:nvPicPr>
          <p:cNvPr id="2050" name="Picture 2" descr="C:\Users\Koděrová\Desktop\fotomix\100_8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62" y="4559834"/>
            <a:ext cx="2051334" cy="16165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oděrová\Desktop\dum pracovní\PIS\bodon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21" y="3314601"/>
            <a:ext cx="2360061" cy="2197171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TextovéPole 1"/>
          <p:cNvSpPr txBox="1"/>
          <p:nvPr/>
        </p:nvSpPr>
        <p:spPr>
          <a:xfrm>
            <a:off x="998421" y="5516133"/>
            <a:ext cx="1514441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u</a:t>
            </a:r>
            <a:r>
              <a:rPr lang="cs-CZ" sz="1600" dirty="0" smtClean="0"/>
              <a:t>kázka abecedy        „Bodoni“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06431" y="5530064"/>
            <a:ext cx="277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Bodoniho typografie je bez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jakékoliv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výzdoby písma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1" grpId="0" animBg="1"/>
      <p:bldP spid="15" grpId="0" animBg="1"/>
      <p:bldP spid="5" grpId="0"/>
      <p:bldP spid="13" grpId="0" animBg="1"/>
      <p:bldP spid="14" grpId="0"/>
      <p:bldP spid="19" grpId="0"/>
      <p:bldP spid="2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66177" y="188640"/>
            <a:ext cx="8354988" cy="6450353"/>
          </a:xfr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5400" dirty="0" smtClean="0"/>
          </a:p>
          <a:p>
            <a:endParaRPr lang="cs-CZ" sz="5400" b="1" dirty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180528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89873" y="1460922"/>
            <a:ext cx="2228882" cy="3093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Stínované empírové písmo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036575" y="3927814"/>
            <a:ext cx="1125442" cy="1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800" b="1" dirty="0" smtClean="0">
                <a:solidFill>
                  <a:schemeClr val="bg2"/>
                </a:solidFill>
              </a:rPr>
              <a:t>Foto archiv autora</a:t>
            </a:r>
            <a:endParaRPr lang="cs-CZ" sz="800" b="1" dirty="0">
              <a:solidFill>
                <a:schemeClr val="bg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75620" y="2004257"/>
            <a:ext cx="936103" cy="33855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 Antikva</a:t>
            </a:r>
            <a:endParaRPr lang="cs-CZ" sz="16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1560" y="4874188"/>
            <a:ext cx="2190942" cy="30777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2"/>
                </a:solidFill>
              </a:rPr>
              <a:t>Antikva s rovnými patkami</a:t>
            </a:r>
            <a:endParaRPr lang="cs-CZ" sz="1400" b="1" dirty="0">
              <a:solidFill>
                <a:schemeClr val="bg2"/>
              </a:solidFill>
            </a:endParaRPr>
          </a:p>
        </p:txBody>
      </p:sp>
      <p:pic>
        <p:nvPicPr>
          <p:cNvPr id="10" name="Picture 2" descr="C:\Users\Koděrová\Desktop\fotomix\100_8097empírové stínovan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3" y="350397"/>
            <a:ext cx="3182108" cy="11260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051983" y="355160"/>
            <a:ext cx="4266729" cy="14465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Vyvíjí </a:t>
            </a:r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se klasicistní </a:t>
            </a:r>
            <a:r>
              <a:rPr lang="cs-CZ" sz="3200" b="1" dirty="0">
                <a:solidFill>
                  <a:schemeClr val="bg2">
                    <a:lumMod val="25000"/>
                  </a:schemeClr>
                </a:solidFill>
              </a:rPr>
              <a:t>(statická) </a:t>
            </a:r>
            <a:r>
              <a:rPr lang="cs-CZ" sz="32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r>
              <a:rPr lang="cs-CZ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bg2">
                    <a:lumMod val="25000"/>
                  </a:schemeClr>
                </a:solidFill>
              </a:rPr>
              <a:t>antikva</a:t>
            </a:r>
            <a:r>
              <a:rPr lang="cs-CZ" sz="32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která uzavírá vývoj </a:t>
            </a:r>
          </a:p>
          <a:p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antikvových písem do 20. století</a:t>
            </a:r>
            <a:endParaRPr lang="cs-CZ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78923" y="5352009"/>
            <a:ext cx="7591048" cy="92333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Druhá polovina 19. století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je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provázena úpadkem vkusu výzdoby knih, plakátů a ostatních tiskových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materiálů. Na vzhled písma působí hlavně styl doby, 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ve kterém vzniká.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918755" y="1520207"/>
            <a:ext cx="1034105" cy="1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800" b="1" dirty="0" smtClean="0">
                <a:solidFill>
                  <a:schemeClr val="bg2"/>
                </a:solidFill>
              </a:rPr>
              <a:t>Foto archiv autora</a:t>
            </a:r>
            <a:endParaRPr lang="cs-CZ" sz="800" b="1" dirty="0">
              <a:solidFill>
                <a:schemeClr val="bg2"/>
              </a:solidFill>
            </a:endParaRPr>
          </a:p>
        </p:txBody>
      </p:sp>
      <p:pic>
        <p:nvPicPr>
          <p:cNvPr id="1027" name="Picture 3" descr="C:\Users\Koděrová\Desktop\fotomix\antikva moderní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30" y="1965907"/>
            <a:ext cx="2791988" cy="1984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děrová\Desktop\fotomix\antik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32" y="1880804"/>
            <a:ext cx="3126553" cy="20659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800035" y="4160624"/>
            <a:ext cx="1125442" cy="1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800" b="1" dirty="0" smtClean="0">
                <a:solidFill>
                  <a:schemeClr val="bg2"/>
                </a:solidFill>
              </a:rPr>
              <a:t>Foto archiv autora</a:t>
            </a:r>
            <a:endParaRPr lang="cs-CZ" sz="800" b="1" dirty="0">
              <a:solidFill>
                <a:schemeClr val="bg2"/>
              </a:solidFill>
            </a:endParaRPr>
          </a:p>
        </p:txBody>
      </p:sp>
      <p:pic>
        <p:nvPicPr>
          <p:cNvPr id="1029" name="Picture 5" descr="C:\Users\Koděrová\Desktop\fotomix\antikva-číslic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6" y="4184216"/>
            <a:ext cx="2264601" cy="7643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oděrová\Desktop\fotomix\antikva s rovnými patkami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76" y="4477073"/>
            <a:ext cx="1924766" cy="7793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6185348" y="4948609"/>
            <a:ext cx="1342158" cy="30777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2"/>
                </a:solidFill>
              </a:rPr>
              <a:t>Antikva -číslice</a:t>
            </a:r>
            <a:endParaRPr lang="cs-CZ" sz="1400" b="1" dirty="0">
              <a:solidFill>
                <a:schemeClr val="bg2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820177" y="3991347"/>
            <a:ext cx="1686269" cy="33855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 Antikva moderní</a:t>
            </a:r>
            <a:endParaRPr lang="cs-CZ" sz="16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4783142" y="4899513"/>
            <a:ext cx="1034105" cy="1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800" b="1" dirty="0" smtClean="0">
                <a:solidFill>
                  <a:schemeClr val="bg2"/>
                </a:solidFill>
              </a:rPr>
              <a:t>Foto archiv autora</a:t>
            </a:r>
            <a:endParaRPr lang="cs-CZ" sz="800" b="1" dirty="0">
              <a:solidFill>
                <a:schemeClr val="bg2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" grpId="0" animBg="1"/>
      <p:bldP spid="8" grpId="0" animBg="1"/>
      <p:bldP spid="20" grpId="0" animBg="1"/>
      <p:bldP spid="21" grpId="0" animBg="1"/>
      <p:bldP spid="22" grpId="0"/>
      <p:bldP spid="24" grpId="0"/>
      <p:bldP spid="27" grpId="0" animBg="1"/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67544" y="310534"/>
            <a:ext cx="8280920" cy="6120680"/>
          </a:xfrm>
          <a:solidFill>
            <a:schemeClr val="bg1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 smtClean="0">
                <a:solidFill>
                  <a:srgbClr val="002060"/>
                </a:solidFill>
              </a:rPr>
              <a:t>  </a:t>
            </a:r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  <a:endParaRPr lang="cs-CZ" sz="5400" b="1" dirty="0">
              <a:solidFill>
                <a:srgbClr val="002060"/>
              </a:solidFill>
            </a:endParaRPr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36764" y="1041718"/>
            <a:ext cx="120273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Secesní antikva</a:t>
            </a:r>
            <a:endParaRPr lang="cs-CZ" sz="1200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47" y="3968285"/>
            <a:ext cx="2801816" cy="2040453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7559086" y="5203789"/>
            <a:ext cx="703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Secession</a:t>
            </a:r>
            <a:endParaRPr lang="cs-CZ" sz="1000" dirty="0"/>
          </a:p>
        </p:txBody>
      </p:sp>
      <p:sp>
        <p:nvSpPr>
          <p:cNvPr id="12" name="Obdélník 1"/>
          <p:cNvSpPr/>
          <p:nvPr/>
        </p:nvSpPr>
        <p:spPr>
          <a:xfrm>
            <a:off x="1889622" y="527734"/>
            <a:ext cx="2343795" cy="790983"/>
          </a:xfrm>
          <a:prstGeom prst="rect">
            <a:avLst/>
          </a:prstGeom>
          <a:gradFill>
            <a:gsLst>
              <a:gs pos="0">
                <a:srgbClr val="717F56"/>
              </a:gs>
              <a:gs pos="100000">
                <a:srgbClr val="A5B77E"/>
              </a:gs>
            </a:gsLst>
            <a:lin ang="16200000"/>
          </a:gradFill>
          <a:ln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  <a:r>
              <a:rPr lang="cs-CZ" sz="4800" b="1" dirty="0" smtClean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Secese</a:t>
            </a:r>
            <a:endParaRPr lang="cs-CZ" sz="4800" b="1" i="0" u="none" strike="noStrike" kern="1200" cap="none" spc="0" baseline="0" dirty="0">
              <a:solidFill>
                <a:srgbClr val="FFFF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17063" y="1564818"/>
            <a:ext cx="7345836" cy="923330"/>
          </a:xfrm>
          <a:prstGeom prst="rect">
            <a:avLst/>
          </a:prstGeom>
          <a:solidFill>
            <a:srgbClr val="9AE45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  Samotný 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název secese vznikl jako označení protestního hnutí moderních 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</a:p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 umělců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, kteří se stavěli proti konzervativcům a akademikům </a:t>
            </a:r>
            <a:endParaRPr lang="cs-CZ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 (ti měli rozhodující vliv na umění)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17816" y="2636912"/>
            <a:ext cx="6031202" cy="646331"/>
          </a:xfrm>
          <a:prstGeom prst="rect">
            <a:avLst/>
          </a:prstGeom>
          <a:solidFill>
            <a:srgbClr val="C8F478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 „Odtrhli </a:t>
            </a:r>
            <a:r>
              <a:rPr lang="cs-CZ" b="1" dirty="0"/>
              <a:t>se“ (francouzsky „sécession“ </a:t>
            </a:r>
            <a:r>
              <a:rPr lang="cs-CZ" b="1" dirty="0" smtClean="0"/>
              <a:t>= odtržení</a:t>
            </a:r>
            <a:r>
              <a:rPr lang="cs-CZ" b="1" dirty="0"/>
              <a:t>, odštěpení)  </a:t>
            </a:r>
            <a:endParaRPr lang="cs-CZ" b="1" dirty="0" smtClean="0"/>
          </a:p>
          <a:p>
            <a:r>
              <a:rPr lang="cs-CZ" b="1" dirty="0" smtClean="0"/>
              <a:t>   z </a:t>
            </a:r>
            <a:r>
              <a:rPr lang="cs-CZ" b="1" dirty="0"/>
              <a:t>dosavadních spolků a začali zakládat spolky nové.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649863" y="3475274"/>
            <a:ext cx="5167106" cy="369332"/>
          </a:xfrm>
          <a:prstGeom prst="rect">
            <a:avLst/>
          </a:prstGeom>
          <a:solidFill>
            <a:srgbClr val="C4E64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Moderní umělci si libovali si v netradičním projevu.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862734" y="1347113"/>
            <a:ext cx="1008112" cy="193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800" b="1" dirty="0" smtClean="0"/>
              <a:t> archiv autora</a:t>
            </a:r>
            <a:endParaRPr lang="cs-CZ" sz="800" b="1" dirty="0"/>
          </a:p>
        </p:txBody>
      </p:sp>
      <p:pic>
        <p:nvPicPr>
          <p:cNvPr id="2050" name="Picture 2" descr="C:\Users\Koděrová\Desktop\fotomix\secesní antikv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15" y="673417"/>
            <a:ext cx="1553378" cy="7279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Koděrová\Desktop\záloha\Pictures\písma\100_73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90" y="2694497"/>
            <a:ext cx="1088405" cy="250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user\Desktop\foto plakát hist\Nová složka\011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78" y="3945905"/>
            <a:ext cx="2571370" cy="208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2186433" y="5986358"/>
            <a:ext cx="4093967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HRABÁK Zdeněk - </a:t>
            </a:r>
            <a:r>
              <a:rPr lang="cs-CZ" sz="1000" i="1" dirty="0" smtClean="0"/>
              <a:t>Německý </a:t>
            </a:r>
            <a:r>
              <a:rPr lang="cs-CZ" sz="1000" i="1" dirty="0"/>
              <a:t>umělecký </a:t>
            </a:r>
            <a:r>
              <a:rPr lang="cs-CZ" sz="1000" i="1" dirty="0" smtClean="0"/>
              <a:t>plakát (Severočeské muzeum Liberec)</a:t>
            </a:r>
            <a:endParaRPr lang="cs-CZ" sz="1000" dirty="0"/>
          </a:p>
        </p:txBody>
      </p:sp>
      <p:sp>
        <p:nvSpPr>
          <p:cNvPr id="18" name="Obdélník 1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270106" y="5452911"/>
            <a:ext cx="1008112" cy="193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800" b="1" dirty="0" smtClean="0"/>
              <a:t> archiv autora</a:t>
            </a:r>
            <a:endParaRPr lang="cs-CZ" sz="800" b="1" dirty="0"/>
          </a:p>
        </p:txBody>
      </p:sp>
    </p:spTree>
    <p:extLst>
      <p:ext uri="{BB962C8B-B14F-4D97-AF65-F5344CB8AC3E}">
        <p14:creationId xmlns:p14="http://schemas.microsoft.com/office/powerpoint/2010/main" val="280932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2" grpId="0" animBg="1"/>
      <p:bldP spid="5" grpId="0" animBg="1"/>
      <p:bldP spid="8" grpId="0" animBg="1"/>
      <p:bldP spid="14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3" name="TextovéPole 2"/>
          <p:cNvSpPr txBox="1"/>
          <p:nvPr/>
        </p:nvSpPr>
        <p:spPr>
          <a:xfrm>
            <a:off x="792840" y="476672"/>
            <a:ext cx="7529052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cs-CZ" sz="3600" b="1" dirty="0" smtClean="0">
                <a:solidFill>
                  <a:srgbClr val="1CF50B"/>
                </a:solidFill>
              </a:rPr>
              <a:t>Názvy </a:t>
            </a:r>
            <a:r>
              <a:rPr lang="cs-CZ" sz="3600" b="1" dirty="0">
                <a:solidFill>
                  <a:srgbClr val="1CF50B"/>
                </a:solidFill>
              </a:rPr>
              <a:t>pro </a:t>
            </a:r>
            <a:r>
              <a:rPr lang="cs-CZ" sz="3600" b="1" dirty="0" smtClean="0">
                <a:solidFill>
                  <a:srgbClr val="1CF50B"/>
                </a:solidFill>
              </a:rPr>
              <a:t>vznikající </a:t>
            </a:r>
            <a:r>
              <a:rPr lang="cs-CZ" sz="4000" b="1" dirty="0" smtClean="0">
                <a:solidFill>
                  <a:srgbClr val="1CF50B"/>
                </a:solidFill>
              </a:rPr>
              <a:t>secesi</a:t>
            </a:r>
            <a:r>
              <a:rPr lang="cs-CZ" sz="2400" b="1" dirty="0" smtClean="0">
                <a:solidFill>
                  <a:srgbClr val="1CF50B"/>
                </a:solidFill>
              </a:rPr>
              <a:t> </a:t>
            </a:r>
            <a:r>
              <a:rPr lang="cs-CZ" sz="4000" b="1" dirty="0" smtClean="0">
                <a:solidFill>
                  <a:srgbClr val="1CF50B"/>
                </a:solidFill>
              </a:rPr>
              <a:t>v Evropě  </a:t>
            </a:r>
            <a:endParaRPr lang="cs-CZ" sz="4000" b="1" dirty="0">
              <a:solidFill>
                <a:srgbClr val="1CF50B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48096" y="3983016"/>
            <a:ext cx="1088903" cy="307777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Ligne </a:t>
            </a:r>
            <a:r>
              <a:rPr lang="cs-CZ" sz="1400" b="1" dirty="0"/>
              <a:t>belge</a:t>
            </a:r>
            <a:endParaRPr lang="cs-CZ" sz="1400" b="1" dirty="0" smtClean="0"/>
          </a:p>
        </p:txBody>
      </p:sp>
      <p:sp>
        <p:nvSpPr>
          <p:cNvPr id="14" name="TextovéPole 13"/>
          <p:cNvSpPr txBox="1"/>
          <p:nvPr/>
        </p:nvSpPr>
        <p:spPr>
          <a:xfrm>
            <a:off x="774591" y="1333790"/>
            <a:ext cx="1412178" cy="584775"/>
          </a:xfrm>
          <a:prstGeom prst="rect">
            <a:avLst/>
          </a:prstGeom>
          <a:solidFill>
            <a:srgbClr val="002060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rgbClr val="FFFF00"/>
                </a:solidFill>
              </a:rPr>
              <a:t>Anglie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805577" y="1355478"/>
            <a:ext cx="1526388" cy="584775"/>
          </a:xfrm>
          <a:prstGeom prst="rect">
            <a:avLst/>
          </a:prstGeom>
          <a:solidFill>
            <a:srgbClr val="000066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rgbClr val="FFFF00"/>
                </a:solidFill>
              </a:rPr>
              <a:t>Francie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848096" y="1358890"/>
            <a:ext cx="1240558" cy="581363"/>
          </a:xfrm>
          <a:prstGeom prst="rect">
            <a:avLst/>
          </a:prstGeom>
          <a:solidFill>
            <a:srgbClr val="002060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Belgie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024093" y="1355478"/>
            <a:ext cx="1190806" cy="584775"/>
          </a:xfrm>
          <a:prstGeom prst="rect">
            <a:avLst/>
          </a:prstGeom>
          <a:solidFill>
            <a:srgbClr val="000066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Česko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92840" y="2211834"/>
            <a:ext cx="1254102" cy="369332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 </a:t>
            </a:r>
            <a:r>
              <a:rPr lang="cs-CZ" sz="1400" b="1" dirty="0" smtClean="0"/>
              <a:t>Modern </a:t>
            </a:r>
            <a:r>
              <a:rPr lang="cs-CZ" sz="1400" b="1" dirty="0"/>
              <a:t>Style 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805577" y="2242611"/>
            <a:ext cx="1251990" cy="307777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 Modern </a:t>
            </a:r>
            <a:r>
              <a:rPr lang="cs-CZ" sz="1400" b="1" dirty="0"/>
              <a:t>Style </a:t>
            </a:r>
            <a:endParaRPr lang="cs-CZ" sz="1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822431" y="2242611"/>
            <a:ext cx="1261878" cy="369332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 </a:t>
            </a:r>
            <a:r>
              <a:rPr lang="cs-CZ" sz="1400" b="1" dirty="0" smtClean="0"/>
              <a:t>Modern </a:t>
            </a:r>
            <a:r>
              <a:rPr lang="cs-CZ" sz="1400" b="1" dirty="0"/>
              <a:t>Style </a:t>
            </a:r>
            <a:endParaRPr lang="cs-CZ" sz="1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92840" y="2754014"/>
            <a:ext cx="1152209" cy="307777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 The </a:t>
            </a:r>
            <a:r>
              <a:rPr lang="cs-CZ" sz="1400" b="1" dirty="0"/>
              <a:t>New Art</a:t>
            </a:r>
            <a:endParaRPr lang="cs-CZ" sz="1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70239" y="3244396"/>
            <a:ext cx="1335709" cy="369332"/>
          </a:xfrm>
          <a:prstGeom prst="rect">
            <a:avLst/>
          </a:prstGeom>
          <a:solidFill>
            <a:srgbClr val="FFFC04"/>
          </a:solidFill>
          <a:ln w="63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400" b="1" dirty="0" smtClean="0"/>
              <a:t>The </a:t>
            </a:r>
            <a:r>
              <a:rPr lang="cs-CZ" sz="1400" b="1" dirty="0"/>
              <a:t>New Style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75021" y="3753859"/>
            <a:ext cx="1331357" cy="369332"/>
          </a:xfrm>
          <a:prstGeom prst="rect">
            <a:avLst/>
          </a:prstGeom>
          <a:solidFill>
            <a:srgbClr val="FFFC04"/>
          </a:solidFill>
          <a:ln w="63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 </a:t>
            </a:r>
            <a:r>
              <a:rPr lang="cs-CZ" sz="1400" b="1" dirty="0"/>
              <a:t>The </a:t>
            </a:r>
            <a:r>
              <a:rPr lang="cs-CZ" sz="1400" b="1" dirty="0" smtClean="0"/>
              <a:t>Wavy </a:t>
            </a:r>
            <a:r>
              <a:rPr lang="cs-CZ" sz="1400" b="1" dirty="0"/>
              <a:t>Line</a:t>
            </a:r>
            <a:endParaRPr lang="cs-CZ" sz="1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92840" y="4363814"/>
            <a:ext cx="1348124" cy="307777"/>
          </a:xfrm>
          <a:prstGeom prst="rect">
            <a:avLst/>
          </a:prstGeom>
          <a:solidFill>
            <a:srgbClr val="FFFC04"/>
          </a:solidFill>
          <a:ln w="63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Neo-floral </a:t>
            </a:r>
            <a:r>
              <a:rPr lang="cs-CZ" sz="1400" b="1" dirty="0" smtClean="0"/>
              <a:t>Style</a:t>
            </a:r>
            <a:endParaRPr lang="cs-CZ" sz="1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70239" y="4832560"/>
            <a:ext cx="1446258" cy="307777"/>
          </a:xfrm>
          <a:prstGeom prst="rect">
            <a:avLst/>
          </a:prstGeom>
          <a:solidFill>
            <a:srgbClr val="FFFC04"/>
          </a:solidFill>
          <a:ln w="63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The Style </a:t>
            </a:r>
            <a:r>
              <a:rPr lang="cs-CZ" sz="1400" b="1" dirty="0"/>
              <a:t>Liberty </a:t>
            </a:r>
            <a:endParaRPr lang="cs-CZ" sz="1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024093" y="3815414"/>
            <a:ext cx="1208182" cy="307777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Art Nouveau </a:t>
            </a:r>
            <a:endParaRPr lang="cs-CZ" sz="1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67630" y="5819697"/>
            <a:ext cx="1134656" cy="307777"/>
          </a:xfrm>
          <a:prstGeom prst="rect">
            <a:avLst/>
          </a:prstGeom>
          <a:solidFill>
            <a:srgbClr val="FFFC04"/>
          </a:solidFill>
          <a:ln w="63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Art Nouveau </a:t>
            </a:r>
            <a:endParaRPr lang="cs-CZ" sz="14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6822431" y="5903808"/>
            <a:ext cx="1198118" cy="307777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Art Nouveau </a:t>
            </a:r>
            <a:endParaRPr lang="cs-CZ" sz="1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805577" y="4680152"/>
            <a:ext cx="1126465" cy="307777"/>
          </a:xfrm>
          <a:prstGeom prst="rect">
            <a:avLst/>
          </a:prstGeom>
          <a:solidFill>
            <a:srgbClr val="FFFC04"/>
          </a:solidFill>
          <a:ln w="63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Art Nouveau </a:t>
            </a:r>
            <a:endParaRPr lang="cs-CZ" sz="1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2805577" y="2735055"/>
            <a:ext cx="1396006" cy="677108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Style Guimard</a:t>
            </a:r>
          </a:p>
          <a:p>
            <a:r>
              <a:rPr lang="cs-CZ" sz="1200" b="1" dirty="0" smtClean="0"/>
              <a:t>Podle projektanta pařížského metra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endParaRPr lang="cs-CZ" sz="12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2805577" y="4147869"/>
            <a:ext cx="1080118" cy="307777"/>
          </a:xfrm>
          <a:prstGeom prst="rect">
            <a:avLst/>
          </a:prstGeom>
          <a:solidFill>
            <a:srgbClr val="FFFC04"/>
          </a:solidFill>
          <a:ln w="63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Style Metro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016701" y="2242611"/>
            <a:ext cx="1125558" cy="861774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Style Mucha</a:t>
            </a:r>
            <a:r>
              <a:rPr lang="cs-CZ" sz="1400" b="1" dirty="0"/>
              <a:t> </a:t>
            </a:r>
            <a:r>
              <a:rPr lang="cs-CZ" sz="1200" b="1" dirty="0" smtClean="0"/>
              <a:t>podle </a:t>
            </a:r>
            <a:r>
              <a:rPr lang="cs-CZ" sz="1200" b="1" dirty="0"/>
              <a:t>českého malíře Alfonse Muchy</a:t>
            </a:r>
            <a:r>
              <a:rPr lang="cs-CZ" sz="1200" b="1" dirty="0" smtClean="0"/>
              <a:t> </a:t>
            </a:r>
            <a:endParaRPr lang="cs-CZ" sz="12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820326" y="3675239"/>
            <a:ext cx="1050620" cy="307777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Style 1900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6848096" y="5357726"/>
            <a:ext cx="987973" cy="307777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Style 1900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5024093" y="3305951"/>
            <a:ext cx="981542" cy="307777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Style 1900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767630" y="5357725"/>
            <a:ext cx="990640" cy="307777"/>
          </a:xfrm>
          <a:prstGeom prst="rect">
            <a:avLst/>
          </a:prstGeom>
          <a:solidFill>
            <a:srgbClr val="FFFC04"/>
          </a:solidFill>
          <a:ln w="63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Style 1900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6833830" y="3292194"/>
            <a:ext cx="1186719" cy="523220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Paling Stijl („</a:t>
            </a:r>
            <a:r>
              <a:rPr lang="cs-CZ" sz="1400" b="1" dirty="0" smtClean="0"/>
              <a:t>úhoři“)</a:t>
            </a:r>
            <a:endParaRPr lang="cs-CZ" sz="1400" b="1" dirty="0" smtClean="0"/>
          </a:p>
        </p:txBody>
      </p:sp>
      <p:sp>
        <p:nvSpPr>
          <p:cNvPr id="38" name="TextovéPole 37"/>
          <p:cNvSpPr txBox="1"/>
          <p:nvPr/>
        </p:nvSpPr>
        <p:spPr>
          <a:xfrm>
            <a:off x="6833830" y="2754014"/>
            <a:ext cx="1477243" cy="307777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Movement belge</a:t>
            </a:r>
            <a:endParaRPr lang="cs-CZ" sz="1400" b="1" dirty="0" smtClean="0"/>
          </a:p>
        </p:txBody>
      </p:sp>
      <p:sp>
        <p:nvSpPr>
          <p:cNvPr id="39" name="TextovéPole 38"/>
          <p:cNvSpPr txBox="1"/>
          <p:nvPr/>
        </p:nvSpPr>
        <p:spPr>
          <a:xfrm>
            <a:off x="6823010" y="4455646"/>
            <a:ext cx="1498882" cy="738664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FF00"/>
                </a:solidFill>
              </a:rPr>
              <a:t> </a:t>
            </a:r>
            <a:r>
              <a:rPr lang="cs-CZ" sz="1400" b="1" dirty="0"/>
              <a:t>Style Horta (podle belgického architekta Horty</a:t>
            </a:r>
            <a:r>
              <a:rPr lang="cs-CZ" sz="1400" b="1" dirty="0" smtClean="0"/>
              <a:t>)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5024093" y="4309907"/>
            <a:ext cx="794548" cy="307777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Secese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2805576" y="5203837"/>
            <a:ext cx="1050621" cy="307777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Secession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5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5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79512" y="4173057"/>
            <a:ext cx="8712968" cy="2568311"/>
          </a:xfrm>
          <a:solidFill>
            <a:schemeClr val="bg1"/>
          </a:solidFill>
          <a:ln w="38100">
            <a:solidFill>
              <a:srgbClr val="1CF50B"/>
            </a:solidFill>
          </a:ln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184851" y="4173057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67712" y="5493525"/>
            <a:ext cx="8385368" cy="1008111"/>
          </a:xfrm>
          <a:prstGeom prst="rect">
            <a:avLst/>
          </a:prstGeom>
          <a:solidFill>
            <a:schemeClr val="bg2">
              <a:lumMod val="25000"/>
            </a:schemeClr>
          </a:solidFill>
          <a:ln w="76200">
            <a:solidFill>
              <a:srgbClr val="1CF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rgbClr val="FFFF00"/>
                </a:solidFill>
              </a:rPr>
              <a:t>  </a:t>
            </a:r>
            <a:r>
              <a:rPr lang="cs-CZ" sz="2200" b="1" dirty="0">
                <a:solidFill>
                  <a:srgbClr val="FFFF00"/>
                </a:solidFill>
              </a:rPr>
              <a:t>Od 90. let nastává lavinovité šíření slohu po celé Evropě a </a:t>
            </a:r>
            <a:r>
              <a:rPr lang="cs-CZ" sz="2200" b="1" dirty="0" smtClean="0">
                <a:solidFill>
                  <a:srgbClr val="FFFF00"/>
                </a:solidFill>
              </a:rPr>
              <a:t>v některých   </a:t>
            </a:r>
          </a:p>
          <a:p>
            <a:r>
              <a:rPr lang="cs-CZ" sz="2200" b="1" dirty="0" smtClean="0">
                <a:solidFill>
                  <a:srgbClr val="FFFF00"/>
                </a:solidFill>
              </a:rPr>
              <a:t>  zemích </a:t>
            </a:r>
            <a:r>
              <a:rPr lang="cs-CZ" sz="2200" b="1" dirty="0">
                <a:solidFill>
                  <a:srgbClr val="FFFF00"/>
                </a:solidFill>
              </a:rPr>
              <a:t>Ameriky. Dokonce i v Japonsku vzniká hnutí secese.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35104" y="4405675"/>
            <a:ext cx="8208912" cy="923330"/>
          </a:xfrm>
          <a:prstGeom prst="rect">
            <a:avLst/>
          </a:prstGeom>
          <a:solidFill>
            <a:schemeClr val="bg2">
              <a:lumMod val="25000"/>
            </a:schemeClr>
          </a:solidFill>
          <a:ln w="7620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  První díla </a:t>
            </a:r>
            <a:r>
              <a:rPr lang="cs-CZ" b="1" dirty="0">
                <a:solidFill>
                  <a:schemeClr val="bg1"/>
                </a:solidFill>
              </a:rPr>
              <a:t>nového slohu měla především dekorativní funkci </a:t>
            </a:r>
            <a:r>
              <a:rPr lang="cs-CZ" b="1" dirty="0" smtClean="0">
                <a:solidFill>
                  <a:schemeClr val="bg1"/>
                </a:solidFill>
              </a:rPr>
              <a:t>a </a:t>
            </a:r>
            <a:r>
              <a:rPr lang="cs-CZ" b="1" dirty="0">
                <a:solidFill>
                  <a:schemeClr val="bg1"/>
                </a:solidFill>
              </a:rPr>
              <a:t>vystupovala nejdříve </a:t>
            </a:r>
            <a:r>
              <a:rPr lang="cs-CZ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  jako </a:t>
            </a:r>
            <a:r>
              <a:rPr lang="cs-CZ" b="1" dirty="0">
                <a:solidFill>
                  <a:schemeClr val="bg1"/>
                </a:solidFill>
              </a:rPr>
              <a:t>ornament v architektuře a knižní grafice. Na konci 80. </a:t>
            </a:r>
            <a:r>
              <a:rPr lang="cs-CZ" b="1" dirty="0" smtClean="0">
                <a:solidFill>
                  <a:schemeClr val="bg1"/>
                </a:solidFill>
              </a:rPr>
              <a:t>let </a:t>
            </a:r>
            <a:r>
              <a:rPr lang="cs-CZ" b="1" dirty="0">
                <a:solidFill>
                  <a:schemeClr val="bg1"/>
                </a:solidFill>
              </a:rPr>
              <a:t>pronikají secesní </a:t>
            </a:r>
            <a:r>
              <a:rPr lang="cs-CZ" b="1" dirty="0" smtClean="0">
                <a:solidFill>
                  <a:schemeClr val="bg1"/>
                </a:solidFill>
              </a:rPr>
              <a:t>rysy</a:t>
            </a:r>
          </a:p>
          <a:p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 i do </a:t>
            </a:r>
            <a:r>
              <a:rPr lang="cs-CZ" b="1" dirty="0">
                <a:solidFill>
                  <a:schemeClr val="bg1"/>
                </a:solidFill>
              </a:rPr>
              <a:t>malby a volné </a:t>
            </a:r>
            <a:r>
              <a:rPr lang="cs-CZ" b="1" dirty="0" smtClean="0">
                <a:solidFill>
                  <a:schemeClr val="bg1"/>
                </a:solidFill>
              </a:rPr>
              <a:t>grafiky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55576" y="692696"/>
            <a:ext cx="1152209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rgbClr val="FFFF00"/>
                </a:solidFill>
              </a:rPr>
              <a:t>Itálie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68900" y="1519579"/>
            <a:ext cx="1125559" cy="523220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 Stile nouille („nudlový“)</a:t>
            </a:r>
            <a:endParaRPr lang="cs-CZ" sz="1400" b="1" dirty="0" smtClean="0"/>
          </a:p>
        </p:txBody>
      </p:sp>
      <p:sp>
        <p:nvSpPr>
          <p:cNvPr id="16" name="TextovéPole 15"/>
          <p:cNvSpPr txBox="1"/>
          <p:nvPr/>
        </p:nvSpPr>
        <p:spPr>
          <a:xfrm>
            <a:off x="2236746" y="703757"/>
            <a:ext cx="1864798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Španělsko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478072" y="1519579"/>
            <a:ext cx="1221252" cy="307777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400" b="1" dirty="0"/>
              <a:t>Stile Liberty</a:t>
            </a:r>
            <a:endParaRPr lang="cs-CZ" sz="1400" b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2478072" y="2043769"/>
            <a:ext cx="1261878" cy="307777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modernismo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384728" y="703757"/>
            <a:ext cx="1864798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Německo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494531" y="1471521"/>
            <a:ext cx="1003320" cy="307777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Jugendstil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494531" y="1964846"/>
            <a:ext cx="1517629" cy="677108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Studiostil </a:t>
            </a:r>
            <a:r>
              <a:rPr lang="cs-CZ" sz="1200" b="1" dirty="0" smtClean="0"/>
              <a:t>(podle </a:t>
            </a:r>
            <a:r>
              <a:rPr lang="cs-CZ" sz="1200" b="1" dirty="0"/>
              <a:t>anglického časopisu </a:t>
            </a:r>
            <a:endParaRPr lang="cs-CZ" sz="1200" b="1" dirty="0" smtClean="0"/>
          </a:p>
          <a:p>
            <a:r>
              <a:rPr lang="cs-CZ" sz="1200" b="1" dirty="0" smtClean="0"/>
              <a:t>The </a:t>
            </a:r>
            <a:r>
              <a:rPr lang="cs-CZ" sz="1200" b="1" dirty="0"/>
              <a:t>Studio)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494531" y="2869060"/>
            <a:ext cx="1276802" cy="307777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Belgische Linie</a:t>
            </a:r>
            <a:endParaRPr lang="cs-CZ" sz="1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496286" y="3329844"/>
            <a:ext cx="1838990" cy="307777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Belgischer </a:t>
            </a:r>
            <a:r>
              <a:rPr lang="cs-CZ" sz="1400" b="1" dirty="0"/>
              <a:t>Bandwurm </a:t>
            </a:r>
            <a:endParaRPr lang="cs-CZ" sz="1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494531" y="3854149"/>
            <a:ext cx="1261878" cy="307777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Yachting Style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533826" y="692695"/>
            <a:ext cx="1864798" cy="1015663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Rakousko</a:t>
            </a:r>
          </a:p>
          <a:p>
            <a:r>
              <a:rPr lang="cs-CZ" sz="1400" b="1" dirty="0" smtClean="0">
                <a:solidFill>
                  <a:srgbClr val="FFFF00"/>
                </a:solidFill>
              </a:rPr>
              <a:t>tehdejší </a:t>
            </a:r>
          </a:p>
          <a:p>
            <a:r>
              <a:rPr lang="cs-CZ" sz="1400" b="1" dirty="0" smtClean="0">
                <a:solidFill>
                  <a:srgbClr val="FFFF00"/>
                </a:solidFill>
              </a:rPr>
              <a:t>Rakousko - Uhersko</a:t>
            </a:r>
            <a:endParaRPr lang="cs-CZ" sz="1400" dirty="0">
              <a:solidFill>
                <a:srgbClr val="FFFF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855599" y="1964846"/>
            <a:ext cx="1221252" cy="307777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cs-CZ" sz="1400" b="1" dirty="0"/>
              <a:t>Sezession</a:t>
            </a:r>
            <a:endParaRPr lang="cs-CZ" sz="1400" b="1" dirty="0" smtClean="0"/>
          </a:p>
        </p:txBody>
      </p:sp>
      <p:sp>
        <p:nvSpPr>
          <p:cNvPr id="29" name="TextovéPole 28"/>
          <p:cNvSpPr txBox="1"/>
          <p:nvPr/>
        </p:nvSpPr>
        <p:spPr>
          <a:xfrm>
            <a:off x="2478072" y="2553955"/>
            <a:ext cx="1221252" cy="523220"/>
          </a:xfrm>
          <a:prstGeom prst="rect">
            <a:avLst/>
          </a:prstGeom>
          <a:solidFill>
            <a:srgbClr val="FFFC04"/>
          </a:solidFill>
          <a:ln w="19050">
            <a:solidFill>
              <a:srgbClr val="1CF50B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400" b="1" dirty="0" smtClean="0"/>
              <a:t>Style </a:t>
            </a:r>
            <a:r>
              <a:rPr lang="cs-CZ" sz="1400" b="1" dirty="0"/>
              <a:t>Modernista</a:t>
            </a:r>
            <a:endParaRPr lang="cs-CZ" sz="1400" b="1" dirty="0" smtClean="0"/>
          </a:p>
        </p:txBody>
      </p:sp>
      <p:sp>
        <p:nvSpPr>
          <p:cNvPr id="30" name="Obdélník 29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48528" y="260648"/>
            <a:ext cx="8471943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 smtClean="0">
              <a:solidFill>
                <a:srgbClr val="002060"/>
              </a:solidFill>
            </a:endParaRPr>
          </a:p>
          <a:p>
            <a:r>
              <a:rPr lang="cs-CZ" sz="4800" b="1" dirty="0" smtClean="0">
                <a:solidFill>
                  <a:srgbClr val="002060"/>
                </a:solidFill>
              </a:rPr>
              <a:t> </a:t>
            </a: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20186" y="5635312"/>
            <a:ext cx="33446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Book Antiqua" pitchFamily="18" charset="0"/>
              </a:rPr>
              <a:t>     Umělecký plakát zaznamenává  </a:t>
            </a:r>
          </a:p>
          <a:p>
            <a:r>
              <a:rPr lang="cs-CZ" sz="1400" b="1" dirty="0">
                <a:latin typeface="Book Antiqua" pitchFamily="18" charset="0"/>
              </a:rPr>
              <a:t> </a:t>
            </a:r>
            <a:r>
              <a:rPr lang="cs-CZ" sz="1400" b="1" dirty="0" smtClean="0">
                <a:latin typeface="Book Antiqua" pitchFamily="18" charset="0"/>
              </a:rPr>
              <a:t>    obrovský vývoj </a:t>
            </a:r>
            <a:r>
              <a:rPr lang="cs-CZ" sz="1400" b="1" dirty="0" smtClean="0">
                <a:latin typeface="Book Antiqua" pitchFamily="18" charset="0"/>
              </a:rPr>
              <a:t>v </a:t>
            </a:r>
            <a:r>
              <a:rPr lang="cs-CZ" sz="1400" b="1" dirty="0" smtClean="0">
                <a:latin typeface="Book Antiqua" pitchFamily="18" charset="0"/>
              </a:rPr>
              <a:t>písmomalířství</a:t>
            </a:r>
            <a:endParaRPr lang="cs-CZ" sz="1400" b="1" dirty="0">
              <a:latin typeface="Book Antiqua" pitchFamily="18" charset="0"/>
            </a:endParaRPr>
          </a:p>
        </p:txBody>
      </p:sp>
      <p:pic>
        <p:nvPicPr>
          <p:cNvPr id="11" name="Picture 5" descr="C:\Users\user\Desktop\foto plakát hist\Nová složka\018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29" y="809680"/>
            <a:ext cx="1148794" cy="16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esktop\foto plakát hist\Nová složka\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20" y="809680"/>
            <a:ext cx="3168705" cy="40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foto plakát hist\Nová složka\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8" y="809680"/>
            <a:ext cx="3169973" cy="442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foto plakát hist\Nová složka\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51" y="3021203"/>
            <a:ext cx="1514494" cy="196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094109" y="2561982"/>
            <a:ext cx="11487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Bruno Paul</a:t>
            </a:r>
            <a:endParaRPr lang="cs-CZ" sz="9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416100" y="2698868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Carl Moos</a:t>
            </a:r>
            <a:endParaRPr lang="cs-CZ" sz="9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497256" y="4818888"/>
            <a:ext cx="967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Roberts Engels</a:t>
            </a:r>
            <a:endParaRPr lang="cs-CZ" sz="9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946433" y="4818888"/>
            <a:ext cx="1073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Fritz Rehm</a:t>
            </a:r>
            <a:endParaRPr lang="cs-CZ" sz="9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316272" y="5001895"/>
            <a:ext cx="684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Fritz </a:t>
            </a:r>
            <a:r>
              <a:rPr lang="cs-CZ" sz="900" dirty="0" smtClean="0"/>
              <a:t>Rehm</a:t>
            </a:r>
            <a:endParaRPr lang="cs-CZ" sz="9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646534" y="2672556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C</a:t>
            </a:r>
            <a:r>
              <a:rPr lang="cs-CZ" sz="900" dirty="0" smtClean="0"/>
              <a:t>arl Kunstl</a:t>
            </a:r>
            <a:endParaRPr lang="cs-CZ" sz="9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339752" y="5232727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Hermann Knopf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238850" y="2905787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Thomas Theodor </a:t>
            </a:r>
            <a:r>
              <a:rPr lang="cs-CZ" sz="900" dirty="0" smtClean="0"/>
              <a:t>Heine</a:t>
            </a:r>
            <a:endParaRPr lang="cs-CZ" sz="9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55576" y="5163477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Hermann Bek - </a:t>
            </a:r>
            <a:r>
              <a:rPr lang="cs-CZ" sz="900" dirty="0" smtClean="0"/>
              <a:t>Gran</a:t>
            </a:r>
            <a:endParaRPr lang="cs-CZ" sz="9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781178" y="2905787"/>
            <a:ext cx="1126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Josef Rudolf Wietzel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425539" y="5348143"/>
            <a:ext cx="411562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</a:rPr>
              <a:t>Zde uvedené fotografie děl:</a:t>
            </a:r>
          </a:p>
          <a:p>
            <a:pPr>
              <a:lnSpc>
                <a:spcPct val="80000"/>
              </a:lnSpc>
            </a:pPr>
            <a:endParaRPr lang="cs-CZ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</a:rPr>
              <a:t>HRABÁK</a:t>
            </a:r>
            <a:r>
              <a:rPr lang="cs-CZ" sz="1200" b="1" dirty="0">
                <a:solidFill>
                  <a:schemeClr val="bg2">
                    <a:lumMod val="25000"/>
                  </a:schemeClr>
                </a:solidFill>
              </a:rPr>
              <a:t>, Zdeněk. </a:t>
            </a:r>
            <a:r>
              <a:rPr lang="cs-CZ" sz="1200" b="1" i="1" dirty="0">
                <a:solidFill>
                  <a:schemeClr val="bg2">
                    <a:lumMod val="25000"/>
                  </a:schemeClr>
                </a:solidFill>
              </a:rPr>
              <a:t>Německý umělecký plakát, část 1. Mnichov z přelomu </a:t>
            </a:r>
            <a:r>
              <a:rPr lang="cs-CZ" sz="1200" b="1" i="1" dirty="0" smtClean="0">
                <a:solidFill>
                  <a:schemeClr val="bg2">
                    <a:lumMod val="25000"/>
                  </a:schemeClr>
                </a:solidFill>
              </a:rPr>
              <a:t>století</a:t>
            </a:r>
            <a:r>
              <a:rPr lang="cs-CZ" sz="1200" b="1" i="1" dirty="0">
                <a:solidFill>
                  <a:schemeClr val="bg2">
                    <a:lumMod val="25000"/>
                  </a:schemeClr>
                </a:solidFill>
              </a:rPr>
              <a:t>: katalog Severočeského muzea v </a:t>
            </a:r>
            <a:r>
              <a:rPr lang="cs-CZ" sz="1200" b="1" i="1" dirty="0" smtClean="0">
                <a:solidFill>
                  <a:schemeClr val="bg2">
                    <a:lumMod val="25000"/>
                  </a:schemeClr>
                </a:solidFill>
              </a:rPr>
              <a:t>Liberci</a:t>
            </a:r>
          </a:p>
          <a:p>
            <a:pPr>
              <a:lnSpc>
                <a:spcPct val="80000"/>
              </a:lnSpc>
            </a:pPr>
            <a:r>
              <a:rPr lang="cs-CZ" sz="12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200" b="1" i="1" dirty="0">
                <a:solidFill>
                  <a:schemeClr val="bg2">
                    <a:lumMod val="25000"/>
                  </a:schemeClr>
                </a:solidFill>
              </a:rPr>
              <a:t>září - říjen1992</a:t>
            </a:r>
            <a:r>
              <a:rPr lang="cs-CZ" sz="12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cs-CZ" sz="1200" b="1" dirty="0">
                <a:solidFill>
                  <a:schemeClr val="bg2">
                    <a:lumMod val="25000"/>
                  </a:schemeClr>
                </a:solidFill>
              </a:rPr>
              <a:t>vyd. Severočeské muzeum v Liberci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</a:rPr>
              <a:t>1992</a:t>
            </a:r>
            <a:endParaRPr lang="cs-CZ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5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1004</Words>
  <Application>Microsoft Office PowerPoint</Application>
  <PresentationFormat>Předvádění na obrazovce (4:3)</PresentationFormat>
  <Paragraphs>228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225</cp:revision>
  <dcterms:created xsi:type="dcterms:W3CDTF">2014-01-15T11:23:19Z</dcterms:created>
  <dcterms:modified xsi:type="dcterms:W3CDTF">2014-03-20T08:17:20Z</dcterms:modified>
</cp:coreProperties>
</file>