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9" r:id="rId3"/>
    <p:sldId id="261" r:id="rId4"/>
    <p:sldId id="265" r:id="rId5"/>
    <p:sldId id="263" r:id="rId6"/>
    <p:sldId id="262" r:id="rId7"/>
    <p:sldId id="281" r:id="rId8"/>
    <p:sldId id="273" r:id="rId9"/>
    <p:sldId id="269" r:id="rId10"/>
    <p:sldId id="266" r:id="rId11"/>
    <p:sldId id="267" r:id="rId12"/>
    <p:sldId id="268" r:id="rId13"/>
    <p:sldId id="271" r:id="rId14"/>
    <p:sldId id="275" r:id="rId15"/>
    <p:sldId id="276" r:id="rId16"/>
    <p:sldId id="277" r:id="rId17"/>
    <p:sldId id="28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F50B"/>
    <a:srgbClr val="FF3300"/>
    <a:srgbClr val="000066"/>
    <a:srgbClr val="663300"/>
    <a:srgbClr val="000099"/>
    <a:srgbClr val="0FA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69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D5142-2417-4889-87F4-71D78E18E4D6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D948-E30A-4D6A-9B20-673750CA938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9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D948-E30A-4D6A-9B20-673750CA9386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55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68D0-ED55-49B3-9619-FFD1475030E5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B01D-4849-4973-AE08-683E74F219E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33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4819-868B-42BC-A60B-D165C1E649A9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A32A-4C35-4D69-8084-C657E09CC0A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50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68D0-ED55-49B3-9619-FFD1475030E5}" type="datetimeFigureOut">
              <a:rPr lang="cs-CZ" smtClean="0"/>
              <a:t>19. 3. 2014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B01D-4849-4973-AE08-683E74F219E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33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61405"/>
              </p:ext>
            </p:extLst>
          </p:nvPr>
        </p:nvGraphicFramePr>
        <p:xfrm>
          <a:off x="724449" y="980728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cs-CZ" sz="1200" smtClean="0">
                          <a:solidFill>
                            <a:schemeClr val="tx1"/>
                          </a:solidFill>
                          <a:effectLst/>
                        </a:rPr>
                        <a:t>. o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3.2._25_05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Vývoj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písma 5 - Středověká písma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11. 2013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se vznikem písma, s jeho vývojem, použitím v historii lidstva a s  odborným názvoslovím písma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</a:t>
                      </a:r>
                      <a:r>
                        <a:rPr lang="cs-CZ" sz="120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cs-CZ" sz="11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 výklad s </a:t>
                      </a: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pracovními listy 1, 2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6518" y="322806"/>
            <a:ext cx="8280920" cy="6120680"/>
          </a:xfrm>
          <a:noFill/>
          <a:ln>
            <a:solidFill>
              <a:srgbClr val="00B0F0"/>
            </a:solidFill>
          </a:ln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43608" y="1277966"/>
            <a:ext cx="724336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Vznikla v 11. století v období gotického slohu do tří skupin: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 rot="10800000" flipV="1">
            <a:off x="1770903" y="272902"/>
            <a:ext cx="5378548" cy="7292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002060"/>
                </a:solidFill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Lomená gotická písma</a:t>
            </a:r>
            <a:endParaRPr lang="cs-CZ" sz="4000" b="1" dirty="0">
              <a:solidFill>
                <a:srgbClr val="002060"/>
              </a:solidFill>
              <a:latin typeface="Times New Roman" pitchFamily="18" charset="0"/>
              <a:ea typeface="MS UI Gothic" pitchFamily="34" charset="-128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2312662"/>
            <a:ext cx="331611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Majuskulová  nápisová písma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68776" y="2214851"/>
            <a:ext cx="2232248" cy="707886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Gotická knižní majuskule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33133" y="4089553"/>
            <a:ext cx="1111075" cy="40011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Rotunda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43608" y="4027998"/>
            <a:ext cx="33161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Formální knižní písma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43608" y="5373216"/>
            <a:ext cx="33161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Běžná kurzívní písma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36393" y="3029203"/>
            <a:ext cx="3535913" cy="707886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Ornamentální a kaligrafické formy písma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727068" y="4734219"/>
            <a:ext cx="1895034" cy="40011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Gotická kurzíva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112043" y="5458651"/>
            <a:ext cx="1111075" cy="40011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Bastarda</a:t>
            </a:r>
            <a:endParaRPr lang="cs-CZ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4332562" y="4231271"/>
            <a:ext cx="978408" cy="2308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Šipka doleva 23"/>
          <p:cNvSpPr/>
          <p:nvPr/>
        </p:nvSpPr>
        <p:spPr>
          <a:xfrm>
            <a:off x="3873289" y="2499487"/>
            <a:ext cx="1294148" cy="13861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Šipka doleva 24"/>
          <p:cNvSpPr/>
          <p:nvPr/>
        </p:nvSpPr>
        <p:spPr>
          <a:xfrm rot="20653318">
            <a:off x="4245557" y="5135410"/>
            <a:ext cx="1511176" cy="22917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Šipka doleva 25"/>
          <p:cNvSpPr/>
          <p:nvPr/>
        </p:nvSpPr>
        <p:spPr>
          <a:xfrm>
            <a:off x="4332864" y="5537548"/>
            <a:ext cx="1773103" cy="242316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Šipka doleva 26"/>
          <p:cNvSpPr/>
          <p:nvPr/>
        </p:nvSpPr>
        <p:spPr>
          <a:xfrm rot="1455623">
            <a:off x="3828791" y="3088082"/>
            <a:ext cx="1262772" cy="162533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5" grpId="0" animBg="1"/>
      <p:bldP spid="8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8280920" cy="6120680"/>
          </a:xfr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66621" y="568518"/>
            <a:ext cx="328027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Původní gotické písmo</a:t>
            </a:r>
            <a:endParaRPr lang="cs-CZ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15433" y="2303035"/>
            <a:ext cx="227543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cs typeface="Times New Roman" pitchFamily="18" charset="0"/>
              </a:rPr>
              <a:t>Gotická kapitála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" name="Picture 3" descr="C:\Users\Koděrová\Desktop\záloha\Pictures\písma\gotická kapitál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79" y="1138083"/>
            <a:ext cx="3087374" cy="11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oděrová\Desktop\záloha\Pictures\písma\fraktur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38" y="2832961"/>
            <a:ext cx="1684221" cy="9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85883" y="3035779"/>
            <a:ext cx="129614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Fraktura minuskula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5" descr="C:\Users\Koděrová\Desktop\záloha\Pictures\písma\fraktura kapitá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4" y="4136886"/>
            <a:ext cx="2205243" cy="10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998604" y="5417080"/>
            <a:ext cx="220524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  Fraktura kapitála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1" name="Picture 7" descr="C:\Users\Koděrová\Desktop\záloha\Pictures\písma\rotunda minuskul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48" y="3951751"/>
            <a:ext cx="2374751" cy="10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506563" y="4996142"/>
            <a:ext cx="2374751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</a:rPr>
              <a:t>Rotunda minuskula</a:t>
            </a:r>
            <a:endParaRPr lang="cs-CZ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2" name="Picture 8" descr="C:\Users\Koděrová\Desktop\záloha\Pictures\písma\rotunda kapitál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4" y="3925997"/>
            <a:ext cx="2198313" cy="73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 flipH="1">
            <a:off x="6158660" y="4719780"/>
            <a:ext cx="208823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Rotunda kapitála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Koděrová\Desktop\záloha\Pictures\písma\bastarda moderní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2" y="5396252"/>
            <a:ext cx="2334887" cy="7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876589" y="5720353"/>
            <a:ext cx="20882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Bastarda kapitála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  <p:pic>
        <p:nvPicPr>
          <p:cNvPr id="1027" name="Picture 3" descr="C:\Users\Koděrová\Desktop\Obrázky1 (2)\100_96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843"/>
            <a:ext cx="4082378" cy="34049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3676480" y="676239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7384359" y="996094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569090" y="2533867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998604" y="3951750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711320" y="3679776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524328" y="3714304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556800" y="5160287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0239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8" grpId="0" animBg="1"/>
      <p:bldP spid="11" grpId="0" animBg="1"/>
      <p:bldP spid="12" grpId="0" animBg="1"/>
      <p:bldP spid="13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6" y="116631"/>
            <a:ext cx="892898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593693" y="404664"/>
            <a:ext cx="7954094" cy="6105753"/>
          </a:xfrm>
          <a:solidFill>
            <a:schemeClr val="accent3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>
              <a:spcBef>
                <a:spcPts val="1700"/>
              </a:spcBef>
            </a:pPr>
            <a:endParaRPr lang="cs-CZ" sz="2000" b="1" dirty="0" smtClean="0">
              <a:solidFill>
                <a:srgbClr val="002060"/>
              </a:solidFill>
            </a:endParaRPr>
          </a:p>
          <a:p>
            <a:pPr lvl="0">
              <a:spcBef>
                <a:spcPts val="1700"/>
              </a:spcBef>
            </a:pP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5" name="Obdélník 1"/>
          <p:cNvSpPr/>
          <p:nvPr/>
        </p:nvSpPr>
        <p:spPr>
          <a:xfrm>
            <a:off x="2738920" y="514866"/>
            <a:ext cx="3744415" cy="438842"/>
          </a:xfrm>
          <a:prstGeom prst="rect">
            <a:avLst/>
          </a:prstGeom>
          <a:gradFill>
            <a:gsLst>
              <a:gs pos="0">
                <a:srgbClr val="717F56"/>
              </a:gs>
              <a:gs pos="100000">
                <a:srgbClr val="A5B77E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 smtClean="0">
                <a:solidFill>
                  <a:srgbClr val="24FB19"/>
                </a:solidFill>
                <a:latin typeface="Times New Roman" pitchFamily="18"/>
                <a:cs typeface="Times New Roman" pitchFamily="18"/>
              </a:rPr>
              <a:t>Běžná písma kurzivní</a:t>
            </a:r>
            <a:endParaRPr lang="cs-CZ" sz="2800" b="1" i="0" u="none" strike="noStrike" kern="0" cap="none" spc="0" baseline="0" dirty="0">
              <a:solidFill>
                <a:srgbClr val="24FB1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90024" y="4044939"/>
            <a:ext cx="608623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 smtClean="0"/>
              <a:t> Bastarda se stala </a:t>
            </a:r>
            <a:r>
              <a:rPr lang="cs-CZ" sz="2400" dirty="0" smtClean="0">
                <a:solidFill>
                  <a:srgbClr val="000099"/>
                </a:solidFill>
              </a:rPr>
              <a:t>knižním lomeným písmem. 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 smtClean="0"/>
              <a:t> Měla </a:t>
            </a:r>
            <a:r>
              <a:rPr lang="cs-CZ" sz="2400" b="1" dirty="0"/>
              <a:t>dvě </a:t>
            </a:r>
            <a:r>
              <a:rPr lang="cs-CZ" sz="2400" b="1" dirty="0" smtClean="0"/>
              <a:t>formy: okrouhlou a hrotovou.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983892" y="953708"/>
            <a:ext cx="528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tato písma vznikla ve 13.století</a:t>
            </a:r>
            <a:r>
              <a:rPr lang="cs-CZ" sz="2000" dirty="0"/>
              <a:t> </a:t>
            </a:r>
            <a:r>
              <a:rPr lang="cs-CZ" sz="2000" dirty="0" smtClean="0"/>
              <a:t>-  </a:t>
            </a:r>
            <a:r>
              <a:rPr lang="cs-CZ" sz="2000" dirty="0"/>
              <a:t>gotická kurzíva italského </a:t>
            </a:r>
            <a:r>
              <a:rPr lang="cs-CZ" sz="2000" dirty="0" smtClean="0"/>
              <a:t>typu a francouzského typu v </a:t>
            </a:r>
            <a:r>
              <a:rPr lang="cs-CZ" sz="2000" dirty="0"/>
              <a:t>15.století.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86018" y="2783056"/>
            <a:ext cx="336182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1CF50B"/>
                </a:solidFill>
              </a:rPr>
              <a:t> </a:t>
            </a:r>
            <a:r>
              <a:rPr lang="cs-CZ" sz="3200" b="1" dirty="0">
                <a:solidFill>
                  <a:srgbClr val="1CF50B"/>
                </a:solidFill>
              </a:rPr>
              <a:t> </a:t>
            </a:r>
            <a:r>
              <a:rPr lang="cs-CZ" sz="3200" b="1" dirty="0" smtClean="0">
                <a:solidFill>
                  <a:srgbClr val="1CF50B"/>
                </a:solidFill>
              </a:rPr>
              <a:t> písmo Bastarda</a:t>
            </a:r>
            <a:endParaRPr lang="cs-CZ" sz="3200" dirty="0">
              <a:solidFill>
                <a:srgbClr val="1CF50B"/>
              </a:solidFill>
            </a:endParaRPr>
          </a:p>
        </p:txBody>
      </p:sp>
      <p:pic>
        <p:nvPicPr>
          <p:cNvPr id="2050" name="Picture 2" descr="C:\Users\Koděrová\Desktop\záloha\Pictures\písma\Fraktura kapitál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09" y="5046002"/>
            <a:ext cx="3264231" cy="11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děrová\Desktop\záloha\Pictures\písma\zz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744"/>
            <a:ext cx="2448272" cy="15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 rot="10800000" flipV="1">
            <a:off x="1422546" y="2037373"/>
            <a:ext cx="6288765" cy="5760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Středověk </a:t>
            </a: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vývoj </a:t>
            </a:r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tiskové formy </a:t>
            </a:r>
            <a:r>
              <a:rPr 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písma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48131" y="3367831"/>
            <a:ext cx="3925992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002060"/>
                </a:solidFill>
              </a:rPr>
              <a:t>česká vznikla ve 14</a:t>
            </a:r>
            <a:r>
              <a:rPr lang="cs-CZ" sz="2000" b="1" dirty="0" smtClean="0">
                <a:solidFill>
                  <a:srgbClr val="002060"/>
                </a:solidFill>
              </a:rPr>
              <a:t>. století</a:t>
            </a: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/>
              <a:t> francouzská a anglická v 15</a:t>
            </a:r>
            <a:r>
              <a:rPr lang="cs-CZ" b="1" dirty="0" smtClean="0"/>
              <a:t>. století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30113" y="5046002"/>
            <a:ext cx="128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okrouhlá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70341" y="5674984"/>
            <a:ext cx="11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 hrotová</a:t>
            </a:r>
            <a:endParaRPr lang="cs-CZ" b="1" dirty="0">
              <a:solidFill>
                <a:srgbClr val="6633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255156" y="4832322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782801" y="4312798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8" name="Obdélník 1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/>
      <p:bldP spid="13" grpId="0" animBg="1"/>
      <p:bldP spid="15" grpId="0" animBg="1"/>
      <p:bldP spid="6" grpId="0" animBg="1"/>
      <p:bldP spid="7" grpId="0"/>
      <p:bldP spid="8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23528" y="189424"/>
            <a:ext cx="835292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1566952"/>
            <a:ext cx="5310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rgbClr val="000066"/>
                </a:solidFill>
              </a:rPr>
              <a:t>Vznikla </a:t>
            </a:r>
            <a:r>
              <a:rPr lang="cs-CZ" sz="2200" b="1" dirty="0">
                <a:solidFill>
                  <a:srgbClr val="000066"/>
                </a:solidFill>
              </a:rPr>
              <a:t>vedle dosud používaných písem </a:t>
            </a:r>
            <a:endParaRPr lang="cs-CZ" sz="2200" b="1" dirty="0" smtClean="0">
              <a:solidFill>
                <a:srgbClr val="000066"/>
              </a:solidFill>
            </a:endParaRPr>
          </a:p>
          <a:p>
            <a:r>
              <a:rPr lang="cs-CZ" sz="2200" b="1" dirty="0" smtClean="0">
                <a:solidFill>
                  <a:srgbClr val="000066"/>
                </a:solidFill>
              </a:rPr>
              <a:t>vyvinula se v 16. století jako tisková písma  </a:t>
            </a:r>
          </a:p>
        </p:txBody>
      </p:sp>
      <p:sp>
        <p:nvSpPr>
          <p:cNvPr id="8" name="Obdélník 1"/>
          <p:cNvSpPr/>
          <p:nvPr/>
        </p:nvSpPr>
        <p:spPr>
          <a:xfrm>
            <a:off x="1974331" y="548677"/>
            <a:ext cx="4613894" cy="790983"/>
          </a:xfrm>
          <a:prstGeom prst="rect">
            <a:avLst/>
          </a:prstGeom>
          <a:gradFill>
            <a:gsLst>
              <a:gs pos="0">
                <a:srgbClr val="717F56"/>
              </a:gs>
              <a:gs pos="100000">
                <a:srgbClr val="A5B77E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  <a:r>
              <a:rPr lang="cs-CZ" sz="3600" b="1" kern="0" dirty="0" smtClean="0">
                <a:solidFill>
                  <a:srgbClr val="24FB19"/>
                </a:solidFill>
                <a:latin typeface="Times New Roman" pitchFamily="18"/>
                <a:cs typeface="Times New Roman" pitchFamily="18"/>
              </a:rPr>
              <a:t>Švabach a Fraktura</a:t>
            </a:r>
            <a:endParaRPr lang="cs-CZ" sz="3600" b="1" i="0" u="none" strike="noStrike" kern="0" cap="none" spc="0" baseline="0" dirty="0">
              <a:solidFill>
                <a:srgbClr val="24FB1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0724" y="4739399"/>
            <a:ext cx="577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Tato písma se používala v německy mluvících zemích </a:t>
            </a:r>
          </a:p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ještě na začátku 20. století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0193" y="2518568"/>
            <a:ext cx="520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99"/>
                </a:solidFill>
              </a:rPr>
              <a:t>Všechna </a:t>
            </a:r>
            <a:r>
              <a:rPr lang="cs-CZ" sz="2800" b="1" dirty="0">
                <a:solidFill>
                  <a:srgbClr val="663300"/>
                </a:solidFill>
              </a:rPr>
              <a:t>lomená písma </a:t>
            </a:r>
            <a:r>
              <a:rPr lang="cs-CZ" sz="2000" b="1" dirty="0">
                <a:solidFill>
                  <a:srgbClr val="000099"/>
                </a:solidFill>
              </a:rPr>
              <a:t>mají </a:t>
            </a:r>
            <a:r>
              <a:rPr lang="cs-CZ" sz="2000" b="1" dirty="0" smtClean="0">
                <a:solidFill>
                  <a:srgbClr val="000099"/>
                </a:solidFill>
              </a:rPr>
              <a:t>podobnou:</a:t>
            </a:r>
            <a:endParaRPr lang="cs-CZ" sz="2000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Users\Koděrová\Desktop\záloha\Pictures\písma\fraktura1.jp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45" y="1408246"/>
            <a:ext cx="2088857" cy="10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děrová\Desktop\záloha\Pictures\písma\Fraktura kapitál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26" y="3144122"/>
            <a:ext cx="2810147" cy="10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210673" y="2515415"/>
            <a:ext cx="132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Fraktura minuskula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18432" y="4254853"/>
            <a:ext cx="178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Fraktura kapitála</a:t>
            </a:r>
            <a:endParaRPr lang="cs-CZ" dirty="0"/>
          </a:p>
        </p:txBody>
      </p:sp>
      <p:pic>
        <p:nvPicPr>
          <p:cNvPr id="2052" name="Picture 4" descr="C:\Users\Koděrová\Desktop\záloha\Pictures\písma\švabach kapitála moderní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93" y="5447285"/>
            <a:ext cx="1820862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děrová\Desktop\záloha\Pictures\písma\švabach minusku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39" y="5305302"/>
            <a:ext cx="169386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810248" y="5841540"/>
            <a:ext cx="194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Švabach – kapitála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63219" y="5339563"/>
            <a:ext cx="119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minuskula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3024489"/>
            <a:ext cx="240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dekorativnost</a:t>
            </a:r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90463" y="3398816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dynamičnost duktu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36319" y="3766180"/>
            <a:ext cx="229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lomení oblouků </a:t>
            </a:r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572641" y="4062408"/>
            <a:ext cx="279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2">
                    <a:lumMod val="25000"/>
                  </a:schemeClr>
                </a:solidFill>
              </a:rPr>
              <a:t>ostrost kresby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písma</a:t>
            </a:r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344811" y="1190389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837849" y="2838580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941538" y="6143502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331640" y="6196774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3" grpId="0"/>
      <p:bldP spid="14" grpId="0"/>
      <p:bldP spid="2" grpId="0"/>
      <p:bldP spid="16" grpId="0"/>
      <p:bldP spid="17" grpId="0"/>
      <p:bldP spid="18" grpId="0"/>
      <p:bldP spid="22" grpId="0"/>
      <p:bldP spid="23" grpId="0"/>
      <p:bldP spid="24" grpId="0"/>
      <p:bldP spid="24" grpId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1520" y="116632"/>
            <a:ext cx="8640960" cy="6482254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92437" y="30855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984807"/>
                </a:solidFill>
              </a:rPr>
              <a:t> </a:t>
            </a:r>
            <a:r>
              <a:rPr lang="cs-CZ" sz="1400" b="1" dirty="0" smtClean="0">
                <a:solidFill>
                  <a:srgbClr val="984807"/>
                </a:solidFill>
              </a:rPr>
              <a:t>3.2_25_05_Pracovní list_1_test </a:t>
            </a:r>
            <a:endParaRPr lang="cs-CZ" sz="1400" b="1" dirty="0">
              <a:solidFill>
                <a:srgbClr val="984807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708666"/>
            <a:ext cx="806489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66"/>
                </a:solidFill>
              </a:rPr>
              <a:t>Test:  vyber a doplň správnou odpověď :</a:t>
            </a:r>
          </a:p>
          <a:p>
            <a:endParaRPr lang="cs-CZ" sz="2400" b="1" dirty="0" smtClean="0">
              <a:solidFill>
                <a:srgbClr val="000066"/>
              </a:solidFill>
            </a:endParaRPr>
          </a:p>
          <a:p>
            <a:r>
              <a:rPr lang="cs-CZ" b="1" dirty="0" smtClean="0"/>
              <a:t>1.   Z řeckého písma </a:t>
            </a:r>
            <a:r>
              <a:rPr lang="cs-CZ" dirty="0" smtClean="0"/>
              <a:t>se vyvinulo písmo:</a:t>
            </a:r>
          </a:p>
          <a:p>
            <a:r>
              <a:rPr lang="cs-CZ" dirty="0" smtClean="0"/>
              <a:t>       a)Cyrilice               b) Hlaholice</a:t>
            </a:r>
          </a:p>
          <a:p>
            <a:endParaRPr lang="cs-CZ" dirty="0"/>
          </a:p>
          <a:p>
            <a:r>
              <a:rPr lang="cs-CZ" b="1" dirty="0" smtClean="0"/>
              <a:t>2.   Karolinská minuskula </a:t>
            </a:r>
            <a:r>
              <a:rPr lang="cs-CZ" dirty="0" smtClean="0"/>
              <a:t>vznikla:</a:t>
            </a:r>
          </a:p>
          <a:p>
            <a:r>
              <a:rPr lang="cs-CZ" dirty="0" smtClean="0"/>
              <a:t>       a) za vlády Karla Velikého     b) za vlády Jiřího Velikého</a:t>
            </a:r>
          </a:p>
          <a:p>
            <a:endParaRPr lang="cs-CZ" dirty="0" smtClean="0"/>
          </a:p>
          <a:p>
            <a:pPr marL="342900" indent="-342900">
              <a:buAutoNum type="arabicPeriod" startAt="3"/>
            </a:pPr>
            <a:r>
              <a:rPr lang="cs-CZ" b="1" dirty="0" smtClean="0"/>
              <a:t>Azbuka </a:t>
            </a:r>
            <a:r>
              <a:rPr lang="cs-CZ" dirty="0" smtClean="0"/>
              <a:t>vznikla zjednodušením z písma:</a:t>
            </a:r>
          </a:p>
          <a:p>
            <a:r>
              <a:rPr lang="cs-CZ" dirty="0"/>
              <a:t> </a:t>
            </a:r>
            <a:r>
              <a:rPr lang="cs-CZ" dirty="0" smtClean="0"/>
              <a:t>      a)  Rotunda               b) Graždanka            c) Antikva</a:t>
            </a:r>
          </a:p>
          <a:p>
            <a:endParaRPr lang="cs-CZ" dirty="0" smtClean="0"/>
          </a:p>
          <a:p>
            <a:r>
              <a:rPr lang="cs-CZ" b="1" dirty="0" smtClean="0"/>
              <a:t>4.   </a:t>
            </a:r>
            <a:r>
              <a:rPr lang="cs-CZ" dirty="0" smtClean="0"/>
              <a:t>Ve kterém století se objevují </a:t>
            </a:r>
            <a:r>
              <a:rPr lang="cs-CZ" b="1" dirty="0" smtClean="0"/>
              <a:t>zdobené kodexy perokresbou</a:t>
            </a:r>
            <a:r>
              <a:rPr lang="cs-CZ" dirty="0" smtClean="0"/>
              <a:t>:</a:t>
            </a:r>
          </a:p>
          <a:p>
            <a:r>
              <a:rPr lang="cs-CZ" dirty="0" smtClean="0"/>
              <a:t>       a) 17. – 16. století      b)  13. – 12. století    c)  10. – 9. století</a:t>
            </a:r>
          </a:p>
          <a:p>
            <a:pPr marL="342900" indent="-342900">
              <a:buAutoNum type="alphaLcParenR"/>
            </a:pPr>
            <a:endParaRPr lang="cs-CZ" dirty="0"/>
          </a:p>
          <a:p>
            <a:r>
              <a:rPr lang="cs-CZ" b="1" dirty="0" smtClean="0"/>
              <a:t>5.   </a:t>
            </a:r>
            <a:r>
              <a:rPr lang="cs-CZ" dirty="0" smtClean="0"/>
              <a:t>Písmo </a:t>
            </a:r>
            <a:r>
              <a:rPr lang="cs-CZ" b="1" dirty="0" smtClean="0"/>
              <a:t>Rotunda</a:t>
            </a:r>
            <a:r>
              <a:rPr lang="cs-CZ" dirty="0" smtClean="0"/>
              <a:t> je:</a:t>
            </a:r>
          </a:p>
          <a:p>
            <a:r>
              <a:rPr lang="cs-CZ" dirty="0" smtClean="0"/>
              <a:t>      a) formální  knižní písmo       b) formální deskové písmo</a:t>
            </a:r>
          </a:p>
          <a:p>
            <a:endParaRPr lang="cs-CZ" dirty="0" smtClean="0"/>
          </a:p>
          <a:p>
            <a:r>
              <a:rPr lang="cs-CZ" b="1" dirty="0" smtClean="0"/>
              <a:t>6.   </a:t>
            </a:r>
            <a:r>
              <a:rPr lang="cs-CZ" dirty="0" smtClean="0"/>
              <a:t>Písmem </a:t>
            </a:r>
            <a:r>
              <a:rPr lang="cs-CZ" b="1" dirty="0" smtClean="0"/>
              <a:t>Fraktura se psalo v zemích</a:t>
            </a:r>
            <a:r>
              <a:rPr lang="cs-CZ" dirty="0" smtClean="0"/>
              <a:t>:</a:t>
            </a:r>
          </a:p>
          <a:p>
            <a:r>
              <a:rPr lang="cs-CZ" dirty="0" smtClean="0"/>
              <a:t>      a)  polsky mluvících            c) anglicky mluvících           c) německy mluvících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87524" y="94593"/>
            <a:ext cx="8640960" cy="6580894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89463" y="244710"/>
            <a:ext cx="495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984807"/>
                </a:solidFill>
              </a:rPr>
              <a:t> 3.2_25_05_Pracovní list_1_správné řešení </a:t>
            </a:r>
            <a:endParaRPr lang="cs-CZ" sz="2000" b="1" dirty="0">
              <a:solidFill>
                <a:srgbClr val="984807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583165"/>
            <a:ext cx="7632848" cy="5786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66"/>
                </a:solidFill>
              </a:rPr>
              <a:t>Test: </a:t>
            </a:r>
            <a:r>
              <a:rPr lang="cs-CZ" sz="2000" b="1" dirty="0" smtClean="0">
                <a:solidFill>
                  <a:srgbClr val="000066"/>
                </a:solidFill>
              </a:rPr>
              <a:t>správné řešení </a:t>
            </a:r>
          </a:p>
          <a:p>
            <a:r>
              <a:rPr lang="cs-CZ" sz="2000" b="1" dirty="0" smtClean="0">
                <a:solidFill>
                  <a:srgbClr val="000066"/>
                </a:solidFill>
              </a:rPr>
              <a:t>správná odpověď je  </a:t>
            </a:r>
          </a:p>
          <a:p>
            <a:endParaRPr lang="cs-CZ" sz="2000" b="1" dirty="0">
              <a:solidFill>
                <a:srgbClr val="000066"/>
              </a:solidFill>
            </a:endParaRPr>
          </a:p>
          <a:p>
            <a:r>
              <a:rPr lang="cs-CZ" b="1" dirty="0" smtClean="0"/>
              <a:t>1.  Z </a:t>
            </a:r>
            <a:r>
              <a:rPr lang="cs-CZ" b="1" dirty="0"/>
              <a:t>řeckého písma </a:t>
            </a:r>
            <a:r>
              <a:rPr lang="cs-CZ" dirty="0"/>
              <a:t>se vyvinulo písmo:</a:t>
            </a:r>
          </a:p>
          <a:p>
            <a:r>
              <a:rPr lang="cs-CZ" dirty="0" smtClean="0"/>
              <a:t>     a)Cyrilice               </a:t>
            </a:r>
            <a:r>
              <a:rPr lang="cs-CZ" b="1" dirty="0">
                <a:solidFill>
                  <a:srgbClr val="FF0000"/>
                </a:solidFill>
              </a:rPr>
              <a:t>b) Hlaholice</a:t>
            </a:r>
          </a:p>
          <a:p>
            <a:endParaRPr lang="cs-CZ" dirty="0" smtClean="0"/>
          </a:p>
          <a:p>
            <a:r>
              <a:rPr lang="cs-CZ" b="1" dirty="0" smtClean="0"/>
              <a:t>2.  Karolinská </a:t>
            </a:r>
            <a:r>
              <a:rPr lang="cs-CZ" b="1" dirty="0"/>
              <a:t>minuskula </a:t>
            </a:r>
            <a:r>
              <a:rPr lang="cs-CZ" dirty="0"/>
              <a:t>vznikla: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     a) za </a:t>
            </a:r>
            <a:r>
              <a:rPr lang="cs-CZ" b="1" dirty="0">
                <a:solidFill>
                  <a:srgbClr val="FF0000"/>
                </a:solidFill>
              </a:rPr>
              <a:t>vlády Karla Velikého     </a:t>
            </a:r>
            <a:r>
              <a:rPr lang="cs-CZ" dirty="0"/>
              <a:t>b) za vlády Jiřího Velikého</a:t>
            </a:r>
          </a:p>
          <a:p>
            <a:pPr marL="342900" indent="-342900">
              <a:buAutoNum type="alphaLcParenR"/>
            </a:pPr>
            <a:endParaRPr lang="cs-CZ" dirty="0"/>
          </a:p>
          <a:p>
            <a:r>
              <a:rPr lang="cs-CZ" b="1" dirty="0" smtClean="0"/>
              <a:t>3.  Azbuka </a:t>
            </a:r>
            <a:r>
              <a:rPr lang="cs-CZ" dirty="0"/>
              <a:t>vznikla zjednodušením z písma:</a:t>
            </a:r>
          </a:p>
          <a:p>
            <a:r>
              <a:rPr lang="cs-CZ" dirty="0" smtClean="0"/>
              <a:t>     a) Rotunda               </a:t>
            </a:r>
            <a:r>
              <a:rPr lang="cs-CZ" b="1" dirty="0">
                <a:solidFill>
                  <a:srgbClr val="FF0000"/>
                </a:solidFill>
              </a:rPr>
              <a:t>b) Graždanka            </a:t>
            </a:r>
            <a:r>
              <a:rPr lang="cs-CZ" dirty="0"/>
              <a:t>c) Antikva</a:t>
            </a:r>
          </a:p>
          <a:p>
            <a:endParaRPr lang="cs-CZ" dirty="0" smtClean="0"/>
          </a:p>
          <a:p>
            <a:r>
              <a:rPr lang="cs-CZ" dirty="0" smtClean="0"/>
              <a:t>4.  Ve </a:t>
            </a:r>
            <a:r>
              <a:rPr lang="cs-CZ" dirty="0"/>
              <a:t>kterém století </a:t>
            </a:r>
            <a:r>
              <a:rPr lang="cs-CZ"/>
              <a:t>se </a:t>
            </a:r>
            <a:r>
              <a:rPr lang="cs-CZ" smtClean="0"/>
              <a:t>objevují </a:t>
            </a:r>
            <a:r>
              <a:rPr lang="cs-CZ" b="1" smtClean="0"/>
              <a:t>zdobené </a:t>
            </a:r>
            <a:r>
              <a:rPr lang="cs-CZ" b="1" dirty="0"/>
              <a:t>kodexy perokresbou</a:t>
            </a:r>
            <a:r>
              <a:rPr lang="cs-CZ" dirty="0"/>
              <a:t>:</a:t>
            </a:r>
          </a:p>
          <a:p>
            <a:r>
              <a:rPr lang="cs-CZ" dirty="0" smtClean="0"/>
              <a:t>      a)17</a:t>
            </a:r>
            <a:r>
              <a:rPr lang="cs-CZ" dirty="0"/>
              <a:t>. – 16. století      b)  13. – 12. století    </a:t>
            </a:r>
            <a:r>
              <a:rPr lang="cs-CZ" b="1" dirty="0">
                <a:solidFill>
                  <a:srgbClr val="FF0000"/>
                </a:solidFill>
              </a:rPr>
              <a:t>c) 10. – 9. století</a:t>
            </a:r>
          </a:p>
          <a:p>
            <a:pPr marL="342900" indent="-342900">
              <a:buAutoNum type="alphaLcParenR"/>
            </a:pPr>
            <a:endParaRPr lang="cs-CZ" dirty="0"/>
          </a:p>
          <a:p>
            <a:r>
              <a:rPr lang="cs-CZ" b="1" dirty="0" smtClean="0"/>
              <a:t>5.  </a:t>
            </a:r>
            <a:r>
              <a:rPr lang="cs-CZ" dirty="0" smtClean="0"/>
              <a:t>Písmo </a:t>
            </a:r>
            <a:r>
              <a:rPr lang="cs-CZ" b="1" dirty="0" smtClean="0"/>
              <a:t>Rotunda</a:t>
            </a:r>
            <a:r>
              <a:rPr lang="cs-CZ" dirty="0" smtClean="0"/>
              <a:t> </a:t>
            </a:r>
            <a:r>
              <a:rPr lang="cs-CZ" dirty="0"/>
              <a:t>je: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   a)formální  knižní písmo   </a:t>
            </a:r>
            <a:r>
              <a:rPr lang="cs-CZ" dirty="0"/>
              <a:t>b) </a:t>
            </a:r>
            <a:r>
              <a:rPr lang="cs-CZ" dirty="0" smtClean="0"/>
              <a:t>formální deskové písmo   </a:t>
            </a:r>
            <a:endParaRPr lang="cs-CZ" dirty="0"/>
          </a:p>
          <a:p>
            <a:endParaRPr lang="cs-CZ" dirty="0"/>
          </a:p>
          <a:p>
            <a:r>
              <a:rPr lang="cs-CZ" b="1" dirty="0" smtClean="0"/>
              <a:t>6.  </a:t>
            </a:r>
            <a:r>
              <a:rPr lang="cs-CZ" dirty="0" smtClean="0"/>
              <a:t>Písmem </a:t>
            </a:r>
            <a:r>
              <a:rPr lang="cs-CZ" b="1" dirty="0"/>
              <a:t>Fraktura</a:t>
            </a:r>
            <a:r>
              <a:rPr lang="cs-CZ" dirty="0"/>
              <a:t> se psalo v:zemích</a:t>
            </a:r>
          </a:p>
          <a:p>
            <a:r>
              <a:rPr lang="cs-CZ" dirty="0"/>
              <a:t> </a:t>
            </a:r>
            <a:r>
              <a:rPr lang="cs-CZ" dirty="0" smtClean="0"/>
              <a:t>    a) polsky </a:t>
            </a:r>
            <a:r>
              <a:rPr lang="cs-CZ" dirty="0"/>
              <a:t>mluvících            </a:t>
            </a:r>
            <a:r>
              <a:rPr lang="cs-CZ" dirty="0" smtClean="0"/>
              <a:t>c) anglicky </a:t>
            </a:r>
            <a:r>
              <a:rPr lang="cs-CZ" dirty="0"/>
              <a:t>mluvících           </a:t>
            </a:r>
            <a:r>
              <a:rPr lang="cs-CZ" b="1" dirty="0">
                <a:solidFill>
                  <a:srgbClr val="FF0000"/>
                </a:solidFill>
              </a:rPr>
              <a:t>c) německy </a:t>
            </a:r>
            <a:r>
              <a:rPr lang="cs-CZ" b="1" dirty="0" smtClean="0">
                <a:solidFill>
                  <a:srgbClr val="FF0000"/>
                </a:solidFill>
              </a:rPr>
              <a:t>mluvících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74884" y="980728"/>
            <a:ext cx="1152128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51520" y="116632"/>
            <a:ext cx="8640960" cy="6482254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92437" y="30855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984807"/>
                </a:solidFill>
              </a:rPr>
              <a:t> 3.2_25_05_Pracovní list 2 </a:t>
            </a:r>
            <a:endParaRPr lang="cs-CZ" sz="2000" b="1" dirty="0">
              <a:solidFill>
                <a:srgbClr val="984807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708666"/>
            <a:ext cx="806489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0099"/>
                </a:solidFill>
              </a:rPr>
              <a:t>     </a:t>
            </a:r>
          </a:p>
          <a:p>
            <a:r>
              <a:rPr lang="cs-CZ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</a:rPr>
              <a:t>        Napiš tato slova gotickým písmem:</a:t>
            </a:r>
          </a:p>
          <a:p>
            <a:endParaRPr lang="cs-CZ" sz="3200" b="1" dirty="0">
              <a:solidFill>
                <a:srgbClr val="000099"/>
              </a:solidFill>
            </a:endParaRPr>
          </a:p>
          <a:p>
            <a:r>
              <a:rPr lang="cs-CZ" sz="3200" b="1" dirty="0" smtClean="0">
                <a:solidFill>
                  <a:srgbClr val="000099"/>
                </a:solidFill>
              </a:rPr>
              <a:t>         ŠVABACH              </a:t>
            </a:r>
          </a:p>
          <a:p>
            <a:r>
              <a:rPr lang="cs-CZ" sz="3200" b="1" dirty="0">
                <a:solidFill>
                  <a:srgbClr val="000099"/>
                </a:solidFill>
              </a:rPr>
              <a:t> </a:t>
            </a:r>
            <a:r>
              <a:rPr lang="cs-CZ" sz="3200" b="1" dirty="0" smtClean="0">
                <a:solidFill>
                  <a:srgbClr val="000099"/>
                </a:solidFill>
              </a:rPr>
              <a:t>        KNIHAŘSTVÍ</a:t>
            </a:r>
          </a:p>
          <a:p>
            <a:r>
              <a:rPr lang="cs-CZ" sz="3200" b="1" dirty="0">
                <a:solidFill>
                  <a:srgbClr val="000099"/>
                </a:solidFill>
              </a:rPr>
              <a:t> </a:t>
            </a:r>
            <a:r>
              <a:rPr lang="cs-CZ" sz="3200" b="1" dirty="0" smtClean="0">
                <a:solidFill>
                  <a:srgbClr val="000099"/>
                </a:solidFill>
              </a:rPr>
              <a:t>        SKRIPTORIUM</a:t>
            </a:r>
          </a:p>
          <a:p>
            <a:r>
              <a:rPr lang="cs-CZ" sz="3200" b="1" dirty="0">
                <a:solidFill>
                  <a:srgbClr val="000099"/>
                </a:solidFill>
              </a:rPr>
              <a:t> </a:t>
            </a:r>
            <a:r>
              <a:rPr lang="cs-CZ" sz="3200" b="1" dirty="0" smtClean="0">
                <a:solidFill>
                  <a:srgbClr val="000099"/>
                </a:solidFill>
              </a:rPr>
              <a:t>        </a:t>
            </a:r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lova piš pod sebe na formát čtvrtky A4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 první dvě slova použij pro psaní seřízlé pero nebo dřívko a tuš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Jedno ze slov(které si vybereš) napiš barevnou tuší (lze použít zředěnou temperu) a štětcem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Piš pouze verzálkami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C:\Users\Koděrová\Desktop\písma pracovní\gotické moderní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345118" cy="28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63897" y="1844824"/>
            <a:ext cx="1713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HARRIS, David. </a:t>
            </a:r>
            <a:r>
              <a:rPr lang="cs-CZ" sz="1100" i="1" dirty="0"/>
              <a:t>Kaligrafie: </a:t>
            </a:r>
            <a:r>
              <a:rPr lang="cs-CZ" sz="1100" dirty="0"/>
              <a:t>nakl. Slovart </a:t>
            </a:r>
            <a:r>
              <a:rPr lang="cs-CZ" sz="1100" dirty="0" smtClean="0"/>
              <a:t>2004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4257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231231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1571" y="3284984"/>
            <a:ext cx="6120680" cy="12988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PLOCHÝ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Emanuel, Dr. </a:t>
            </a:r>
            <a:r>
              <a:rPr lang="cs-CZ" sz="14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Encyklopedie českého výtvarného </a:t>
            </a:r>
            <a:r>
              <a:rPr lang="cs-CZ" sz="1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umění:    </a:t>
            </a:r>
          </a:p>
          <a:p>
            <a:pPr>
              <a:lnSpc>
                <a:spcPct val="80000"/>
              </a:lnSpc>
            </a:pPr>
            <a:r>
              <a:rPr lang="cs-CZ" sz="1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Academia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Praha 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HARRIS, David. </a:t>
            </a:r>
            <a:r>
              <a:rPr lang="cs-CZ" sz="1400" b="1" i="1" dirty="0" smtClean="0">
                <a:solidFill>
                  <a:srgbClr val="00FF00"/>
                </a:solidFill>
              </a:rPr>
              <a:t>Kaligrafie: </a:t>
            </a:r>
            <a:r>
              <a:rPr lang="cs-CZ" sz="1400" b="1" dirty="0">
                <a:solidFill>
                  <a:srgbClr val="00FF00"/>
                </a:solidFill>
              </a:rPr>
              <a:t>nakl. </a:t>
            </a:r>
            <a:r>
              <a:rPr lang="cs-CZ" sz="1400" b="1" dirty="0" smtClean="0">
                <a:solidFill>
                  <a:srgbClr val="00FF00"/>
                </a:solidFill>
              </a:rPr>
              <a:t>Slovart 2004</a:t>
            </a:r>
          </a:p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>
                <a:solidFill>
                  <a:srgbClr val="1CF50B"/>
                </a:solidFill>
              </a:rPr>
              <a:t>LANZ, Bohumil, Němeček Zdeněk.</a:t>
            </a:r>
            <a:r>
              <a:rPr lang="cs-CZ" sz="1400" b="1" i="1" dirty="0">
                <a:solidFill>
                  <a:srgbClr val="1CF50B"/>
                </a:solidFill>
              </a:rPr>
              <a:t> Písmo v propagaci: </a:t>
            </a:r>
            <a:r>
              <a:rPr lang="cs-CZ" sz="1400" b="1" dirty="0">
                <a:solidFill>
                  <a:srgbClr val="1CF50B"/>
                </a:solidFill>
              </a:rPr>
              <a:t>Praha Merkur 1974</a:t>
            </a:r>
            <a:r>
              <a:rPr lang="cs-CZ" sz="1400" b="1" i="1" dirty="0">
                <a:solidFill>
                  <a:srgbClr val="1CF50B"/>
                </a:solidFill>
              </a:rPr>
              <a:t> </a:t>
            </a:r>
            <a:endParaRPr lang="cs-CZ" sz="1400" b="1" dirty="0">
              <a:solidFill>
                <a:srgbClr val="1CF50B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00FF00"/>
                </a:solidFill>
              </a:rPr>
              <a:t>archiv </a:t>
            </a:r>
            <a:r>
              <a:rPr lang="cs-CZ" sz="1400" b="1" dirty="0">
                <a:solidFill>
                  <a:srgbClr val="00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00FF00"/>
                </a:solidFill>
              </a:rPr>
              <a:t>Zuzana.: </a:t>
            </a:r>
            <a:r>
              <a:rPr lang="cs-CZ" sz="1400" b="1" i="1" dirty="0" smtClean="0">
                <a:solidFill>
                  <a:srgbClr val="00FF00"/>
                </a:solidFill>
              </a:rPr>
              <a:t>fotografie</a:t>
            </a:r>
            <a:r>
              <a:rPr lang="cs-CZ" sz="1400" b="1" dirty="0" smtClean="0">
                <a:solidFill>
                  <a:srgbClr val="00FF00"/>
                </a:solidFill>
              </a:rPr>
              <a:t>: </a:t>
            </a:r>
            <a:r>
              <a:rPr lang="cs-CZ" sz="1400" b="1" i="1" dirty="0" smtClean="0">
                <a:solidFill>
                  <a:srgbClr val="00FF00"/>
                </a:solidFill>
              </a:rPr>
              <a:t>galerie</a:t>
            </a:r>
            <a:r>
              <a:rPr lang="cs-CZ" sz="1400" b="1" dirty="0" smtClean="0">
                <a:solidFill>
                  <a:srgbClr val="00FF00"/>
                </a:solidFill>
              </a:rPr>
              <a:t> ©</a:t>
            </a:r>
            <a:r>
              <a:rPr lang="cs-CZ" sz="1400" b="1" i="1" dirty="0" smtClean="0">
                <a:solidFill>
                  <a:srgbClr val="00FF00"/>
                </a:solidFill>
              </a:rPr>
              <a:t>c.zuk  2000-2013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Autorem fotografií, není-li uvedeno jinak, je Zuzana Koděrová. Autor (Zuzana Koděrová)souhlasí s </a:t>
            </a:r>
            <a:r>
              <a:rPr lang="cs-CZ" sz="1400" b="1" dirty="0">
                <a:solidFill>
                  <a:srgbClr val="00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00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1205" y="116631"/>
            <a:ext cx="8885288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1989588" y="1988838"/>
            <a:ext cx="5184574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0" b="1" i="0" u="none" strike="noStrike" kern="1200" cap="none" spc="0" baseline="0" dirty="0">
                <a:solidFill>
                  <a:srgbClr val="00FF00"/>
                </a:solidFill>
                <a:uFillTx/>
                <a:latin typeface="Tempus Sans ITC" pitchFamily="82"/>
              </a:rPr>
              <a:t>Písmo</a:t>
            </a:r>
          </a:p>
        </p:txBody>
      </p:sp>
      <p:sp>
        <p:nvSpPr>
          <p:cNvPr id="6" name="Obdélník 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6" y="116632"/>
            <a:ext cx="8885290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    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15616" y="1556792"/>
            <a:ext cx="7189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0" b="1" dirty="0" smtClean="0">
                <a:solidFill>
                  <a:srgbClr val="FFFF00"/>
                </a:solidFill>
                <a:latin typeface="Tempus Sans ITC" pitchFamily="82" charset="0"/>
              </a:rPr>
              <a:t>Vývoj písma </a:t>
            </a:r>
            <a:r>
              <a:rPr lang="cs-CZ" sz="9000" b="1" dirty="0">
                <a:solidFill>
                  <a:srgbClr val="FFFF00"/>
                </a:solidFill>
                <a:latin typeface="Tempus Sans ITC" pitchFamily="82" charset="0"/>
              </a:rPr>
              <a:t>5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79561" y="3140968"/>
            <a:ext cx="7061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1CF50B"/>
                </a:solidFill>
                <a:latin typeface="Tempus Sans ITC" pitchFamily="82" charset="0"/>
              </a:rPr>
              <a:t>Středověká  písma</a:t>
            </a:r>
            <a:endParaRPr lang="cs-CZ" sz="6600" b="1" dirty="0">
              <a:solidFill>
                <a:srgbClr val="1CF50B"/>
              </a:solidFill>
              <a:latin typeface="Tempus Sans ITC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22152" y="93400"/>
            <a:ext cx="8784976" cy="6492598"/>
          </a:xfr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1704249" y="620688"/>
            <a:ext cx="587295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Zjednodušený vývoj písem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3943975"/>
            <a:ext cx="936016" cy="565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Egyptské hieroglyfy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687659" y="3943974"/>
            <a:ext cx="876229" cy="5651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Řecké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771363" y="1903295"/>
            <a:ext cx="843277" cy="516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Etruské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77629" y="2945646"/>
            <a:ext cx="1080120" cy="451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Karolinská minuskula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28290" y="4892400"/>
            <a:ext cx="906169" cy="445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Hlaholice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004048" y="2955007"/>
            <a:ext cx="1080120" cy="451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Latinská unciála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45278" y="2943627"/>
            <a:ext cx="895449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Římské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819408" y="5804993"/>
            <a:ext cx="837654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Srbské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884368" y="2919302"/>
            <a:ext cx="864096" cy="4513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Gotické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583668" y="3943975"/>
            <a:ext cx="855489" cy="565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Fénické písmo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884368" y="1974915"/>
            <a:ext cx="862706" cy="445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Latinka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884368" y="3849021"/>
            <a:ext cx="864096" cy="532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Švabach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884368" y="4849383"/>
            <a:ext cx="864096" cy="451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Fraktura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4981489" y="5804993"/>
            <a:ext cx="837654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Azbuka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966089" y="4898262"/>
            <a:ext cx="868453" cy="4456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Cyrilice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084168" y="5794099"/>
            <a:ext cx="1080120" cy="514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Bulharská hlaholice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3419872" y="3339699"/>
            <a:ext cx="325406" cy="604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Přímá spojnice se šipkou 1031"/>
          <p:cNvCxnSpPr/>
          <p:nvPr/>
        </p:nvCxnSpPr>
        <p:spPr>
          <a:xfrm>
            <a:off x="3419872" y="4509118"/>
            <a:ext cx="399536" cy="389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Přímá spojnice se šipkou 1033"/>
          <p:cNvCxnSpPr/>
          <p:nvPr/>
        </p:nvCxnSpPr>
        <p:spPr>
          <a:xfrm>
            <a:off x="4193002" y="2420175"/>
            <a:ext cx="0" cy="534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Přímá spojnice se šipkou 1035"/>
          <p:cNvCxnSpPr>
            <a:stCxn id="13" idx="3"/>
            <a:endCxn id="11" idx="1"/>
          </p:cNvCxnSpPr>
          <p:nvPr/>
        </p:nvCxnSpPr>
        <p:spPr>
          <a:xfrm flipV="1">
            <a:off x="4640727" y="3180691"/>
            <a:ext cx="363321" cy="149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Přímá spojnice se šipkou 1037"/>
          <p:cNvCxnSpPr>
            <a:endCxn id="8" idx="1"/>
          </p:cNvCxnSpPr>
          <p:nvPr/>
        </p:nvCxnSpPr>
        <p:spPr>
          <a:xfrm flipV="1">
            <a:off x="6084168" y="3171330"/>
            <a:ext cx="293461" cy="24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Přímá spojnice se šipkou 1039"/>
          <p:cNvCxnSpPr>
            <a:endCxn id="20" idx="1"/>
          </p:cNvCxnSpPr>
          <p:nvPr/>
        </p:nvCxnSpPr>
        <p:spPr>
          <a:xfrm flipV="1">
            <a:off x="7457749" y="3144985"/>
            <a:ext cx="426619" cy="26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Přímá spojnice se šipkou 1041"/>
          <p:cNvCxnSpPr/>
          <p:nvPr/>
        </p:nvCxnSpPr>
        <p:spPr>
          <a:xfrm flipV="1">
            <a:off x="8307944" y="2372880"/>
            <a:ext cx="0" cy="5707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Přímá spojnice se šipkou 1046"/>
          <p:cNvCxnSpPr/>
          <p:nvPr/>
        </p:nvCxnSpPr>
        <p:spPr>
          <a:xfrm>
            <a:off x="8316416" y="3370668"/>
            <a:ext cx="0" cy="4783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Přímá spojnice se šipkou 1048"/>
          <p:cNvCxnSpPr>
            <a:stCxn id="23" idx="2"/>
          </p:cNvCxnSpPr>
          <p:nvPr/>
        </p:nvCxnSpPr>
        <p:spPr>
          <a:xfrm>
            <a:off x="8316416" y="4381586"/>
            <a:ext cx="0" cy="4677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Přímá spojnice se šipkou 1050"/>
          <p:cNvCxnSpPr>
            <a:stCxn id="26" idx="2"/>
            <a:endCxn id="25" idx="0"/>
          </p:cNvCxnSpPr>
          <p:nvPr/>
        </p:nvCxnSpPr>
        <p:spPr>
          <a:xfrm>
            <a:off x="5400316" y="5343888"/>
            <a:ext cx="0" cy="4611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Přímá spojnice se šipkou 1052"/>
          <p:cNvCxnSpPr>
            <a:stCxn id="9" idx="2"/>
            <a:endCxn id="9" idx="2"/>
          </p:cNvCxnSpPr>
          <p:nvPr/>
        </p:nvCxnSpPr>
        <p:spPr>
          <a:xfrm>
            <a:off x="4181375" y="53380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Přímá spojnice se šipkou 1054"/>
          <p:cNvCxnSpPr/>
          <p:nvPr/>
        </p:nvCxnSpPr>
        <p:spPr>
          <a:xfrm flipH="1">
            <a:off x="4614640" y="5338026"/>
            <a:ext cx="389408" cy="4560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Přímá spojnice se šipkou 1057"/>
          <p:cNvCxnSpPr/>
          <p:nvPr/>
        </p:nvCxnSpPr>
        <p:spPr>
          <a:xfrm>
            <a:off x="5819143" y="5338026"/>
            <a:ext cx="527654" cy="4560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Přímá spojnice se šipkou 1059"/>
          <p:cNvCxnSpPr>
            <a:endCxn id="16" idx="1"/>
          </p:cNvCxnSpPr>
          <p:nvPr/>
        </p:nvCxnSpPr>
        <p:spPr>
          <a:xfrm>
            <a:off x="2439157" y="4226547"/>
            <a:ext cx="2485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Přímá spojnice se šipkou 1061"/>
          <p:cNvCxnSpPr>
            <a:stCxn id="5" idx="3"/>
            <a:endCxn id="21" idx="1"/>
          </p:cNvCxnSpPr>
          <p:nvPr/>
        </p:nvCxnSpPr>
        <p:spPr>
          <a:xfrm>
            <a:off x="1331552" y="4226547"/>
            <a:ext cx="2521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9" idx="3"/>
            <a:endCxn id="26" idx="1"/>
          </p:cNvCxnSpPr>
          <p:nvPr/>
        </p:nvCxnSpPr>
        <p:spPr>
          <a:xfrm>
            <a:off x="4634459" y="5115213"/>
            <a:ext cx="331630" cy="5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679175" y="1400188"/>
            <a:ext cx="38448" cy="297880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717623" y="4009663"/>
            <a:ext cx="209530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Středověká písma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2523522" y="5389774"/>
            <a:ext cx="209530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Středověká písma</a:t>
            </a:r>
            <a:endParaRPr lang="cs-CZ" dirty="0"/>
          </a:p>
        </p:txBody>
      </p:sp>
      <p:cxnSp>
        <p:nvCxnSpPr>
          <p:cNvPr id="32" name="Přímá spojnice 31"/>
          <p:cNvCxnSpPr/>
          <p:nvPr/>
        </p:nvCxnSpPr>
        <p:spPr>
          <a:xfrm flipH="1">
            <a:off x="2563408" y="4378994"/>
            <a:ext cx="2154215" cy="101077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6" grpId="0" animBg="1"/>
      <p:bldP spid="18" grpId="0" animBg="1"/>
      <p:bldP spid="8" grpId="0" animBg="1"/>
      <p:bldP spid="9" grpId="0" animBg="1"/>
      <p:bldP spid="11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136904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96859" y="3076042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6" name="Obdélník 1"/>
          <p:cNvSpPr/>
          <p:nvPr/>
        </p:nvSpPr>
        <p:spPr>
          <a:xfrm>
            <a:off x="2125880" y="548680"/>
            <a:ext cx="5200915" cy="790983"/>
          </a:xfrm>
          <a:prstGeom prst="rect">
            <a:avLst/>
          </a:prstGeom>
          <a:gradFill>
            <a:gsLst>
              <a:gs pos="0">
                <a:srgbClr val="717F56"/>
              </a:gs>
              <a:gs pos="100000">
                <a:srgbClr val="A5B77E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</a:t>
            </a:r>
            <a:r>
              <a:rPr lang="cs-CZ" sz="3600" b="1" i="0" u="none" strike="noStrike" kern="0" cap="none" spc="0" baseline="0" dirty="0">
                <a:solidFill>
                  <a:srgbClr val="24FB19"/>
                </a:solidFill>
                <a:uFillTx/>
                <a:latin typeface="Times New Roman" pitchFamily="18"/>
                <a:cs typeface="Times New Roman" pitchFamily="18"/>
              </a:rPr>
              <a:t>Karolinská </a:t>
            </a:r>
            <a:r>
              <a:rPr lang="cs-CZ" sz="3600" b="1" i="0" u="none" strike="noStrike" kern="0" cap="none" spc="0" baseline="0" dirty="0" smtClean="0">
                <a:solidFill>
                  <a:srgbClr val="24FB19"/>
                </a:solidFill>
                <a:uFillTx/>
                <a:latin typeface="Times New Roman" pitchFamily="18"/>
                <a:cs typeface="Times New Roman" pitchFamily="18"/>
              </a:rPr>
              <a:t>minuskula</a:t>
            </a:r>
            <a:endParaRPr lang="cs-CZ" sz="3600" b="1" i="0" u="none" strike="noStrike" kern="0" cap="none" spc="0" baseline="0" dirty="0">
              <a:solidFill>
                <a:srgbClr val="24FB1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78013" y="1412776"/>
            <a:ext cx="55446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solidFill>
                  <a:srgbClr val="000000"/>
                </a:solidFill>
              </a:rPr>
              <a:t>Karel Veliký, (který vládl francké říši v letech 768-814)</a:t>
            </a:r>
            <a:br>
              <a:rPr lang="cs-CZ" dirty="0">
                <a:solidFill>
                  <a:srgbClr val="000000"/>
                </a:solidFill>
              </a:rPr>
            </a:br>
            <a:r>
              <a:rPr lang="cs-CZ" dirty="0">
                <a:solidFill>
                  <a:srgbClr val="000000"/>
                </a:solidFill>
              </a:rPr>
              <a:t>vyhlásil reformu písma </a:t>
            </a:r>
            <a:r>
              <a:rPr lang="cs-CZ" dirty="0" smtClean="0">
                <a:solidFill>
                  <a:srgbClr val="000000"/>
                </a:solidFill>
              </a:rPr>
              <a:t>–</a:t>
            </a:r>
            <a:r>
              <a:rPr lang="cs-CZ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rgbClr val="000099"/>
                </a:solidFill>
              </a:rPr>
              <a:t>písma raného středověku</a:t>
            </a:r>
            <a:endParaRPr lang="cs-CZ" sz="2000" dirty="0">
              <a:solidFill>
                <a:srgbClr val="000099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165946" y="2089884"/>
            <a:ext cx="6768752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/>
              <a:t>(8. st. n. l.) – malá i velká písmena, </a:t>
            </a:r>
            <a:r>
              <a:rPr lang="cs-CZ" sz="2000" b="1" dirty="0" smtClean="0"/>
              <a:t>používalo se </a:t>
            </a:r>
            <a:r>
              <a:rPr lang="cs-CZ" sz="2000" b="1" dirty="0"/>
              <a:t>v říši Karla Velikého. Toto písmo používá 4 linkovou osnovu, využívá stínování seříznutého pera. </a:t>
            </a:r>
          </a:p>
        </p:txBody>
      </p:sp>
      <p:pic>
        <p:nvPicPr>
          <p:cNvPr id="20" name="Picture 3" descr="C:\Users\Koděrová\Desktop\záloha\Pictures\písma\římská minusku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5486" y="3122687"/>
            <a:ext cx="3440149" cy="25460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ovéPole 20"/>
          <p:cNvSpPr txBox="1"/>
          <p:nvPr/>
        </p:nvSpPr>
        <p:spPr>
          <a:xfrm>
            <a:off x="925847" y="4024824"/>
            <a:ext cx="226273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vznikají národní písma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385127" y="5820702"/>
            <a:ext cx="6682419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  vytváří se dobře </a:t>
            </a:r>
            <a:r>
              <a:rPr lang="cs-CZ" sz="2200" b="1" dirty="0"/>
              <a:t>čitelná rukopisná forma malých písem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876256" y="5319823"/>
            <a:ext cx="1713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HARRIS, David. </a:t>
            </a:r>
            <a:r>
              <a:rPr lang="cs-CZ" sz="1100" i="1" dirty="0"/>
              <a:t>Kaligrafie: </a:t>
            </a:r>
            <a:r>
              <a:rPr lang="cs-CZ" sz="1100" dirty="0"/>
              <a:t>nakl. Slovart </a:t>
            </a:r>
            <a:r>
              <a:rPr lang="cs-CZ" sz="1100" dirty="0" smtClean="0"/>
              <a:t>2004</a:t>
            </a:r>
            <a:endParaRPr lang="cs-CZ" sz="1100" dirty="0"/>
          </a:p>
        </p:txBody>
      </p:sp>
      <p:sp>
        <p:nvSpPr>
          <p:cNvPr id="13" name="Obdélník 12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8280920" cy="6120680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91613" y="836970"/>
            <a:ext cx="6480720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Karolinská minuskula: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á 4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linkovou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osnovu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využívá stínování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seříznutého </a:t>
            </a:r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pera (stopa písma) </a:t>
            </a:r>
            <a:endParaRPr lang="cs-CZ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87824" y="4173057"/>
            <a:ext cx="281747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nešní  nástroje: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francouzská pera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seřízlá  dřívka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eřízlý bambus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aligrafická pera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oděrová\Desktop\fotomix\100_8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1" y="2216418"/>
            <a:ext cx="2304256" cy="1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děrová\Desktop\fotomix\100_8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65" y="2273574"/>
            <a:ext cx="2834195" cy="16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děrová\Desktop\fotomix\100_8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65" y="4167377"/>
            <a:ext cx="2113988" cy="19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52201" y="3713059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449585" y="3700368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188569" y="6098374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56503" y="3862355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1026" name="Picture 2" descr="C:\Users\Koděrová\Desktop\Obrázky1 (2)\100_96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6" y="4457780"/>
            <a:ext cx="1822633" cy="13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232157"/>
            <a:ext cx="763284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59509" y="1660145"/>
            <a:ext cx="4942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Toto písmo původně vycházelo z </a:t>
            </a:r>
            <a:r>
              <a:rPr lang="cs-CZ" sz="2000" dirty="0" smtClean="0"/>
              <a:t>Cyrilice </a:t>
            </a:r>
            <a:r>
              <a:rPr lang="cs-CZ" sz="2000" dirty="0"/>
              <a:t>a dalším zjednodušením z něj </a:t>
            </a:r>
            <a:r>
              <a:rPr lang="cs-CZ" sz="2000" dirty="0" smtClean="0"/>
              <a:t>vznikla Azbuka</a:t>
            </a:r>
            <a:r>
              <a:rPr lang="cs-CZ" sz="2000" dirty="0"/>
              <a:t>.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596859" y="3076042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934014" y="813759"/>
            <a:ext cx="197943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sloužila 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k psaní     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náboženských 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knih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217100" y="5637236"/>
            <a:ext cx="242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ruská azbuka psaná seřízlým perem</a:t>
            </a: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2577828" y="574947"/>
            <a:ext cx="2642244" cy="8905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Graždanka</a:t>
            </a:r>
            <a:endParaRPr lang="cs-C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Koděrová\Desktop\fotomix\100_8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47" y="2708920"/>
            <a:ext cx="4189825" cy="285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děrová\Desktop\fotomix\100_8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2396" y="3337651"/>
            <a:ext cx="2339669" cy="12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46017" y="4784467"/>
            <a:ext cx="2724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1708 – car Petr Veliký nechal písmo zjednodušit podle latinkových vzorů(používá se dodnes)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>
            <a:off x="4386048" y="5637236"/>
            <a:ext cx="1061680" cy="292387"/>
          </a:xfrm>
          <a:prstGeom prst="leftArrow">
            <a:avLst/>
          </a:prstGeom>
          <a:solidFill>
            <a:srgbClr val="1CF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676480" y="2450163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486625" y="3091430"/>
            <a:ext cx="967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9" name="Obdélník 18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10" grpId="0" animBg="1"/>
      <p:bldP spid="2" grpId="0"/>
      <p:bldP spid="15" grpId="0" animBg="1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95536" y="404663"/>
            <a:ext cx="8280920" cy="6149273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endParaRPr lang="cs-CZ" sz="1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596859" y="3076042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1475656" y="590419"/>
            <a:ext cx="2642244" cy="7658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Azbuka</a:t>
            </a:r>
            <a:endParaRPr lang="cs-C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06575" y="5515215"/>
            <a:ext cx="117178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FA166"/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minusky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Koděrová\Desktop\fotomix\azbuka v řezu písma kamennéh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00" y="1129012"/>
            <a:ext cx="3211378" cy="215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děrová\Desktop\fotomix\100_8087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47" y="1680269"/>
            <a:ext cx="3556694" cy="19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666076" y="3428999"/>
            <a:ext cx="3406428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0FA166"/>
                </a:solidFill>
              </a:rPr>
              <a:t> 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Písmo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v řezu písma kamenného</a:t>
            </a:r>
          </a:p>
        </p:txBody>
      </p:sp>
      <p:pic>
        <p:nvPicPr>
          <p:cNvPr id="8" name="Picture 4" descr="C:\Users\Koděrová\Desktop\fotomix\100_808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47" y="4294383"/>
            <a:ext cx="2099835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děrová\Desktop\fotomix\100_808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12" y="4427345"/>
            <a:ext cx="1975730" cy="141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789142" y="5097559"/>
            <a:ext cx="264224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FA166"/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číslice - kamenné písmo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03391" y="590418"/>
            <a:ext cx="2131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000" b="1" dirty="0"/>
              <a:t>LANZ, Bohumil, Němeček Zdeněk.</a:t>
            </a:r>
            <a:r>
              <a:rPr lang="cs-CZ" sz="1000" b="1" i="1" dirty="0"/>
              <a:t> Písmo v propagaci: </a:t>
            </a:r>
            <a:r>
              <a:rPr lang="cs-CZ" sz="1000" b="1" dirty="0"/>
              <a:t>Praha Merkur 1974</a:t>
            </a:r>
            <a:r>
              <a:rPr lang="cs-CZ" sz="1000" b="1" i="1" dirty="0"/>
              <a:t> </a:t>
            </a:r>
            <a:endParaRPr lang="cs-CZ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254251" y="3666133"/>
            <a:ext cx="2131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000" b="1" dirty="0"/>
              <a:t>LANZ, Bohumil, Němeček Zdeněk.</a:t>
            </a:r>
            <a:r>
              <a:rPr lang="cs-CZ" sz="1000" b="1" i="1" dirty="0"/>
              <a:t> Písmo v propagaci: </a:t>
            </a:r>
            <a:r>
              <a:rPr lang="cs-CZ" sz="1000" b="1" dirty="0"/>
              <a:t>Praha Merkur 1974</a:t>
            </a:r>
            <a:r>
              <a:rPr lang="cs-CZ" sz="1000" b="1" i="1" dirty="0"/>
              <a:t> 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46558" y="5886326"/>
            <a:ext cx="2131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000" b="1" dirty="0"/>
              <a:t>LANZ, Bohumil, Němeček Zdeněk.</a:t>
            </a:r>
            <a:r>
              <a:rPr lang="cs-CZ" sz="1000" b="1" i="1" dirty="0"/>
              <a:t> Písmo v propagaci: </a:t>
            </a:r>
            <a:r>
              <a:rPr lang="cs-CZ" sz="1000" b="1" dirty="0"/>
              <a:t>Praha Merkur 1974</a:t>
            </a:r>
            <a:r>
              <a:rPr lang="cs-CZ" sz="1000" b="1" i="1" dirty="0"/>
              <a:t> </a:t>
            </a:r>
            <a:endParaRPr lang="cs-CZ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813412" y="5829093"/>
            <a:ext cx="2131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000" b="1" dirty="0"/>
              <a:t>LANZ, Bohumil, Němeček Zdeněk.</a:t>
            </a:r>
            <a:r>
              <a:rPr lang="cs-CZ" sz="1000" b="1" i="1" dirty="0"/>
              <a:t> Písmo v propagaci: </a:t>
            </a:r>
            <a:r>
              <a:rPr lang="cs-CZ" sz="1000" b="1" dirty="0"/>
              <a:t>Praha Merkur 1974</a:t>
            </a:r>
            <a:r>
              <a:rPr lang="cs-CZ" sz="1000" b="1" i="1" dirty="0"/>
              <a:t> </a:t>
            </a:r>
            <a:endParaRPr lang="cs-CZ" sz="1000" dirty="0"/>
          </a:p>
        </p:txBody>
      </p:sp>
      <p:sp>
        <p:nvSpPr>
          <p:cNvPr id="18" name="Obdélník 1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5" grpId="0" animBg="1"/>
      <p:bldP spid="20" grpId="0" animBg="1"/>
      <p:bldP spid="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352928" cy="6321780"/>
          </a:xfr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</a:endParaRPr>
          </a:p>
          <a:p>
            <a:endParaRPr lang="cs-CZ" sz="4800" b="1" dirty="0">
              <a:solidFill>
                <a:srgbClr val="002060"/>
              </a:solidFill>
            </a:endParaRPr>
          </a:p>
          <a:p>
            <a:endParaRPr lang="cs-CZ" sz="4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cs-CZ" sz="5400" dirty="0" smtClean="0"/>
          </a:p>
          <a:p>
            <a:endParaRPr lang="cs-CZ" sz="54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6745" y="2697840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pádu Západořímské říše r. 476 je datován začátek období </a:t>
            </a: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středověku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střediska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kultury se </a:t>
            </a: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přenášejí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západní </a:t>
            </a: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Evropy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vznikají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nejstarší literární památky zhruba v období od 9. do </a:t>
            </a: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století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cs-C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nihy </a:t>
            </a:r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vznikají především v klášterních a kapitulních písárnách </a:t>
            </a:r>
            <a:r>
              <a:rPr lang="cs-C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(skriptoriích).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5447285"/>
            <a:ext cx="27891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28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 rot="10800000" flipV="1">
            <a:off x="1483393" y="620688"/>
            <a:ext cx="6472982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 smtClean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  Středověk </a:t>
            </a:r>
            <a:r>
              <a:rPr lang="cs-CZ" sz="2800" b="1" dirty="0">
                <a:solidFill>
                  <a:srgbClr val="1CF50B"/>
                </a:solidFill>
                <a:latin typeface="Times New Roman" pitchFamily="18" charset="0"/>
                <a:cs typeface="Times New Roman" pitchFamily="18" charset="0"/>
              </a:rPr>
              <a:t>– vývoj ručně psaného písma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6746" y="4363613"/>
            <a:ext cx="78568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V 9. a 10. století se objevuje nová technika </a:t>
            </a:r>
            <a:r>
              <a:rPr lang="cs-CZ" sz="2000" b="1" dirty="0">
                <a:solidFill>
                  <a:srgbClr val="0070C0"/>
                </a:solidFill>
              </a:rPr>
              <a:t>výzdoby kodexů </a:t>
            </a:r>
            <a:r>
              <a:rPr lang="cs-CZ" b="1" dirty="0"/>
              <a:t>=</a:t>
            </a:r>
            <a:r>
              <a:rPr lang="cs-CZ" b="1" dirty="0" smtClean="0"/>
              <a:t> </a:t>
            </a:r>
            <a:r>
              <a:rPr lang="cs-CZ" b="1" dirty="0"/>
              <a:t>technika </a:t>
            </a:r>
            <a:r>
              <a:rPr lang="cs-CZ" sz="2800" b="1" dirty="0" smtClean="0">
                <a:solidFill>
                  <a:srgbClr val="7030A0"/>
                </a:solidFill>
              </a:rPr>
              <a:t>perokresby</a:t>
            </a:r>
            <a:endParaRPr lang="cs-CZ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závisí na zručnosti písaře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z</a:t>
            </a:r>
            <a:r>
              <a:rPr lang="cs-CZ" b="1" dirty="0" smtClean="0"/>
              <a:t>počátku ornamentální výzdoba knihy až do 11. století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souvisela s výzdobou vazby knih. </a:t>
            </a:r>
          </a:p>
        </p:txBody>
      </p:sp>
      <p:sp>
        <p:nvSpPr>
          <p:cNvPr id="18" name="Obdélník 17"/>
          <p:cNvSpPr/>
          <p:nvPr/>
        </p:nvSpPr>
        <p:spPr>
          <a:xfrm rot="10800000" flipV="1">
            <a:off x="2925025" y="1695563"/>
            <a:ext cx="3589718" cy="59658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Románské </a:t>
            </a:r>
            <a:r>
              <a:rPr lang="cs-CZ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období </a:t>
            </a:r>
          </a:p>
          <a:p>
            <a:endParaRPr lang="cs-CZ" sz="2800" b="1" dirty="0">
              <a:solidFill>
                <a:srgbClr val="1CF5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>
                <a:solidFill>
                  <a:srgbClr val="1CF50B"/>
                </a:solidFill>
              </a:rPr>
              <a:t>©c.zuk</a:t>
            </a:r>
            <a:endParaRPr lang="cs-CZ" sz="300" dirty="0">
              <a:solidFill>
                <a:srgbClr val="1CF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" grpId="0"/>
      <p:bldP spid="18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1189</Words>
  <Application>Microsoft Office PowerPoint</Application>
  <PresentationFormat>Předvádění na obrazovce (4:3)</PresentationFormat>
  <Paragraphs>285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154</cp:revision>
  <dcterms:created xsi:type="dcterms:W3CDTF">2014-01-15T11:23:19Z</dcterms:created>
  <dcterms:modified xsi:type="dcterms:W3CDTF">2014-03-19T19:03:22Z</dcterms:modified>
</cp:coreProperties>
</file>