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0" r:id="rId2"/>
    <p:sldId id="256" r:id="rId3"/>
    <p:sldId id="309" r:id="rId4"/>
    <p:sldId id="307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1" r:id="rId29"/>
    <p:sldId id="280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11" r:id="rId5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82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21B08-F948-4769-819B-F9EBC26FC167}" type="datetimeFigureOut">
              <a:rPr lang="cs-CZ" smtClean="0"/>
              <a:t>29.3.2014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A4A01-8538-48FA-989F-58C53A1ABF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8489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21B08-F948-4769-819B-F9EBC26FC167}" type="datetimeFigureOut">
              <a:rPr lang="cs-CZ" smtClean="0"/>
              <a:t>29.3.2014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A4A01-8538-48FA-989F-58C53A1ABF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7213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21B08-F948-4769-819B-F9EBC26FC167}" type="datetimeFigureOut">
              <a:rPr lang="cs-CZ" smtClean="0"/>
              <a:t>29.3.2014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A4A01-8538-48FA-989F-58C53A1ABF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0329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21B08-F948-4769-819B-F9EBC26FC167}" type="datetimeFigureOut">
              <a:rPr lang="cs-CZ" smtClean="0"/>
              <a:t>29.3.2014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A4A01-8538-48FA-989F-58C53A1ABF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8552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21B08-F948-4769-819B-F9EBC26FC167}" type="datetimeFigureOut">
              <a:rPr lang="cs-CZ" smtClean="0"/>
              <a:t>29.3.2014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A4A01-8538-48FA-989F-58C53A1ABF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2813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21B08-F948-4769-819B-F9EBC26FC167}" type="datetimeFigureOut">
              <a:rPr lang="cs-CZ" smtClean="0"/>
              <a:t>29.3.2014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A4A01-8538-48FA-989F-58C53A1ABF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0467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21B08-F948-4769-819B-F9EBC26FC167}" type="datetimeFigureOut">
              <a:rPr lang="cs-CZ" smtClean="0"/>
              <a:t>29.3.2014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A4A01-8538-48FA-989F-58C53A1ABF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170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21B08-F948-4769-819B-F9EBC26FC167}" type="datetimeFigureOut">
              <a:rPr lang="cs-CZ" smtClean="0"/>
              <a:t>29.3.2014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A4A01-8538-48FA-989F-58C53A1ABF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2951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21B08-F948-4769-819B-F9EBC26FC167}" type="datetimeFigureOut">
              <a:rPr lang="cs-CZ" smtClean="0"/>
              <a:t>29.3.2014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A4A01-8538-48FA-989F-58C53A1ABF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984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21B08-F948-4769-819B-F9EBC26FC167}" type="datetimeFigureOut">
              <a:rPr lang="cs-CZ" smtClean="0"/>
              <a:t>29.3.2014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A4A01-8538-48FA-989F-58C53A1ABF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4034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21B08-F948-4769-819B-F9EBC26FC167}" type="datetimeFigureOut">
              <a:rPr lang="cs-CZ" smtClean="0"/>
              <a:t>29.3.2014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A4A01-8538-48FA-989F-58C53A1ABF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8494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A21B08-F948-4769-819B-F9EBC26FC167}" type="datetimeFigureOut">
              <a:rPr lang="cs-CZ" smtClean="0"/>
              <a:t>29.3.2014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BA4A01-8538-48FA-989F-58C53A1ABF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6684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slide" Target="slide16.xml"/><Relationship Id="rId18" Type="http://schemas.openxmlformats.org/officeDocument/2006/relationships/slide" Target="slide21.xml"/><Relationship Id="rId26" Type="http://schemas.openxmlformats.org/officeDocument/2006/relationships/slide" Target="slide29.xml"/><Relationship Id="rId39" Type="http://schemas.openxmlformats.org/officeDocument/2006/relationships/slide" Target="slide42.xml"/><Relationship Id="rId3" Type="http://schemas.openxmlformats.org/officeDocument/2006/relationships/slide" Target="slide6.xml"/><Relationship Id="rId21" Type="http://schemas.openxmlformats.org/officeDocument/2006/relationships/slide" Target="slide24.xml"/><Relationship Id="rId34" Type="http://schemas.openxmlformats.org/officeDocument/2006/relationships/slide" Target="slide37.xml"/><Relationship Id="rId42" Type="http://schemas.openxmlformats.org/officeDocument/2006/relationships/slide" Target="slide45.xml"/><Relationship Id="rId47" Type="http://schemas.openxmlformats.org/officeDocument/2006/relationships/slide" Target="slide50.xml"/><Relationship Id="rId50" Type="http://schemas.openxmlformats.org/officeDocument/2006/relationships/slide" Target="slide53.xml"/><Relationship Id="rId7" Type="http://schemas.openxmlformats.org/officeDocument/2006/relationships/slide" Target="slide14.xml"/><Relationship Id="rId12" Type="http://schemas.openxmlformats.org/officeDocument/2006/relationships/slide" Target="slide15.xml"/><Relationship Id="rId17" Type="http://schemas.openxmlformats.org/officeDocument/2006/relationships/slide" Target="slide20.xml"/><Relationship Id="rId25" Type="http://schemas.openxmlformats.org/officeDocument/2006/relationships/slide" Target="slide28.xml"/><Relationship Id="rId33" Type="http://schemas.openxmlformats.org/officeDocument/2006/relationships/slide" Target="slide36.xml"/><Relationship Id="rId38" Type="http://schemas.openxmlformats.org/officeDocument/2006/relationships/slide" Target="slide41.xml"/><Relationship Id="rId46" Type="http://schemas.openxmlformats.org/officeDocument/2006/relationships/slide" Target="slide49.xml"/><Relationship Id="rId2" Type="http://schemas.openxmlformats.org/officeDocument/2006/relationships/slide" Target="slide5.xml"/><Relationship Id="rId16" Type="http://schemas.openxmlformats.org/officeDocument/2006/relationships/slide" Target="slide19.xml"/><Relationship Id="rId20" Type="http://schemas.openxmlformats.org/officeDocument/2006/relationships/slide" Target="slide23.xml"/><Relationship Id="rId29" Type="http://schemas.openxmlformats.org/officeDocument/2006/relationships/slide" Target="slide32.xml"/><Relationship Id="rId41" Type="http://schemas.openxmlformats.org/officeDocument/2006/relationships/slide" Target="slide4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11" Type="http://schemas.openxmlformats.org/officeDocument/2006/relationships/slide" Target="slide10.xml"/><Relationship Id="rId24" Type="http://schemas.openxmlformats.org/officeDocument/2006/relationships/slide" Target="slide27.xml"/><Relationship Id="rId32" Type="http://schemas.openxmlformats.org/officeDocument/2006/relationships/slide" Target="slide35.xml"/><Relationship Id="rId37" Type="http://schemas.openxmlformats.org/officeDocument/2006/relationships/slide" Target="slide39.xml"/><Relationship Id="rId40" Type="http://schemas.openxmlformats.org/officeDocument/2006/relationships/slide" Target="slide43.xml"/><Relationship Id="rId45" Type="http://schemas.openxmlformats.org/officeDocument/2006/relationships/slide" Target="slide48.xml"/><Relationship Id="rId5" Type="http://schemas.openxmlformats.org/officeDocument/2006/relationships/slide" Target="slide8.xml"/><Relationship Id="rId15" Type="http://schemas.openxmlformats.org/officeDocument/2006/relationships/slide" Target="slide18.xml"/><Relationship Id="rId23" Type="http://schemas.openxmlformats.org/officeDocument/2006/relationships/slide" Target="slide26.xml"/><Relationship Id="rId28" Type="http://schemas.openxmlformats.org/officeDocument/2006/relationships/slide" Target="slide31.xml"/><Relationship Id="rId36" Type="http://schemas.openxmlformats.org/officeDocument/2006/relationships/slide" Target="slide40.xml"/><Relationship Id="rId49" Type="http://schemas.openxmlformats.org/officeDocument/2006/relationships/slide" Target="slide52.xml"/><Relationship Id="rId10" Type="http://schemas.openxmlformats.org/officeDocument/2006/relationships/slide" Target="slide11.xml"/><Relationship Id="rId19" Type="http://schemas.openxmlformats.org/officeDocument/2006/relationships/slide" Target="slide22.xml"/><Relationship Id="rId31" Type="http://schemas.openxmlformats.org/officeDocument/2006/relationships/slide" Target="slide34.xml"/><Relationship Id="rId44" Type="http://schemas.openxmlformats.org/officeDocument/2006/relationships/slide" Target="slide47.xml"/><Relationship Id="rId4" Type="http://schemas.openxmlformats.org/officeDocument/2006/relationships/slide" Target="slide7.xml"/><Relationship Id="rId9" Type="http://schemas.openxmlformats.org/officeDocument/2006/relationships/slide" Target="slide12.xml"/><Relationship Id="rId14" Type="http://schemas.openxmlformats.org/officeDocument/2006/relationships/slide" Target="slide17.xml"/><Relationship Id="rId22" Type="http://schemas.openxmlformats.org/officeDocument/2006/relationships/slide" Target="slide25.xml"/><Relationship Id="rId27" Type="http://schemas.openxmlformats.org/officeDocument/2006/relationships/slide" Target="slide30.xml"/><Relationship Id="rId30" Type="http://schemas.openxmlformats.org/officeDocument/2006/relationships/slide" Target="slide33.xml"/><Relationship Id="rId35" Type="http://schemas.openxmlformats.org/officeDocument/2006/relationships/slide" Target="slide38.xml"/><Relationship Id="rId43" Type="http://schemas.openxmlformats.org/officeDocument/2006/relationships/slide" Target="slide46.xml"/><Relationship Id="rId48" Type="http://schemas.openxmlformats.org/officeDocument/2006/relationships/slide" Target="slide51.xml"/><Relationship Id="rId8" Type="http://schemas.openxmlformats.org/officeDocument/2006/relationships/slide" Target="slide13.xml"/><Relationship Id="rId51" Type="http://schemas.openxmlformats.org/officeDocument/2006/relationships/slide" Target="slide5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5020900"/>
              </p:ext>
            </p:extLst>
          </p:nvPr>
        </p:nvGraphicFramePr>
        <p:xfrm>
          <a:off x="611560" y="692697"/>
          <a:ext cx="7848872" cy="4680521"/>
        </p:xfrm>
        <a:graphic>
          <a:graphicData uri="http://schemas.openxmlformats.org/drawingml/2006/table">
            <a:tbl>
              <a:tblPr/>
              <a:tblGrid>
                <a:gridCol w="1816575"/>
                <a:gridCol w="2201426"/>
                <a:gridCol w="969194"/>
                <a:gridCol w="173007"/>
                <a:gridCol w="173007"/>
                <a:gridCol w="436048"/>
                <a:gridCol w="1172211"/>
                <a:gridCol w="907404"/>
              </a:tblGrid>
              <a:tr h="1316995">
                <a:tc gridSpan="2">
                  <a:txBody>
                    <a:bodyPr/>
                    <a:lstStyle>
                      <a:lvl1pPr defTabSz="449263" eaLnBrk="0" hangingPunct="0"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1pPr>
                      <a:lvl2pPr defTabSz="449263" eaLnBrk="0" hangingPunct="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2pPr>
                      <a:lvl3pPr defTabSz="449263" eaLnBrk="0" hangingPunct="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3pPr>
                      <a:lvl4pPr defTabSz="449263" eaLnBrk="0" hangingPunct="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4pPr>
                      <a:lvl5pPr defTabSz="449263" eaLnBrk="0" hangingPunct="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5pPr>
                      <a:lvl6pPr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6pPr>
                      <a:lvl7pPr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7pPr>
                      <a:lvl8pPr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8pPr>
                      <a:lvl9pPr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cs-CZ" altLang="cs-CZ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760" marR="68760" marT="3024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 defTabSz="449263" eaLnBrk="0" hangingPunct="0"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1pPr>
                      <a:lvl2pPr defTabSz="449263" eaLnBrk="0" hangingPunct="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2pPr>
                      <a:lvl3pPr defTabSz="449263" eaLnBrk="0" hangingPunct="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3pPr>
                      <a:lvl4pPr defTabSz="449263" eaLnBrk="0" hangingPunct="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4pPr>
                      <a:lvl5pPr defTabSz="449263" eaLnBrk="0" hangingPunct="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5pPr>
                      <a:lvl6pPr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6pPr>
                      <a:lvl7pPr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7pPr>
                      <a:lvl8pPr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8pPr>
                      <a:lvl9pPr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cs-CZ" alt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760" marR="68760" marT="302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>
                      <a:lvl1pPr defTabSz="449263" eaLnBrk="0" hangingPunct="0"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1pPr>
                      <a:lvl2pPr defTabSz="449263" eaLnBrk="0" hangingPunct="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2pPr>
                      <a:lvl3pPr defTabSz="449263" eaLnBrk="0" hangingPunct="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3pPr>
                      <a:lvl4pPr defTabSz="449263" eaLnBrk="0" hangingPunct="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4pPr>
                      <a:lvl5pPr defTabSz="449263" eaLnBrk="0" hangingPunct="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5pPr>
                      <a:lvl6pPr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6pPr>
                      <a:lvl7pPr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7pPr>
                      <a:lvl8pPr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8pPr>
                      <a:lvl9pPr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alt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Obchodní akademie a Střední odborná škola, gen. F. Fajtla, Louny, </a:t>
                      </a:r>
                      <a:r>
                        <a:rPr kumimoji="0" lang="cs-CZ" altLang="cs-CZ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p.o</a:t>
                      </a:r>
                      <a:r>
                        <a:rPr kumimoji="0" lang="cs-CZ" alt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alt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Osvoboditelů 380, Louny</a:t>
                      </a:r>
                    </a:p>
                  </a:txBody>
                  <a:tcPr marL="68760" marR="68760" marT="1058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36138">
                <a:tc>
                  <a:txBody>
                    <a:bodyPr/>
                    <a:lstStyle>
                      <a:lvl1pPr defTabSz="449263" eaLnBrk="0" hangingPunct="0"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1pPr>
                      <a:lvl2pPr defTabSz="449263" eaLnBrk="0" hangingPunct="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2pPr>
                      <a:lvl3pPr defTabSz="449263" eaLnBrk="0" hangingPunct="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3pPr>
                      <a:lvl4pPr defTabSz="449263" eaLnBrk="0" hangingPunct="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4pPr>
                      <a:lvl5pPr defTabSz="449263" eaLnBrk="0" hangingPunct="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5pPr>
                      <a:lvl6pPr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6pPr>
                      <a:lvl7pPr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7pPr>
                      <a:lvl8pPr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8pPr>
                      <a:lvl9pPr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alt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Číslo projektu</a:t>
                      </a:r>
                    </a:p>
                  </a:txBody>
                  <a:tcPr marL="68760" marR="68760" marT="10584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49263" eaLnBrk="0" hangingPunct="0"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1pPr>
                      <a:lvl2pPr defTabSz="449263" eaLnBrk="0" hangingPunct="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2pPr>
                      <a:lvl3pPr defTabSz="449263" eaLnBrk="0" hangingPunct="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3pPr>
                      <a:lvl4pPr defTabSz="449263" eaLnBrk="0" hangingPunct="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4pPr>
                      <a:lvl5pPr defTabSz="449263" eaLnBrk="0" hangingPunct="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5pPr>
                      <a:lvl6pPr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6pPr>
                      <a:lvl7pPr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7pPr>
                      <a:lvl8pPr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8pPr>
                      <a:lvl9pPr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alt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CZ.1.07/1.5.00/34.0644</a:t>
                      </a:r>
                      <a:endParaRPr kumimoji="0" lang="cs-CZ" altLang="cs-CZ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760" marR="68760" marT="1058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defTabSz="449263" eaLnBrk="0" hangingPunct="0"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1pPr>
                      <a:lvl2pPr defTabSz="449263" eaLnBrk="0" hangingPunct="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2pPr>
                      <a:lvl3pPr defTabSz="449263" eaLnBrk="0" hangingPunct="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3pPr>
                      <a:lvl4pPr defTabSz="449263" eaLnBrk="0" hangingPunct="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4pPr>
                      <a:lvl5pPr defTabSz="449263" eaLnBrk="0" hangingPunct="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5pPr>
                      <a:lvl6pPr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6pPr>
                      <a:lvl7pPr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7pPr>
                      <a:lvl8pPr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8pPr>
                      <a:lvl9pPr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alt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Číslo sady</a:t>
                      </a:r>
                    </a:p>
                  </a:txBody>
                  <a:tcPr marL="68760" marR="68760" marT="1058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>
                      <a:lvl1pPr defTabSz="449263" eaLnBrk="0" hangingPunct="0"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1pPr>
                      <a:lvl2pPr defTabSz="449263" eaLnBrk="0" hangingPunct="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2pPr>
                      <a:lvl3pPr defTabSz="449263" eaLnBrk="0" hangingPunct="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3pPr>
                      <a:lvl4pPr defTabSz="449263" eaLnBrk="0" hangingPunct="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4pPr>
                      <a:lvl5pPr defTabSz="449263" eaLnBrk="0" hangingPunct="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5pPr>
                      <a:lvl6pPr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6pPr>
                      <a:lvl7pPr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7pPr>
                      <a:lvl8pPr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8pPr>
                      <a:lvl9pPr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alt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68760" marR="68760" marT="1058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 defTabSz="449263" eaLnBrk="0" hangingPunct="0"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1pPr>
                      <a:lvl2pPr defTabSz="449263" eaLnBrk="0" hangingPunct="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2pPr>
                      <a:lvl3pPr defTabSz="449263" eaLnBrk="0" hangingPunct="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3pPr>
                      <a:lvl4pPr defTabSz="449263" eaLnBrk="0" hangingPunct="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4pPr>
                      <a:lvl5pPr defTabSz="449263" eaLnBrk="0" hangingPunct="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5pPr>
                      <a:lvl6pPr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6pPr>
                      <a:lvl7pPr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7pPr>
                      <a:lvl8pPr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8pPr>
                      <a:lvl9pPr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alt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Číslo DUM</a:t>
                      </a:r>
                    </a:p>
                  </a:txBody>
                  <a:tcPr marL="68760" marR="68760" marT="1058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49263" eaLnBrk="0" hangingPunct="0"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1pPr>
                      <a:lvl2pPr defTabSz="449263" eaLnBrk="0" hangingPunct="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2pPr>
                      <a:lvl3pPr defTabSz="449263" eaLnBrk="0" hangingPunct="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3pPr>
                      <a:lvl4pPr defTabSz="449263" eaLnBrk="0" hangingPunct="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4pPr>
                      <a:lvl5pPr defTabSz="449263" eaLnBrk="0" hangingPunct="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5pPr>
                      <a:lvl6pPr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6pPr>
                      <a:lvl7pPr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7pPr>
                      <a:lvl8pPr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8pPr>
                      <a:lvl9pPr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alt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68760" marR="68760" marT="1058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057">
                <a:tc>
                  <a:txBody>
                    <a:bodyPr/>
                    <a:lstStyle>
                      <a:lvl1pPr defTabSz="449263" eaLnBrk="0" hangingPunct="0"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1pPr>
                      <a:lvl2pPr defTabSz="449263" eaLnBrk="0" hangingPunct="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2pPr>
                      <a:lvl3pPr defTabSz="449263" eaLnBrk="0" hangingPunct="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3pPr>
                      <a:lvl4pPr defTabSz="449263" eaLnBrk="0" hangingPunct="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4pPr>
                      <a:lvl5pPr defTabSz="449263" eaLnBrk="0" hangingPunct="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5pPr>
                      <a:lvl6pPr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6pPr>
                      <a:lvl7pPr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7pPr>
                      <a:lvl8pPr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8pPr>
                      <a:lvl9pPr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alt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Předmět</a:t>
                      </a:r>
                    </a:p>
                  </a:txBody>
                  <a:tcPr marL="68760" marR="68760" marT="10584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7">
                  <a:txBody>
                    <a:bodyPr/>
                    <a:lstStyle>
                      <a:lvl1pPr defTabSz="449263" eaLnBrk="0" hangingPunct="0"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1pPr>
                      <a:lvl2pPr defTabSz="449263" eaLnBrk="0" hangingPunct="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2pPr>
                      <a:lvl3pPr defTabSz="449263" eaLnBrk="0" hangingPunct="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3pPr>
                      <a:lvl4pPr defTabSz="449263" eaLnBrk="0" hangingPunct="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4pPr>
                      <a:lvl5pPr defTabSz="449263" eaLnBrk="0" hangingPunct="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5pPr>
                      <a:lvl6pPr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6pPr>
                      <a:lvl7pPr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7pPr>
                      <a:lvl8pPr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8pPr>
                      <a:lvl9pPr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alt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Matematika</a:t>
                      </a:r>
                    </a:p>
                  </a:txBody>
                  <a:tcPr marL="68760" marR="68760" marT="1058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22699">
                <a:tc>
                  <a:txBody>
                    <a:bodyPr/>
                    <a:lstStyle>
                      <a:lvl1pPr defTabSz="449263" eaLnBrk="0" hangingPunct="0"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1pPr>
                      <a:lvl2pPr defTabSz="449263" eaLnBrk="0" hangingPunct="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2pPr>
                      <a:lvl3pPr defTabSz="449263" eaLnBrk="0" hangingPunct="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3pPr>
                      <a:lvl4pPr defTabSz="449263" eaLnBrk="0" hangingPunct="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4pPr>
                      <a:lvl5pPr defTabSz="449263" eaLnBrk="0" hangingPunct="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5pPr>
                      <a:lvl6pPr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6pPr>
                      <a:lvl7pPr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7pPr>
                      <a:lvl8pPr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8pPr>
                      <a:lvl9pPr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alt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Tematický okruh</a:t>
                      </a:r>
                    </a:p>
                  </a:txBody>
                  <a:tcPr marL="68760" marR="68760" marT="10584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7">
                  <a:txBody>
                    <a:bodyPr/>
                    <a:lstStyle>
                      <a:lvl1pPr defTabSz="449263" eaLnBrk="0" hangingPunct="0"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1pPr>
                      <a:lvl2pPr defTabSz="449263" eaLnBrk="0" hangingPunct="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2pPr>
                      <a:lvl3pPr defTabSz="449263" eaLnBrk="0" hangingPunct="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3pPr>
                      <a:lvl4pPr defTabSz="449263" eaLnBrk="0" hangingPunct="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4pPr>
                      <a:lvl5pPr defTabSz="449263" eaLnBrk="0" hangingPunct="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5pPr>
                      <a:lvl6pPr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6pPr>
                      <a:lvl7pPr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7pPr>
                      <a:lvl8pPr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8pPr>
                      <a:lvl9pPr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alt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r>
                        <a:rPr kumimoji="0" lang="cs-CZ" alt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Kombinatorika, pravděpodobnost a statistika</a:t>
                      </a:r>
                      <a:endParaRPr kumimoji="0" lang="cs-CZ" altLang="cs-CZ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760" marR="68760" marT="1058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20781">
                <a:tc>
                  <a:txBody>
                    <a:bodyPr/>
                    <a:lstStyle>
                      <a:lvl1pPr defTabSz="449263" eaLnBrk="0" hangingPunct="0"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1pPr>
                      <a:lvl2pPr defTabSz="449263" eaLnBrk="0" hangingPunct="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2pPr>
                      <a:lvl3pPr defTabSz="449263" eaLnBrk="0" hangingPunct="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3pPr>
                      <a:lvl4pPr defTabSz="449263" eaLnBrk="0" hangingPunct="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4pPr>
                      <a:lvl5pPr defTabSz="449263" eaLnBrk="0" hangingPunct="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5pPr>
                      <a:lvl6pPr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6pPr>
                      <a:lvl7pPr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7pPr>
                      <a:lvl8pPr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8pPr>
                      <a:lvl9pPr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alt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Název materiálu</a:t>
                      </a:r>
                    </a:p>
                  </a:txBody>
                  <a:tcPr marL="68760" marR="68760" marT="10584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7">
                  <a:txBody>
                    <a:bodyPr/>
                    <a:lstStyle>
                      <a:lvl1pPr defTabSz="449263" eaLnBrk="0" hangingPunct="0"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1pPr>
                      <a:lvl2pPr defTabSz="449263" eaLnBrk="0" hangingPunct="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2pPr>
                      <a:lvl3pPr defTabSz="449263" eaLnBrk="0" hangingPunct="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3pPr>
                      <a:lvl4pPr defTabSz="449263" eaLnBrk="0" hangingPunct="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4pPr>
                      <a:lvl5pPr defTabSz="449263" eaLnBrk="0" hangingPunct="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5pPr>
                      <a:lvl6pPr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6pPr>
                      <a:lvl7pPr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7pPr>
                      <a:lvl8pPr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8pPr>
                      <a:lvl9pPr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alt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Matematické </a:t>
                      </a:r>
                      <a:r>
                        <a:rPr kumimoji="0" lang="cs-CZ" alt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bingo -  </a:t>
                      </a:r>
                      <a:r>
                        <a:rPr kumimoji="0" lang="cs-CZ" altLang="cs-CZ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Faktoríál</a:t>
                      </a:r>
                      <a:r>
                        <a:rPr kumimoji="0" lang="cs-CZ" alt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čísla a číslo kombinační</a:t>
                      </a:r>
                    </a:p>
                  </a:txBody>
                  <a:tcPr marL="68760" marR="68760" marT="1058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38057">
                <a:tc>
                  <a:txBody>
                    <a:bodyPr/>
                    <a:lstStyle>
                      <a:lvl1pPr defTabSz="449263" eaLnBrk="0" hangingPunct="0"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1pPr>
                      <a:lvl2pPr defTabSz="449263" eaLnBrk="0" hangingPunct="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2pPr>
                      <a:lvl3pPr defTabSz="449263" eaLnBrk="0" hangingPunct="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3pPr>
                      <a:lvl4pPr defTabSz="449263" eaLnBrk="0" hangingPunct="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4pPr>
                      <a:lvl5pPr defTabSz="449263" eaLnBrk="0" hangingPunct="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5pPr>
                      <a:lvl6pPr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6pPr>
                      <a:lvl7pPr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7pPr>
                      <a:lvl8pPr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8pPr>
                      <a:lvl9pPr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alt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Autor</a:t>
                      </a:r>
                    </a:p>
                  </a:txBody>
                  <a:tcPr marL="68760" marR="68760" marT="10584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7">
                  <a:txBody>
                    <a:bodyPr/>
                    <a:lstStyle>
                      <a:lvl1pPr defTabSz="449263" eaLnBrk="0" hangingPunct="0"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1pPr>
                      <a:lvl2pPr defTabSz="449263" eaLnBrk="0" hangingPunct="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2pPr>
                      <a:lvl3pPr defTabSz="449263" eaLnBrk="0" hangingPunct="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3pPr>
                      <a:lvl4pPr defTabSz="449263" eaLnBrk="0" hangingPunct="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4pPr>
                      <a:lvl5pPr defTabSz="449263" eaLnBrk="0" hangingPunct="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5pPr>
                      <a:lvl6pPr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6pPr>
                      <a:lvl7pPr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7pPr>
                      <a:lvl8pPr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8pPr>
                      <a:lvl9pPr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alt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Ing. Jana Milková</a:t>
                      </a:r>
                    </a:p>
                  </a:txBody>
                  <a:tcPr marL="68760" marR="68760" marT="1058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38057">
                <a:tc>
                  <a:txBody>
                    <a:bodyPr/>
                    <a:lstStyle>
                      <a:lvl1pPr defTabSz="449263" eaLnBrk="0" hangingPunct="0"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1pPr>
                      <a:lvl2pPr defTabSz="449263" eaLnBrk="0" hangingPunct="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2pPr>
                      <a:lvl3pPr defTabSz="449263" eaLnBrk="0" hangingPunct="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3pPr>
                      <a:lvl4pPr defTabSz="449263" eaLnBrk="0" hangingPunct="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4pPr>
                      <a:lvl5pPr defTabSz="449263" eaLnBrk="0" hangingPunct="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5pPr>
                      <a:lvl6pPr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6pPr>
                      <a:lvl7pPr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7pPr>
                      <a:lvl8pPr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8pPr>
                      <a:lvl9pPr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alt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Datum tvorby</a:t>
                      </a:r>
                    </a:p>
                  </a:txBody>
                  <a:tcPr marL="68760" marR="68760" marT="10584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49263" eaLnBrk="0" hangingPunct="0"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1pPr>
                      <a:lvl2pPr defTabSz="449263" eaLnBrk="0" hangingPunct="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2pPr>
                      <a:lvl3pPr defTabSz="449263" eaLnBrk="0" hangingPunct="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3pPr>
                      <a:lvl4pPr defTabSz="449263" eaLnBrk="0" hangingPunct="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4pPr>
                      <a:lvl5pPr defTabSz="449263" eaLnBrk="0" hangingPunct="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5pPr>
                      <a:lvl6pPr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6pPr>
                      <a:lvl7pPr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7pPr>
                      <a:lvl8pPr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8pPr>
                      <a:lvl9pPr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alt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únor </a:t>
                      </a:r>
                      <a:r>
                        <a:rPr kumimoji="0" lang="cs-CZ" alt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2014</a:t>
                      </a:r>
                    </a:p>
                  </a:txBody>
                  <a:tcPr marL="68760" marR="68760" marT="1058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defTabSz="449263" eaLnBrk="0" hangingPunct="0"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1pPr>
                      <a:lvl2pPr defTabSz="449263" eaLnBrk="0" hangingPunct="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2pPr>
                      <a:lvl3pPr defTabSz="449263" eaLnBrk="0" hangingPunct="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3pPr>
                      <a:lvl4pPr defTabSz="449263" eaLnBrk="0" hangingPunct="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4pPr>
                      <a:lvl5pPr defTabSz="449263" eaLnBrk="0" hangingPunct="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5pPr>
                      <a:lvl6pPr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6pPr>
                      <a:lvl7pPr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7pPr>
                      <a:lvl8pPr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8pPr>
                      <a:lvl9pPr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alt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Ročník   </a:t>
                      </a:r>
                    </a:p>
                  </a:txBody>
                  <a:tcPr marL="68760" marR="68760" marT="1058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>
                      <a:lvl1pPr defTabSz="449263" eaLnBrk="0" hangingPunct="0"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1pPr>
                      <a:lvl2pPr defTabSz="449263" eaLnBrk="0" hangingPunct="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2pPr>
                      <a:lvl3pPr defTabSz="449263" eaLnBrk="0" hangingPunct="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3pPr>
                      <a:lvl4pPr defTabSz="449263" eaLnBrk="0" hangingPunct="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4pPr>
                      <a:lvl5pPr defTabSz="449263" eaLnBrk="0" hangingPunct="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5pPr>
                      <a:lvl6pPr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6pPr>
                      <a:lvl7pPr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7pPr>
                      <a:lvl8pPr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8pPr>
                      <a:lvl9pPr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alt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třetí</a:t>
                      </a:r>
                    </a:p>
                  </a:txBody>
                  <a:tcPr marL="68760" marR="68760" marT="1058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865840">
                <a:tc gridSpan="8">
                  <a:txBody>
                    <a:bodyPr/>
                    <a:lstStyle>
                      <a:lvl1pPr defTabSz="449263" eaLnBrk="0" hangingPunct="0"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1pPr>
                      <a:lvl2pPr defTabSz="449263" eaLnBrk="0" hangingPunct="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2pPr>
                      <a:lvl3pPr defTabSz="449263" eaLnBrk="0" hangingPunct="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3pPr>
                      <a:lvl4pPr defTabSz="449263" eaLnBrk="0" hangingPunct="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4pPr>
                      <a:lvl5pPr defTabSz="449263" eaLnBrk="0" hangingPunct="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5pPr>
                      <a:lvl6pPr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6pPr>
                      <a:lvl7pPr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7pPr>
                      <a:lvl8pPr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8pPr>
                      <a:lvl9pPr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alt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Anotace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cs-CZ" altLang="cs-CZ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cs-CZ" sz="1200" dirty="0" smtClean="0"/>
                        <a:t>Hra založená na principu televizní soutěže. Netradiční zábavnou formou si studenti procvičí základní vlastnosti kombinačních čísel a faktoriálu čísla, jednoduché počty</a:t>
                      </a:r>
                      <a:r>
                        <a:rPr lang="cs-CZ" sz="1200" baseline="0" dirty="0" smtClean="0"/>
                        <a:t> s nimi a základní kombinatorická pravidla.</a:t>
                      </a:r>
                      <a:endParaRPr kumimoji="0" lang="cs-CZ" altLang="cs-CZ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760" marR="68760" marT="10584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103897">
                <a:tc gridSpan="8">
                  <a:txBody>
                    <a:bodyPr/>
                    <a:lstStyle>
                      <a:lvl1pPr defTabSz="449263" eaLnBrk="0" hangingPunct="0"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1pPr>
                      <a:lvl2pPr defTabSz="449263" eaLnBrk="0" hangingPunct="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2pPr>
                      <a:lvl3pPr defTabSz="449263" eaLnBrk="0" hangingPunct="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3pPr>
                      <a:lvl4pPr defTabSz="449263" eaLnBrk="0" hangingPunct="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4pPr>
                      <a:lvl5pPr defTabSz="449263" eaLnBrk="0" hangingPunct="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5pPr>
                      <a:lvl6pPr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6pPr>
                      <a:lvl7pPr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7pPr>
                      <a:lvl8pPr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8pPr>
                      <a:lvl9pPr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alt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Metodický pokyn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cs-CZ" altLang="cs-CZ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alt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Pro hru nejsou potřeba žádné speciální pomůcky, postačí sešit a psací potřeby. 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alt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Návod ke hře je součástí prezentace.</a:t>
                      </a:r>
                    </a:p>
                  </a:txBody>
                  <a:tcPr marL="68760" marR="68760" marT="10584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1258094" y="890370"/>
            <a:ext cx="4178002" cy="954453"/>
            <a:chOff x="930" y="418"/>
            <a:chExt cx="2451" cy="533"/>
          </a:xfrm>
        </p:grpSpPr>
        <p:pic>
          <p:nvPicPr>
            <p:cNvPr id="4" name="Picture 2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" y="418"/>
              <a:ext cx="1829" cy="5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" name="Picture 2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6" y="502"/>
              <a:ext cx="365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611560" y="6021288"/>
            <a:ext cx="7920880" cy="700187"/>
          </a:xfrm>
        </p:spPr>
        <p:txBody>
          <a:bodyPr/>
          <a:lstStyle/>
          <a:p>
            <a:r>
              <a:rPr lang="cs-CZ" altLang="cs-CZ" i="1" dirty="0">
                <a:solidFill>
                  <a:srgbClr val="000000"/>
                </a:solidFill>
                <a:cs typeface="Arial" charset="0"/>
              </a:rPr>
              <a:t>Autorem materiálu a všech jeho částí, není-li uvedeno jinak, je  Ing. </a:t>
            </a:r>
            <a:r>
              <a:rPr lang="cs-CZ" altLang="cs-CZ" i="1" dirty="0" smtClean="0">
                <a:solidFill>
                  <a:srgbClr val="000000"/>
                </a:solidFill>
                <a:cs typeface="Arial" charset="0"/>
              </a:rPr>
              <a:t>Jana Milková. </a:t>
            </a:r>
            <a:r>
              <a:rPr lang="cs-CZ" altLang="cs-CZ" i="1" dirty="0">
                <a:solidFill>
                  <a:srgbClr val="000000"/>
                </a:solidFill>
                <a:cs typeface="Arial" charset="0"/>
              </a:rPr>
              <a:t>Dostupné z Metodického portálu www.rvp.cz, ISSN: 1802-4785. Provozuje Národní ústav pro vzdělávání, školské poradenské zařízení a zařízení pro další vzdělávání pedagogických pracovníků (NÚV).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0233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76672"/>
                <a:ext cx="8229600" cy="564949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cs-CZ" sz="2400" i="1" dirty="0" smtClean="0">
                    <a:latin typeface="Cambria Math"/>
                  </a:rPr>
                  <a:t> </a:t>
                </a:r>
                <a:r>
                  <a:rPr lang="cs-CZ" sz="2400" dirty="0" smtClean="0">
                    <a:latin typeface="Cambria Math"/>
                  </a:rPr>
                  <a:t>Vypočtěte:</a:t>
                </a:r>
              </a:p>
              <a:p>
                <a:pPr marL="0" indent="0">
                  <a:buNone/>
                </a:pPr>
                <a:endParaRPr lang="cs-CZ" sz="2400" i="1" dirty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ctrlPr>
                            <a:rPr lang="cs-CZ" sz="24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sz="24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s-CZ" sz="2400" b="0" i="1" smtClean="0"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cs-CZ" sz="2400" b="0" i="1" smtClean="0">
                                    <a:latin typeface="Cambria Math"/>
                                  </a:rPr>
                                  <m:t>6</m:t>
                                </m:r>
                              </m:e>
                            </m:mr>
                            <m:mr>
                              <m:e>
                                <m:r>
                                  <a:rPr lang="cs-CZ" sz="2400" b="0" i="1" smtClean="0">
                                    <a:latin typeface="Cambria Math"/>
                                  </a:rPr>
                                  <m:t>15</m:t>
                                </m:r>
                              </m:e>
                            </m:mr>
                          </m:m>
                        </m:e>
                      </m:d>
                      <m:r>
                        <a:rPr lang="cs-CZ" sz="2400" b="0" i="1" smtClean="0">
                          <a:latin typeface="Cambria Math"/>
                        </a:rPr>
                        <m:t>−</m:t>
                      </m:r>
                      <m:d>
                        <m:dPr>
                          <m:ctrlPr>
                            <a:rPr lang="cs-CZ" sz="24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sz="24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s-CZ" sz="2400" b="0" i="1" smtClean="0"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cs-CZ" sz="24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cs-CZ" sz="2400" b="0" i="1" smtClean="0">
                                    <a:latin typeface="Cambria Math"/>
                                  </a:rPr>
                                  <m:t>11</m:t>
                                </m:r>
                              </m:e>
                            </m:mr>
                          </m:m>
                        </m:e>
                      </m:d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400" dirty="0" smtClean="0"/>
              </a:p>
              <a:p>
                <a:pPr marL="0" indent="0">
                  <a:buNone/>
                </a:pPr>
                <a:endParaRPr lang="cs-CZ" sz="2400" dirty="0" smtClean="0"/>
              </a:p>
              <a:p>
                <a:pPr marL="0" indent="0">
                  <a:buNone/>
                </a:pPr>
                <a:endParaRPr lang="cs-CZ" sz="2400" dirty="0"/>
              </a:p>
              <a:p>
                <a:pPr marL="0" indent="0">
                  <a:buNone/>
                </a:pPr>
                <a:r>
                  <a:rPr lang="cs-CZ" sz="2400" dirty="0" smtClean="0">
                    <a:solidFill>
                      <a:srgbClr val="0070C0"/>
                    </a:solidFill>
                  </a:rPr>
                  <a:t>Řešení:</a:t>
                </a:r>
              </a:p>
              <a:p>
                <a:pPr marL="0" indent="0">
                  <a:buNone/>
                </a:pPr>
                <a:endParaRPr lang="cs-CZ" sz="2400" dirty="0" smtClean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cs-CZ" sz="240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sz="240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s-CZ" sz="24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cs-CZ" sz="24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6</m:t>
                                </m:r>
                              </m:e>
                            </m:mr>
                            <m:mr>
                              <m:e>
                                <m:r>
                                  <a:rPr lang="cs-CZ" sz="24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15</m:t>
                                </m:r>
                              </m:e>
                            </m:mr>
                          </m:m>
                        </m:e>
                      </m:d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−</m:t>
                      </m:r>
                      <m:d>
                        <m:dPr>
                          <m:ctrlP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sz="24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s-CZ" sz="24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cs-CZ" sz="24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cs-CZ" sz="24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11</m:t>
                                </m:r>
                              </m:e>
                            </m:mr>
                          </m:m>
                        </m:e>
                      </m:d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=16−12=4</m:t>
                      </m:r>
                    </m:oMath>
                  </m:oMathPara>
                </a14:m>
                <a:endParaRPr lang="cs-CZ" sz="2400" dirty="0" smtClean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76672"/>
                <a:ext cx="8229600" cy="5649491"/>
              </a:xfrm>
              <a:blipFill rotWithShape="1">
                <a:blip r:embed="rId2"/>
                <a:stretch>
                  <a:fillRect l="-1111" t="-86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ahnutá šipka nahoru 3">
            <a:hlinkClick r:id="rId3" action="ppaction://hlinksldjump"/>
          </p:cNvPr>
          <p:cNvSpPr/>
          <p:nvPr/>
        </p:nvSpPr>
        <p:spPr>
          <a:xfrm rot="16200000">
            <a:off x="7440139" y="5363681"/>
            <a:ext cx="845027" cy="576064"/>
          </a:xfrm>
          <a:prstGeom prst="curvedUpArrow">
            <a:avLst/>
          </a:prstGeom>
          <a:gradFill>
            <a:gsLst>
              <a:gs pos="0">
                <a:srgbClr val="FFF200"/>
              </a:gs>
              <a:gs pos="2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7703741" y="548680"/>
            <a:ext cx="684683" cy="923330"/>
          </a:xfrm>
          <a:prstGeom prst="rect">
            <a:avLst/>
          </a:prstGeom>
          <a:solidFill>
            <a:srgbClr val="FF00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?</a:t>
            </a:r>
            <a:endParaRPr lang="cs-CZ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71384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76672"/>
                <a:ext cx="8229600" cy="564949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cs-CZ" sz="2400" i="1" dirty="0" smtClean="0">
                    <a:latin typeface="Cambria Math"/>
                  </a:rPr>
                  <a:t> </a:t>
                </a:r>
                <a:r>
                  <a:rPr lang="cs-CZ" sz="2400" dirty="0" smtClean="0">
                    <a:latin typeface="Cambria Math"/>
                  </a:rPr>
                  <a:t>Vypočtěte:</a:t>
                </a:r>
              </a:p>
              <a:p>
                <a:pPr marL="0" indent="0">
                  <a:buNone/>
                </a:pPr>
                <a:endParaRPr lang="cs-CZ" sz="2400" i="1" dirty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ctrlPr>
                            <a:rPr lang="cs-CZ" sz="24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sz="24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s-CZ" sz="2400" b="0" i="1" smtClean="0"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cs-CZ" sz="2400" b="0" i="1" smtClean="0">
                                    <a:latin typeface="Cambria Math"/>
                                  </a:rPr>
                                  <m:t>6</m:t>
                                </m:r>
                              </m:e>
                            </m:mr>
                            <m:mr>
                              <m:e>
                                <m:r>
                                  <a:rPr lang="cs-CZ" sz="2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cs-CZ" sz="2400" b="0" i="0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400" dirty="0" smtClean="0"/>
              </a:p>
              <a:p>
                <a:pPr marL="0" indent="0">
                  <a:buNone/>
                </a:pPr>
                <a:endParaRPr lang="cs-CZ" sz="2400" dirty="0" smtClean="0"/>
              </a:p>
              <a:p>
                <a:pPr marL="0" indent="0">
                  <a:buNone/>
                </a:pPr>
                <a:endParaRPr lang="cs-CZ" sz="2400" dirty="0"/>
              </a:p>
              <a:p>
                <a:pPr marL="0" indent="0">
                  <a:buNone/>
                </a:pPr>
                <a:r>
                  <a:rPr lang="cs-CZ" sz="2400" dirty="0" smtClean="0">
                    <a:solidFill>
                      <a:srgbClr val="0070C0"/>
                    </a:solidFill>
                  </a:rPr>
                  <a:t>Řešení:</a:t>
                </a:r>
              </a:p>
              <a:p>
                <a:pPr marL="0" indent="0">
                  <a:buNone/>
                </a:pPr>
                <a:endParaRPr lang="cs-CZ" sz="2400" dirty="0" smtClean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cs-CZ" sz="240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sz="240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s-CZ" sz="24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cs-CZ" sz="24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6</m:t>
                                </m:r>
                              </m:e>
                            </m:mr>
                            <m:mr>
                              <m:e>
                                <m:r>
                                  <a:rPr lang="cs-CZ" sz="24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cs-CZ" sz="2400" dirty="0" smtClean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76672"/>
                <a:ext cx="8229600" cy="5649491"/>
              </a:xfrm>
              <a:blipFill rotWithShape="1">
                <a:blip r:embed="rId2"/>
                <a:stretch>
                  <a:fillRect l="-1111" t="-86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ahnutá šipka nahoru 3">
            <a:hlinkClick r:id="rId3" action="ppaction://hlinksldjump"/>
          </p:cNvPr>
          <p:cNvSpPr/>
          <p:nvPr/>
        </p:nvSpPr>
        <p:spPr>
          <a:xfrm rot="16200000">
            <a:off x="7440139" y="5363681"/>
            <a:ext cx="845027" cy="576064"/>
          </a:xfrm>
          <a:prstGeom prst="curvedUpArrow">
            <a:avLst/>
          </a:prstGeom>
          <a:gradFill>
            <a:gsLst>
              <a:gs pos="0">
                <a:srgbClr val="FFF200"/>
              </a:gs>
              <a:gs pos="2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7703741" y="548680"/>
            <a:ext cx="684683" cy="923330"/>
          </a:xfrm>
          <a:prstGeom prst="rect">
            <a:avLst/>
          </a:prstGeom>
          <a:solidFill>
            <a:srgbClr val="FF00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?</a:t>
            </a:r>
            <a:endParaRPr lang="cs-CZ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22418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76672"/>
                <a:ext cx="8229600" cy="564949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cs-CZ" sz="2400" i="1" dirty="0" smtClean="0">
                    <a:latin typeface="Cambria Math"/>
                  </a:rPr>
                  <a:t> </a:t>
                </a:r>
              </a:p>
              <a:p>
                <a:pPr marL="0" indent="0">
                  <a:buNone/>
                </a:pPr>
                <a:endParaRPr lang="cs-CZ" sz="2400" i="1" dirty="0"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cs-CZ" sz="2400" dirty="0" smtClean="0">
                    <a:latin typeface="Cambria Math"/>
                  </a:rPr>
                  <a:t>Ve třídě je 32 dětí, z nichž 11 se učí německy a 8 španělsky. Kolik dětí se učí anglicky, jestliže se ani jedno z dětí neučí dva jazyky a jiný jazyk, než uvedené, se ve třídě nevyučují?</a:t>
                </a:r>
              </a:p>
              <a:p>
                <a:pPr marL="0" indent="0">
                  <a:buNone/>
                </a:pPr>
                <a:endParaRPr lang="cs-CZ" sz="2400" i="1" dirty="0">
                  <a:latin typeface="Cambria Math"/>
                </a:endParaRPr>
              </a:p>
              <a:p>
                <a:pPr marL="0" indent="0">
                  <a:buNone/>
                </a:pPr>
                <a:endParaRPr lang="cs-CZ" sz="2400" dirty="0" smtClean="0"/>
              </a:p>
              <a:p>
                <a:pPr marL="0" indent="0">
                  <a:buNone/>
                </a:pPr>
                <a:r>
                  <a:rPr lang="cs-CZ" sz="2400" dirty="0" smtClean="0">
                    <a:solidFill>
                      <a:srgbClr val="0070C0"/>
                    </a:solidFill>
                  </a:rPr>
                  <a:t>Řešení:</a:t>
                </a:r>
              </a:p>
              <a:p>
                <a:pPr marL="0" indent="0">
                  <a:buNone/>
                </a:pPr>
                <a:endParaRPr lang="cs-CZ" sz="2400" dirty="0" smtClean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32−11−8=13</m:t>
                      </m:r>
                    </m:oMath>
                  </m:oMathPara>
                </a14:m>
                <a:endParaRPr lang="cs-CZ" sz="2400" dirty="0" smtClean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cs-CZ" sz="2400" dirty="0" smtClean="0">
                    <a:solidFill>
                      <a:srgbClr val="0070C0"/>
                    </a:solidFill>
                  </a:rPr>
                  <a:t>Anglicky se učí 13 dětí.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76672"/>
                <a:ext cx="8229600" cy="5649491"/>
              </a:xfrm>
              <a:blipFill rotWithShape="1">
                <a:blip r:embed="rId2"/>
                <a:stretch>
                  <a:fillRect l="-1111" r="-37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ahnutá šipka nahoru 3">
            <a:hlinkClick r:id="rId3" action="ppaction://hlinksldjump"/>
          </p:cNvPr>
          <p:cNvSpPr/>
          <p:nvPr/>
        </p:nvSpPr>
        <p:spPr>
          <a:xfrm rot="16200000">
            <a:off x="7677879" y="5507697"/>
            <a:ext cx="845027" cy="576064"/>
          </a:xfrm>
          <a:prstGeom prst="curvedUpArrow">
            <a:avLst/>
          </a:prstGeom>
          <a:gradFill>
            <a:gsLst>
              <a:gs pos="0">
                <a:srgbClr val="FFF200"/>
              </a:gs>
              <a:gs pos="2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7703741" y="548680"/>
            <a:ext cx="684683" cy="923330"/>
          </a:xfrm>
          <a:prstGeom prst="rect">
            <a:avLst/>
          </a:prstGeom>
          <a:solidFill>
            <a:srgbClr val="FF00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?</a:t>
            </a:r>
            <a:endParaRPr lang="cs-CZ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57729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76672"/>
                <a:ext cx="8229600" cy="564949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cs-CZ" sz="2400" i="1" dirty="0" smtClean="0">
                    <a:latin typeface="Cambria Math"/>
                  </a:rPr>
                  <a:t> </a:t>
                </a:r>
              </a:p>
              <a:p>
                <a:pPr marL="0" indent="0">
                  <a:buNone/>
                </a:pPr>
                <a:endParaRPr lang="cs-CZ" sz="2400" i="1" dirty="0"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cs-CZ" sz="2400" dirty="0" smtClean="0">
                    <a:latin typeface="Cambria Math"/>
                  </a:rPr>
                  <a:t>Určete, kolik dvojjazyčných slovníků je třeba k tomu, aby byla zajištěna možnost přímého překladu z anglického, francouzského, německého a ruského jazyka do každého </a:t>
                </a:r>
              </a:p>
              <a:p>
                <a:pPr marL="0" indent="0">
                  <a:buNone/>
                </a:pPr>
                <a:r>
                  <a:rPr lang="cs-CZ" sz="2400" dirty="0" smtClean="0">
                    <a:latin typeface="Cambria Math"/>
                  </a:rPr>
                  <a:t>z nich.</a:t>
                </a:r>
              </a:p>
              <a:p>
                <a:pPr marL="0" indent="0">
                  <a:buNone/>
                </a:pPr>
                <a:endParaRPr lang="cs-CZ" sz="2400" i="1" dirty="0">
                  <a:latin typeface="Cambria Math"/>
                </a:endParaRPr>
              </a:p>
              <a:p>
                <a:pPr marL="0" indent="0">
                  <a:buNone/>
                </a:pPr>
                <a:endParaRPr lang="cs-CZ" sz="2400" dirty="0" smtClean="0"/>
              </a:p>
              <a:p>
                <a:pPr marL="0" indent="0">
                  <a:buNone/>
                </a:pPr>
                <a:r>
                  <a:rPr lang="cs-CZ" sz="2400" dirty="0" smtClean="0">
                    <a:solidFill>
                      <a:srgbClr val="0070C0"/>
                    </a:solidFill>
                  </a:rPr>
                  <a:t>Řešení:</a:t>
                </a:r>
              </a:p>
              <a:p>
                <a:pPr marL="0" indent="0">
                  <a:buNone/>
                </a:pPr>
                <a:endParaRPr lang="cs-CZ" sz="2400" dirty="0" smtClean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4</m:t>
                      </m:r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∙3=12</m:t>
                      </m:r>
                    </m:oMath>
                  </m:oMathPara>
                </a14:m>
                <a:endParaRPr lang="cs-CZ" sz="2400" b="0" dirty="0" smtClean="0">
                  <a:solidFill>
                    <a:srgbClr val="0070C0"/>
                  </a:solidFill>
                  <a:ea typeface="Cambria Math"/>
                </a:endParaRPr>
              </a:p>
              <a:p>
                <a:pPr marL="0" indent="0">
                  <a:buNone/>
                </a:pPr>
                <a:r>
                  <a:rPr lang="cs-CZ" sz="2400" dirty="0" smtClean="0">
                    <a:solidFill>
                      <a:srgbClr val="0070C0"/>
                    </a:solidFill>
                  </a:rPr>
                  <a:t>Je potřeba 12 slovníků.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76672"/>
                <a:ext cx="8229600" cy="5649491"/>
              </a:xfrm>
              <a:blipFill rotWithShape="1">
                <a:blip r:embed="rId2"/>
                <a:stretch>
                  <a:fillRect l="-1111" r="-37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ahnutá šipka nahoru 3">
            <a:hlinkClick r:id="rId3" action="ppaction://hlinksldjump"/>
          </p:cNvPr>
          <p:cNvSpPr/>
          <p:nvPr/>
        </p:nvSpPr>
        <p:spPr>
          <a:xfrm rot="16200000">
            <a:off x="7440139" y="5363681"/>
            <a:ext cx="845027" cy="576064"/>
          </a:xfrm>
          <a:prstGeom prst="curvedUpArrow">
            <a:avLst/>
          </a:prstGeom>
          <a:gradFill>
            <a:gsLst>
              <a:gs pos="0">
                <a:srgbClr val="FFF200"/>
              </a:gs>
              <a:gs pos="2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7703741" y="548680"/>
            <a:ext cx="684683" cy="923330"/>
          </a:xfrm>
          <a:prstGeom prst="rect">
            <a:avLst/>
          </a:prstGeom>
          <a:solidFill>
            <a:srgbClr val="FF00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?</a:t>
            </a:r>
            <a:endParaRPr lang="cs-CZ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38525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76672"/>
                <a:ext cx="8229600" cy="564949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cs-CZ" sz="2400" i="1" dirty="0" smtClean="0">
                    <a:latin typeface="Cambria Math"/>
                  </a:rPr>
                  <a:t> </a:t>
                </a:r>
                <a:r>
                  <a:rPr lang="cs-CZ" sz="2400" dirty="0" smtClean="0">
                    <a:latin typeface="Cambria Math"/>
                  </a:rPr>
                  <a:t>Určete číslo x, aby platil vztah:</a:t>
                </a:r>
              </a:p>
              <a:p>
                <a:pPr marL="0" indent="0">
                  <a:buNone/>
                </a:pPr>
                <a:endParaRPr lang="cs-CZ" sz="2400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cs-CZ" sz="24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sz="24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s-CZ" sz="2400" b="0" i="1" smtClean="0"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cs-CZ" sz="2400" b="0" i="1" smtClean="0">
                                    <a:latin typeface="Cambria Math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cs-CZ" sz="2400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</m:mr>
                          </m:m>
                        </m:e>
                      </m:d>
                      <m:r>
                        <a:rPr lang="cs-CZ" sz="2400" b="0" i="1" smtClean="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cs-CZ" sz="24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sz="24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s-CZ" sz="2400" b="0" i="1" smtClean="0"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cs-CZ" sz="2400" b="0" i="1" smtClean="0">
                                    <a:latin typeface="Cambria Math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cs-CZ" sz="2400" b="0" i="1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cs-CZ" sz="2400" b="0" i="1" smtClean="0">
                                    <a:latin typeface="Cambria Math"/>
                                  </a:rPr>
                                  <m:t>+1</m:t>
                                </m:r>
                              </m:e>
                            </m:mr>
                          </m:m>
                        </m:e>
                      </m:d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cs-CZ" sz="24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sz="24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s-CZ" sz="2400" b="0" i="1" smtClean="0"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cs-CZ" sz="2400" b="0" i="1" smtClean="0">
                                    <a:latin typeface="Cambria Math"/>
                                  </a:rPr>
                                  <m:t>6</m:t>
                                </m:r>
                              </m:e>
                            </m:mr>
                            <m:mr>
                              <m:e>
                                <m:r>
                                  <a:rPr lang="cs-CZ" sz="2400" b="0" i="1" smtClean="0">
                                    <a:latin typeface="Cambria Math"/>
                                  </a:rPr>
                                  <m:t>12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s-CZ" sz="2400" i="1" dirty="0">
                  <a:latin typeface="Cambria Math"/>
                </a:endParaRPr>
              </a:p>
              <a:p>
                <a:pPr marL="0" indent="0">
                  <a:buNone/>
                </a:pPr>
                <a:endParaRPr lang="cs-CZ" sz="2400" dirty="0" smtClean="0"/>
              </a:p>
              <a:p>
                <a:pPr marL="0" indent="0">
                  <a:buNone/>
                </a:pPr>
                <a:endParaRPr lang="cs-CZ" sz="2400" dirty="0" smtClean="0"/>
              </a:p>
              <a:p>
                <a:pPr marL="0" indent="0">
                  <a:buNone/>
                </a:pPr>
                <a:endParaRPr lang="cs-CZ" sz="2400" dirty="0" smtClean="0"/>
              </a:p>
              <a:p>
                <a:pPr marL="0" indent="0">
                  <a:buNone/>
                </a:pPr>
                <a:r>
                  <a:rPr lang="cs-CZ" sz="2400" dirty="0" smtClean="0">
                    <a:solidFill>
                      <a:srgbClr val="0070C0"/>
                    </a:solidFill>
                  </a:rPr>
                  <a:t>Řešení:</a:t>
                </a:r>
              </a:p>
              <a:p>
                <a:pPr marL="0" indent="0">
                  <a:buNone/>
                </a:pPr>
                <a:r>
                  <a:rPr lang="cs-CZ" sz="2400" b="0" dirty="0" smtClean="0">
                    <a:solidFill>
                      <a:srgbClr val="0070C0"/>
                    </a:solidFill>
                    <a:ea typeface="Cambria Math"/>
                  </a:rPr>
                  <a:t>Podle pravidla o sčítání kombinačních čísel musí platit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+1=12</m:t>
                      </m:r>
                    </m:oMath>
                  </m:oMathPara>
                </a14:m>
                <a:endParaRPr lang="cs-CZ" sz="2400" b="0" dirty="0" smtClean="0">
                  <a:solidFill>
                    <a:srgbClr val="0070C0"/>
                  </a:solidFill>
                  <a:ea typeface="Cambria Math"/>
                </a:endParaRPr>
              </a:p>
              <a:p>
                <a:pPr marL="0" indent="0">
                  <a:buNone/>
                </a:pPr>
                <a:r>
                  <a:rPr lang="cs-CZ" sz="2400" dirty="0" smtClean="0">
                    <a:solidFill>
                      <a:srgbClr val="0070C0"/>
                    </a:solidFill>
                  </a:rPr>
                  <a:t>pak:	</a:t>
                </a:r>
                <a14:m>
                  <m:oMath xmlns:m="http://schemas.openxmlformats.org/officeDocument/2006/math">
                    <m:r>
                      <a:rPr lang="cs-CZ" sz="2400" b="0" i="1" smtClean="0">
                        <a:solidFill>
                          <a:srgbClr val="0070C0"/>
                        </a:solidFill>
                        <a:latin typeface="Cambria Math"/>
                      </a:rPr>
                      <m:t>𝑥</m:t>
                    </m:r>
                    <m:r>
                      <a:rPr lang="cs-CZ" sz="2400" b="0" i="1" smtClean="0">
                        <a:solidFill>
                          <a:srgbClr val="0070C0"/>
                        </a:solidFill>
                        <a:latin typeface="Cambria Math"/>
                      </a:rPr>
                      <m:t>=11</m:t>
                    </m:r>
                  </m:oMath>
                </a14:m>
                <a:endParaRPr lang="cs-CZ" sz="2400" dirty="0" smtClean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76672"/>
                <a:ext cx="8229600" cy="5649491"/>
              </a:xfrm>
              <a:blipFill rotWithShape="1">
                <a:blip r:embed="rId2"/>
                <a:stretch>
                  <a:fillRect l="-1111" t="-86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ahnutá šipka nahoru 3">
            <a:hlinkClick r:id="rId3" action="ppaction://hlinksldjump"/>
          </p:cNvPr>
          <p:cNvSpPr/>
          <p:nvPr/>
        </p:nvSpPr>
        <p:spPr>
          <a:xfrm rot="16200000">
            <a:off x="7152107" y="5291673"/>
            <a:ext cx="845027" cy="576064"/>
          </a:xfrm>
          <a:prstGeom prst="curvedUpArrow">
            <a:avLst/>
          </a:prstGeom>
          <a:gradFill>
            <a:gsLst>
              <a:gs pos="0">
                <a:srgbClr val="FFF200"/>
              </a:gs>
              <a:gs pos="2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7703741" y="548680"/>
            <a:ext cx="684683" cy="923330"/>
          </a:xfrm>
          <a:prstGeom prst="rect">
            <a:avLst/>
          </a:prstGeom>
          <a:solidFill>
            <a:srgbClr val="FF00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?</a:t>
            </a:r>
            <a:endParaRPr lang="cs-CZ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31545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76672"/>
                <a:ext cx="8229600" cy="564949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cs-CZ" sz="2400" i="1" dirty="0" smtClean="0">
                    <a:latin typeface="Cambria Math"/>
                  </a:rPr>
                  <a:t> </a:t>
                </a:r>
                <a:r>
                  <a:rPr lang="cs-CZ" sz="2400" dirty="0" smtClean="0">
                    <a:latin typeface="Cambria Math"/>
                  </a:rPr>
                  <a:t>Vypočtěte:</a:t>
                </a:r>
              </a:p>
              <a:p>
                <a:pPr marL="0" indent="0">
                  <a:buNone/>
                </a:pPr>
                <a:endParaRPr lang="cs-CZ" sz="2400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cs-CZ" sz="240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cs-CZ" sz="240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cs-CZ" sz="2400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  <m:sup>
                              <m:r>
                                <a:rPr lang="cs-CZ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cs-CZ" sz="2400" b="0" i="1" smtClean="0">
                          <a:latin typeface="Cambria Math"/>
                        </a:rPr>
                        <m:t>!+2</m:t>
                      </m:r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cs-CZ" sz="24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  <m:t>1!</m:t>
                              </m:r>
                            </m:e>
                          </m:d>
                        </m:e>
                        <m:sup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cs-CZ" sz="2400" i="1" dirty="0">
                  <a:latin typeface="Cambria Math"/>
                </a:endParaRPr>
              </a:p>
              <a:p>
                <a:pPr marL="0" indent="0">
                  <a:buNone/>
                </a:pPr>
                <a:endParaRPr lang="cs-CZ" sz="2400" dirty="0" smtClean="0"/>
              </a:p>
              <a:p>
                <a:pPr marL="0" indent="0">
                  <a:buNone/>
                </a:pPr>
                <a:endParaRPr lang="cs-CZ" sz="2400" dirty="0" smtClean="0"/>
              </a:p>
              <a:p>
                <a:pPr marL="0" indent="0">
                  <a:buNone/>
                </a:pPr>
                <a:endParaRPr lang="cs-CZ" sz="2400" dirty="0" smtClean="0"/>
              </a:p>
              <a:p>
                <a:pPr marL="0" indent="0">
                  <a:buNone/>
                </a:pPr>
                <a:r>
                  <a:rPr lang="cs-CZ" sz="2400" dirty="0" smtClean="0">
                    <a:solidFill>
                      <a:srgbClr val="0070C0"/>
                    </a:solidFill>
                  </a:rPr>
                  <a:t>Řešení:</a:t>
                </a:r>
              </a:p>
              <a:p>
                <a:pPr marL="0" indent="0">
                  <a:buNone/>
                </a:pPr>
                <a:endParaRPr lang="cs-CZ" sz="2400" dirty="0" smtClean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cs-CZ" sz="240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cs-CZ" sz="240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cs-CZ" sz="24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  <m:sup>
                              <m:r>
                                <a:rPr lang="cs-CZ" sz="24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!+2</m:t>
                      </m:r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cs-CZ" sz="24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cs-CZ" sz="24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  <m:t>1!</m:t>
                              </m:r>
                            </m:e>
                          </m:d>
                        </m:e>
                        <m:sup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cs-CZ" sz="2400" b="0" i="0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4!+2</m:t>
                      </m:r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∙1=24+2=26</m:t>
                      </m:r>
                    </m:oMath>
                  </m:oMathPara>
                </a14:m>
                <a:endParaRPr lang="cs-CZ" sz="2400" i="1" dirty="0">
                  <a:solidFill>
                    <a:srgbClr val="0070C0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:endParaRPr lang="cs-CZ" sz="2400" dirty="0" smtClean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76672"/>
                <a:ext cx="8229600" cy="5649491"/>
              </a:xfrm>
              <a:blipFill rotWithShape="1">
                <a:blip r:embed="rId2"/>
                <a:stretch>
                  <a:fillRect l="-1111" t="-86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ahnutá šipka nahoru 3">
            <a:hlinkClick r:id="rId3" action="ppaction://hlinksldjump"/>
          </p:cNvPr>
          <p:cNvSpPr/>
          <p:nvPr/>
        </p:nvSpPr>
        <p:spPr>
          <a:xfrm rot="16200000">
            <a:off x="7152107" y="5507697"/>
            <a:ext cx="845027" cy="576064"/>
          </a:xfrm>
          <a:prstGeom prst="curvedUpArrow">
            <a:avLst/>
          </a:prstGeom>
          <a:gradFill>
            <a:gsLst>
              <a:gs pos="0">
                <a:srgbClr val="FFF200"/>
              </a:gs>
              <a:gs pos="2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7703741" y="548680"/>
            <a:ext cx="684683" cy="923330"/>
          </a:xfrm>
          <a:prstGeom prst="rect">
            <a:avLst/>
          </a:prstGeom>
          <a:solidFill>
            <a:srgbClr val="FF00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?</a:t>
            </a:r>
            <a:endParaRPr lang="cs-CZ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38121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76672"/>
                <a:ext cx="8229600" cy="564949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cs-CZ" sz="2400" dirty="0" smtClean="0">
                    <a:latin typeface="Cambria Math"/>
                  </a:rPr>
                  <a:t>Dosaďte </a:t>
                </a:r>
                <a14:m>
                  <m:oMath xmlns:m="http://schemas.openxmlformats.org/officeDocument/2006/math">
                    <m:r>
                      <a:rPr lang="cs-CZ" sz="2400" b="0" i="0" smtClean="0">
                        <a:latin typeface="Cambria Math"/>
                      </a:rPr>
                      <m:t> </m:t>
                    </m:r>
                    <m:r>
                      <a:rPr lang="cs-CZ" sz="2400" b="0" i="1" smtClean="0">
                        <a:latin typeface="Cambria Math"/>
                      </a:rPr>
                      <m:t>𝑛</m:t>
                    </m:r>
                    <m:r>
                      <a:rPr lang="cs-CZ" sz="2400" b="0" i="1" smtClean="0">
                        <a:latin typeface="Cambria Math"/>
                      </a:rPr>
                      <m:t>=2</m:t>
                    </m:r>
                  </m:oMath>
                </a14:m>
                <a:r>
                  <a:rPr lang="cs-CZ" sz="2400" dirty="0" smtClean="0">
                    <a:latin typeface="Cambria Math"/>
                  </a:rPr>
                  <a:t> a určete hodnotu výrazu:</a:t>
                </a:r>
              </a:p>
              <a:p>
                <a:pPr marL="0" indent="0">
                  <a:buNone/>
                </a:pPr>
                <a:endParaRPr lang="cs-CZ" sz="2400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cs-CZ" sz="24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sz="24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s-CZ" sz="2400" b="0" i="1" smtClean="0">
                                    <a:latin typeface="Cambria Math"/>
                                  </a:rPr>
                                  <m:t>8</m:t>
                                </m:r>
                              </m:e>
                            </m:mr>
                            <m:mr>
                              <m:e>
                                <m:r>
                                  <a:rPr lang="cs-CZ" sz="2400" b="0" i="1" smtClean="0">
                                    <a:latin typeface="Cambria Math"/>
                                  </a:rPr>
                                  <m:t>𝑛</m:t>
                                </m:r>
                              </m:e>
                            </m:mr>
                          </m:m>
                        </m:e>
                      </m:d>
                      <m:r>
                        <a:rPr lang="cs-CZ" sz="2400" b="0" i="1" smtClean="0">
                          <a:latin typeface="Cambria Math"/>
                        </a:rPr>
                        <m:t>−</m:t>
                      </m:r>
                      <m:d>
                        <m:dPr>
                          <m:ctrlPr>
                            <a:rPr lang="cs-CZ" sz="24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sz="24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s-CZ" sz="2400" b="0" i="1" smtClean="0">
                                    <a:latin typeface="Cambria Math"/>
                                  </a:rPr>
                                  <m:t>4</m:t>
                                </m:r>
                                <m:r>
                                  <a:rPr lang="cs-CZ" sz="2400" b="0" i="1" smtClean="0">
                                    <a:latin typeface="Cambria Math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cs-CZ" sz="2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400" i="1" dirty="0">
                  <a:latin typeface="Cambria Math"/>
                </a:endParaRPr>
              </a:p>
              <a:p>
                <a:pPr marL="0" indent="0">
                  <a:buNone/>
                </a:pPr>
                <a:endParaRPr lang="cs-CZ" sz="2400" dirty="0" smtClean="0"/>
              </a:p>
              <a:p>
                <a:pPr marL="0" indent="0">
                  <a:buNone/>
                </a:pPr>
                <a:endParaRPr lang="cs-CZ" sz="2400" dirty="0" smtClean="0"/>
              </a:p>
              <a:p>
                <a:pPr marL="0" indent="0">
                  <a:buNone/>
                </a:pPr>
                <a:endParaRPr lang="cs-CZ" sz="2400" dirty="0" smtClean="0"/>
              </a:p>
              <a:p>
                <a:pPr marL="0" indent="0">
                  <a:buNone/>
                </a:pPr>
                <a:r>
                  <a:rPr lang="cs-CZ" sz="2400" dirty="0" smtClean="0">
                    <a:solidFill>
                      <a:srgbClr val="0070C0"/>
                    </a:solidFill>
                  </a:rPr>
                  <a:t>Řešení: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cs-CZ" sz="240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sz="240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s-CZ" sz="24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8</m:t>
                                </m:r>
                              </m:e>
                            </m:mr>
                            <m:mr>
                              <m:e>
                                <m:r>
                                  <a:rPr lang="cs-CZ" sz="24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−</m:t>
                      </m:r>
                      <m:d>
                        <m:dPr>
                          <m:ctrlP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sz="24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s-CZ" sz="24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4</m:t>
                                </m:r>
                                <m:r>
                                  <a:rPr lang="cs-CZ" sz="24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  <a:ea typeface="Cambria Math"/>
                                  </a:rPr>
                                  <m:t>∙2</m:t>
                                </m:r>
                              </m:e>
                            </m:mr>
                            <m:mr>
                              <m:e>
                                <m:r>
                                  <a:rPr lang="cs-CZ" sz="24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sz="24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s-CZ" sz="24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8</m:t>
                                </m:r>
                              </m:e>
                            </m:mr>
                            <m:mr>
                              <m:e>
                                <m:r>
                                  <a:rPr lang="cs-CZ" sz="24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−</m:t>
                      </m:r>
                      <m:d>
                        <m:dPr>
                          <m:ctrlP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sz="24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s-CZ" sz="24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8</m:t>
                                </m:r>
                              </m:e>
                            </m:mr>
                            <m:mr>
                              <m:e>
                                <m:r>
                                  <a:rPr lang="cs-CZ" sz="24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=28−1=27</m:t>
                      </m:r>
                    </m:oMath>
                  </m:oMathPara>
                </a14:m>
                <a:endParaRPr lang="cs-CZ" sz="2400" i="1" dirty="0">
                  <a:solidFill>
                    <a:srgbClr val="0070C0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:endParaRPr lang="cs-CZ" sz="2400" i="1" dirty="0">
                  <a:solidFill>
                    <a:srgbClr val="0070C0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:endParaRPr lang="cs-CZ" sz="2400" dirty="0" smtClean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76672"/>
                <a:ext cx="8229600" cy="5649491"/>
              </a:xfrm>
              <a:blipFill rotWithShape="1">
                <a:blip r:embed="rId2"/>
                <a:stretch>
                  <a:fillRect l="-1111" t="-86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ahnutá šipka nahoru 3">
            <a:hlinkClick r:id="rId3" action="ppaction://hlinksldjump"/>
          </p:cNvPr>
          <p:cNvSpPr/>
          <p:nvPr/>
        </p:nvSpPr>
        <p:spPr>
          <a:xfrm rot="16200000">
            <a:off x="7152107" y="5363681"/>
            <a:ext cx="845027" cy="576064"/>
          </a:xfrm>
          <a:prstGeom prst="curvedUpArrow">
            <a:avLst/>
          </a:prstGeom>
          <a:gradFill>
            <a:gsLst>
              <a:gs pos="0">
                <a:srgbClr val="FFF200"/>
              </a:gs>
              <a:gs pos="2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7703741" y="548680"/>
            <a:ext cx="684683" cy="923330"/>
          </a:xfrm>
          <a:prstGeom prst="rect">
            <a:avLst/>
          </a:prstGeom>
          <a:solidFill>
            <a:srgbClr val="FF00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?</a:t>
            </a:r>
            <a:endParaRPr lang="cs-CZ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07403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76672"/>
                <a:ext cx="8229600" cy="564949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cs-CZ" sz="2400" dirty="0" smtClean="0">
                    <a:latin typeface="Cambria Math"/>
                  </a:rPr>
                  <a:t>Vypočtěte:</a:t>
                </a:r>
              </a:p>
              <a:p>
                <a:pPr marL="0" indent="0">
                  <a:buNone/>
                </a:pPr>
                <a:endParaRPr lang="cs-CZ" sz="2400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cs-CZ" sz="24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sz="24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s-CZ" sz="2400" b="0" i="1" smtClean="0"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cs-CZ" sz="24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cs-CZ" sz="2400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  <m:r>
                        <a:rPr lang="cs-CZ" sz="2400" b="0" i="1" smtClean="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cs-CZ" sz="24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sz="24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s-CZ" sz="2400" b="0" i="1" smtClean="0">
                                    <a:latin typeface="Cambria Math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cs-CZ" sz="2400" b="0" i="1" smtClean="0">
                                    <a:latin typeface="Cambria Math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  <m:r>
                        <a:rPr lang="cs-CZ" sz="2400" b="0" i="1" smtClean="0">
                          <a:latin typeface="Cambria Math"/>
                        </a:rPr>
                        <m:t>−</m:t>
                      </m:r>
                      <m:d>
                        <m:dPr>
                          <m:ctrlPr>
                            <a:rPr lang="cs-CZ" sz="24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sz="24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s-CZ" sz="2400" b="0" i="1" smtClean="0"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cs-CZ" sz="24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cs-CZ" sz="2400" b="0" i="1" smtClean="0">
                                    <a:latin typeface="Cambria Math"/>
                                  </a:rPr>
                                  <m:t>9</m:t>
                                </m:r>
                              </m:e>
                            </m:mr>
                          </m:m>
                        </m:e>
                      </m:d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400" i="1" dirty="0">
                  <a:latin typeface="Cambria Math"/>
                </a:endParaRPr>
              </a:p>
              <a:p>
                <a:pPr marL="0" indent="0">
                  <a:buNone/>
                </a:pPr>
                <a:endParaRPr lang="cs-CZ" sz="2400" dirty="0" smtClean="0"/>
              </a:p>
              <a:p>
                <a:pPr marL="0" indent="0">
                  <a:buNone/>
                </a:pPr>
                <a:endParaRPr lang="cs-CZ" sz="2400" dirty="0" smtClean="0"/>
              </a:p>
              <a:p>
                <a:pPr marL="0" indent="0">
                  <a:buNone/>
                </a:pPr>
                <a:endParaRPr lang="cs-CZ" sz="2400" dirty="0" smtClean="0"/>
              </a:p>
              <a:p>
                <a:pPr marL="0" indent="0">
                  <a:buNone/>
                </a:pPr>
                <a:r>
                  <a:rPr lang="cs-CZ" sz="2400" dirty="0" smtClean="0">
                    <a:solidFill>
                      <a:srgbClr val="0070C0"/>
                    </a:solidFill>
                  </a:rPr>
                  <a:t>Řešení:</a:t>
                </a:r>
              </a:p>
              <a:p>
                <a:pPr marL="0" indent="0">
                  <a:buNone/>
                </a:pPr>
                <a:endParaRPr lang="cs-CZ" sz="2400" dirty="0" smtClean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cs-CZ" sz="240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sz="240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s-CZ" sz="24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cs-CZ" sz="24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cs-CZ" sz="24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sz="24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s-CZ" sz="24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cs-CZ" sz="24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  <a:ea typeface="Cambria Math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−</m:t>
                      </m:r>
                      <m:d>
                        <m:dPr>
                          <m:ctrlP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sz="24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s-CZ" sz="24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cs-CZ" sz="24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cs-CZ" sz="24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9</m:t>
                                </m:r>
                              </m:e>
                            </m:mr>
                          </m:m>
                        </m:e>
                      </m:d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sz="24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s-CZ" sz="24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cs-CZ" sz="24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cs-CZ" sz="24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9</m:t>
                                </m:r>
                              </m:e>
                            </m:mr>
                          </m:m>
                        </m:e>
                      </m:d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+5−</m:t>
                      </m:r>
                      <m:d>
                        <m:dPr>
                          <m:ctrlP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sz="24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s-CZ" sz="24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cs-CZ" sz="24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cs-CZ" sz="24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9</m:t>
                                </m:r>
                              </m:e>
                            </m:mr>
                          </m:m>
                        </m:e>
                      </m:d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=5</m:t>
                      </m:r>
                    </m:oMath>
                  </m:oMathPara>
                </a14:m>
                <a:endParaRPr lang="cs-CZ" sz="2400" i="1" dirty="0">
                  <a:solidFill>
                    <a:srgbClr val="0070C0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:endParaRPr lang="cs-CZ" sz="2400" i="1" dirty="0">
                  <a:solidFill>
                    <a:srgbClr val="0070C0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:endParaRPr lang="cs-CZ" sz="2400" dirty="0" smtClean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76672"/>
                <a:ext cx="8229600" cy="5649491"/>
              </a:xfrm>
              <a:blipFill rotWithShape="1">
                <a:blip r:embed="rId2"/>
                <a:stretch>
                  <a:fillRect l="-1111" t="-86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ahnutá šipka nahoru 3">
            <a:hlinkClick r:id="rId3" action="ppaction://hlinksldjump"/>
          </p:cNvPr>
          <p:cNvSpPr/>
          <p:nvPr/>
        </p:nvSpPr>
        <p:spPr>
          <a:xfrm rot="16200000">
            <a:off x="7411003" y="5435689"/>
            <a:ext cx="845027" cy="576064"/>
          </a:xfrm>
          <a:prstGeom prst="curvedUpArrow">
            <a:avLst/>
          </a:prstGeom>
          <a:gradFill>
            <a:gsLst>
              <a:gs pos="0">
                <a:srgbClr val="FFF200"/>
              </a:gs>
              <a:gs pos="2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7703741" y="548680"/>
            <a:ext cx="684683" cy="923330"/>
          </a:xfrm>
          <a:prstGeom prst="rect">
            <a:avLst/>
          </a:prstGeom>
          <a:solidFill>
            <a:srgbClr val="FF00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?</a:t>
            </a:r>
            <a:endParaRPr lang="cs-CZ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33518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76672"/>
                <a:ext cx="8229600" cy="564949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cs-CZ" sz="2400" dirty="0" smtClean="0">
                    <a:latin typeface="Cambria Math"/>
                  </a:rPr>
                  <a:t>Vypočtěte:</a:t>
                </a:r>
              </a:p>
              <a:p>
                <a:pPr marL="0" indent="0">
                  <a:buNone/>
                </a:pPr>
                <a:endParaRPr lang="cs-CZ" sz="2400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cs-CZ" sz="24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sz="24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s-CZ" sz="2400" b="0" i="1" smtClean="0">
                                    <a:latin typeface="Cambria Math"/>
                                  </a:rPr>
                                  <m:t>6</m:t>
                                </m:r>
                              </m:e>
                            </m:mr>
                            <m:mr>
                              <m:e>
                                <m:r>
                                  <a:rPr lang="cs-CZ" sz="24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400" i="1" dirty="0">
                  <a:latin typeface="Cambria Math"/>
                </a:endParaRPr>
              </a:p>
              <a:p>
                <a:pPr marL="0" indent="0">
                  <a:buNone/>
                </a:pPr>
                <a:endParaRPr lang="cs-CZ" sz="2400" dirty="0" smtClean="0"/>
              </a:p>
              <a:p>
                <a:pPr marL="0" indent="0">
                  <a:buNone/>
                </a:pPr>
                <a:endParaRPr lang="cs-CZ" sz="2400" dirty="0" smtClean="0"/>
              </a:p>
              <a:p>
                <a:pPr marL="0" indent="0">
                  <a:buNone/>
                </a:pPr>
                <a:r>
                  <a:rPr lang="cs-CZ" sz="2400" dirty="0" smtClean="0">
                    <a:solidFill>
                      <a:srgbClr val="0070C0"/>
                    </a:solidFill>
                  </a:rPr>
                  <a:t>Řešení:</a:t>
                </a:r>
              </a:p>
              <a:p>
                <a:pPr marL="0" indent="0">
                  <a:buNone/>
                </a:pPr>
                <a:endParaRPr lang="cs-CZ" sz="2400" dirty="0" smtClean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cs-CZ" sz="240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sz="240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s-CZ" sz="24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6</m:t>
                                </m:r>
                              </m:e>
                            </m:mr>
                            <m:mr>
                              <m:e>
                                <m:r>
                                  <a:rPr lang="cs-CZ" sz="24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6!</m:t>
                          </m:r>
                        </m:num>
                        <m:den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2!</m:t>
                          </m:r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∙4!</m:t>
                          </m:r>
                        </m:den>
                      </m:f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6</m:t>
                          </m:r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∙5∙4!</m:t>
                          </m:r>
                        </m:num>
                        <m:den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∙4!</m:t>
                          </m:r>
                        </m:den>
                      </m:f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=15</m:t>
                      </m:r>
                    </m:oMath>
                  </m:oMathPara>
                </a14:m>
                <a:endParaRPr lang="cs-CZ" sz="2400" i="1" dirty="0">
                  <a:solidFill>
                    <a:srgbClr val="0070C0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:endParaRPr lang="cs-CZ" sz="2400" i="1" dirty="0">
                  <a:solidFill>
                    <a:srgbClr val="0070C0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:endParaRPr lang="cs-CZ" sz="2400" dirty="0" smtClean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76672"/>
                <a:ext cx="8229600" cy="5649491"/>
              </a:xfrm>
              <a:blipFill rotWithShape="1">
                <a:blip r:embed="rId2"/>
                <a:stretch>
                  <a:fillRect l="-1111" t="-86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ahnutá šipka nahoru 3">
            <a:hlinkClick r:id="rId3" action="ppaction://hlinksldjump"/>
          </p:cNvPr>
          <p:cNvSpPr/>
          <p:nvPr/>
        </p:nvSpPr>
        <p:spPr>
          <a:xfrm rot="16200000">
            <a:off x="7389846" y="5363681"/>
            <a:ext cx="845027" cy="576064"/>
          </a:xfrm>
          <a:prstGeom prst="curvedUpArrow">
            <a:avLst/>
          </a:prstGeom>
          <a:gradFill>
            <a:gsLst>
              <a:gs pos="0">
                <a:srgbClr val="FFF200"/>
              </a:gs>
              <a:gs pos="2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7703741" y="548680"/>
            <a:ext cx="684683" cy="923330"/>
          </a:xfrm>
          <a:prstGeom prst="rect">
            <a:avLst/>
          </a:prstGeom>
          <a:solidFill>
            <a:srgbClr val="FF00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?</a:t>
            </a:r>
            <a:endParaRPr lang="cs-CZ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71115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76672"/>
                <a:ext cx="8229600" cy="564949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cs-CZ" sz="2400" dirty="0" smtClean="0">
                    <a:latin typeface="Cambria Math"/>
                  </a:rPr>
                  <a:t>Vypočtěte:</a:t>
                </a:r>
              </a:p>
              <a:p>
                <a:pPr marL="0" indent="0">
                  <a:buNone/>
                </a:pPr>
                <a:endParaRPr lang="cs-CZ" sz="2400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cs-CZ" sz="24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sz="24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s-CZ" sz="2400" b="0" i="1" smtClean="0">
                                    <a:latin typeface="Cambria Math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cs-CZ" sz="24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r>
                        <a:rPr lang="cs-CZ" sz="2400" b="0" i="1" smtClean="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cs-CZ" sz="24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sz="24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s-CZ" sz="2400" b="0" i="1" smtClean="0">
                                    <a:latin typeface="Cambria Math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cs-CZ" sz="2400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  <m:r>
                        <a:rPr lang="cs-CZ" sz="2400" b="0" i="1" smtClean="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cs-CZ" sz="24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sz="24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s-CZ" sz="2400" b="0" i="1" smtClean="0">
                                    <a:latin typeface="Cambria Math"/>
                                  </a:rPr>
                                  <m:t>6</m:t>
                                </m:r>
                              </m:e>
                            </m:mr>
                            <m:mr>
                              <m:e>
                                <m:r>
                                  <a:rPr lang="cs-CZ" sz="24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r>
                        <a:rPr lang="cs-CZ" sz="2400" b="0" i="1" smtClean="0">
                          <a:latin typeface="Cambria Math"/>
                        </a:rPr>
                        <m:t>+2</m:t>
                      </m:r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cs-CZ" sz="24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s-CZ" sz="2400" b="0" i="1" smtClean="0">
                                    <a:latin typeface="Cambria Math"/>
                                    <a:ea typeface="Cambria Math"/>
                                  </a:rPr>
                                  <m:t>7</m:t>
                                </m:r>
                              </m:e>
                            </m:mr>
                            <m:mr>
                              <m:e>
                                <m:r>
                                  <a:rPr lang="cs-CZ" sz="2400" b="0" i="1" smtClean="0">
                                    <a:latin typeface="Cambria Math"/>
                                    <a:ea typeface="Cambria Math"/>
                                  </a:rPr>
                                  <m:t>7</m:t>
                                </m:r>
                              </m:e>
                            </m:mr>
                          </m:m>
                        </m:e>
                      </m:d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400" i="1" dirty="0">
                  <a:latin typeface="Cambria Math"/>
                </a:endParaRPr>
              </a:p>
              <a:p>
                <a:pPr marL="0" indent="0">
                  <a:buNone/>
                </a:pPr>
                <a:endParaRPr lang="cs-CZ" sz="2400" dirty="0" smtClean="0"/>
              </a:p>
              <a:p>
                <a:pPr marL="0" indent="0">
                  <a:buNone/>
                </a:pPr>
                <a:endParaRPr lang="cs-CZ" sz="2400" dirty="0" smtClean="0"/>
              </a:p>
              <a:p>
                <a:pPr marL="0" indent="0">
                  <a:buNone/>
                </a:pPr>
                <a:r>
                  <a:rPr lang="cs-CZ" sz="2400" dirty="0" smtClean="0">
                    <a:solidFill>
                      <a:srgbClr val="0070C0"/>
                    </a:solidFill>
                  </a:rPr>
                  <a:t>Řešení:</a:t>
                </a:r>
              </a:p>
              <a:p>
                <a:pPr marL="0" indent="0">
                  <a:buNone/>
                </a:pPr>
                <a:endParaRPr lang="cs-CZ" sz="2400" dirty="0" smtClean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cs-CZ" sz="240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sz="240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s-CZ" sz="24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cs-CZ" sz="24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sz="24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s-CZ" sz="24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cs-CZ" sz="24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sz="24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s-CZ" sz="24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6</m:t>
                                </m:r>
                              </m:e>
                            </m:mr>
                            <m:mr>
                              <m:e>
                                <m:r>
                                  <a:rPr lang="cs-CZ" sz="24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+2</m:t>
                      </m:r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sz="24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s-CZ" sz="24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  <a:ea typeface="Cambria Math"/>
                                  </a:rPr>
                                  <m:t>7</m:t>
                                </m:r>
                              </m:e>
                            </m:mr>
                            <m:mr>
                              <m:e>
                                <m:r>
                                  <a:rPr lang="cs-CZ" sz="24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  <a:ea typeface="Cambria Math"/>
                                  </a:rPr>
                                  <m:t>7</m:t>
                                </m:r>
                              </m:e>
                            </m:mr>
                          </m:m>
                        </m:e>
                      </m:d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sz="24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s-CZ" sz="24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6</m:t>
                                </m:r>
                              </m:e>
                            </m:mr>
                            <m:mr>
                              <m:e>
                                <m:r>
                                  <a:rPr lang="cs-CZ" sz="24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sz="24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s-CZ" sz="24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6</m:t>
                                </m:r>
                              </m:e>
                            </m:mr>
                            <m:mr>
                              <m:e>
                                <m:r>
                                  <a:rPr lang="cs-CZ" sz="24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+2</m:t>
                      </m:r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sz="24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s-CZ" sz="24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  <a:ea typeface="Cambria Math"/>
                                  </a:rPr>
                                  <m:t>7</m:t>
                                </m:r>
                              </m:e>
                            </m:mr>
                            <m:mr>
                              <m:e>
                                <m:r>
                                  <a:rPr lang="cs-CZ" sz="24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  <a:ea typeface="Cambria Math"/>
                                  </a:rPr>
                                  <m:t>7</m:t>
                                </m:r>
                              </m:e>
                            </m:mr>
                          </m:m>
                        </m:e>
                      </m:d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==</m:t>
                      </m:r>
                      <m:d>
                        <m:dPr>
                          <m:ctrlP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sz="24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s-CZ" sz="24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  <a:ea typeface="Cambria Math"/>
                                  </a:rPr>
                                  <m:t>7</m:t>
                                </m:r>
                              </m:e>
                            </m:mr>
                            <m:mr>
                              <m:e>
                                <m:r>
                                  <a:rPr lang="cs-CZ" sz="24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  <a:ea typeface="Cambria Math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+2∙</m:t>
                      </m:r>
                      <m:d>
                        <m:dPr>
                          <m:ctrlP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sz="24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s-CZ" sz="24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  <a:ea typeface="Cambria Math"/>
                                  </a:rPr>
                                  <m:t>7</m:t>
                                </m:r>
                              </m:e>
                            </m:mr>
                            <m:mr>
                              <m:e>
                                <m:r>
                                  <a:rPr lang="cs-CZ" sz="24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  <a:ea typeface="Cambria Math"/>
                                  </a:rPr>
                                  <m:t>7</m:t>
                                </m:r>
                              </m:e>
                            </m:mr>
                          </m:m>
                        </m:e>
                      </m:d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=35+2∙1=37</m:t>
                      </m:r>
                    </m:oMath>
                  </m:oMathPara>
                </a14:m>
                <a:endParaRPr lang="cs-CZ" sz="2400" i="1" dirty="0">
                  <a:solidFill>
                    <a:srgbClr val="0070C0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:endParaRPr lang="cs-CZ" sz="2400" i="1" dirty="0">
                  <a:solidFill>
                    <a:srgbClr val="0070C0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:endParaRPr lang="cs-CZ" sz="2400" i="1" dirty="0">
                  <a:solidFill>
                    <a:srgbClr val="0070C0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:endParaRPr lang="cs-CZ" sz="2400" dirty="0" smtClean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76672"/>
                <a:ext cx="8229600" cy="5649491"/>
              </a:xfrm>
              <a:blipFill rotWithShape="1">
                <a:blip r:embed="rId2"/>
                <a:stretch>
                  <a:fillRect l="-1111" t="-86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ahnutá šipka nahoru 3">
            <a:hlinkClick r:id="rId3" action="ppaction://hlinksldjump"/>
          </p:cNvPr>
          <p:cNvSpPr/>
          <p:nvPr/>
        </p:nvSpPr>
        <p:spPr>
          <a:xfrm rot="16200000">
            <a:off x="7440140" y="5291673"/>
            <a:ext cx="845027" cy="576064"/>
          </a:xfrm>
          <a:prstGeom prst="curvedUpArrow">
            <a:avLst/>
          </a:prstGeom>
          <a:gradFill>
            <a:gsLst>
              <a:gs pos="0">
                <a:srgbClr val="FFF200"/>
              </a:gs>
              <a:gs pos="2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7703741" y="548680"/>
            <a:ext cx="684683" cy="923330"/>
          </a:xfrm>
          <a:prstGeom prst="rect">
            <a:avLst/>
          </a:prstGeom>
          <a:solidFill>
            <a:srgbClr val="FF00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?</a:t>
            </a:r>
            <a:endParaRPr lang="cs-CZ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11858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1916832"/>
            <a:ext cx="7772400" cy="2619722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accent6">
                    <a:lumMod val="50000"/>
                  </a:schemeClr>
                </a:solidFill>
              </a:rPr>
              <a:t>Matematické bingo</a:t>
            </a:r>
            <a:br>
              <a:rPr lang="cs-CZ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cs-CZ" dirty="0" smtClean="0">
                <a:solidFill>
                  <a:schemeClr val="accent6">
                    <a:lumMod val="50000"/>
                  </a:schemeClr>
                </a:solidFill>
              </a:rPr>
              <a:t>-</a:t>
            </a:r>
            <a:r>
              <a:rPr lang="cs-CZ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cs-CZ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cs-CZ" dirty="0" smtClean="0">
                <a:solidFill>
                  <a:schemeClr val="accent6">
                    <a:lumMod val="50000"/>
                  </a:schemeClr>
                </a:solidFill>
              </a:rPr>
              <a:t>faktoriál čísla a číslo kombinační </a:t>
            </a:r>
            <a:endParaRPr lang="cs-CZ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17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76672"/>
                <a:ext cx="8229600" cy="564949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cs-CZ" sz="2400" dirty="0" smtClean="0">
                    <a:latin typeface="Cambria Math"/>
                  </a:rPr>
                  <a:t>Určete nejvyšší možnou hodnotu x tak, aby platilo:</a:t>
                </a:r>
              </a:p>
              <a:p>
                <a:pPr marL="0" indent="0">
                  <a:buNone/>
                </a:pPr>
                <a:endParaRPr lang="cs-CZ" sz="2400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cs-CZ" sz="24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sz="24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s-CZ" sz="2400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cs-CZ" sz="2400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</m:mr>
                          </m:m>
                        </m:e>
                      </m:d>
                      <m:r>
                        <a:rPr lang="cs-CZ" sz="2400" b="0" i="1" smtClean="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cs-CZ" sz="24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sz="24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s-CZ" sz="2400" b="0" i="1" smtClean="0">
                                    <a:latin typeface="Cambria Math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cs-CZ" sz="2400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  <m:r>
                        <a:rPr lang="cs-CZ" sz="2400" b="0" i="1" smtClean="0">
                          <a:latin typeface="Cambria Math"/>
                        </a:rPr>
                        <m:t>=5</m:t>
                      </m:r>
                    </m:oMath>
                  </m:oMathPara>
                </a14:m>
                <a:endParaRPr lang="cs-CZ" sz="2400" i="1" dirty="0">
                  <a:latin typeface="Cambria Math"/>
                </a:endParaRPr>
              </a:p>
              <a:p>
                <a:pPr marL="0" indent="0">
                  <a:buNone/>
                </a:pPr>
                <a:endParaRPr lang="cs-CZ" sz="2400" dirty="0" smtClean="0"/>
              </a:p>
              <a:p>
                <a:pPr marL="0" indent="0">
                  <a:buNone/>
                </a:pPr>
                <a:endParaRPr lang="cs-CZ" sz="2400" dirty="0" smtClean="0"/>
              </a:p>
              <a:p>
                <a:pPr marL="0" indent="0">
                  <a:buNone/>
                </a:pPr>
                <a:r>
                  <a:rPr lang="cs-CZ" sz="2400" dirty="0" smtClean="0">
                    <a:solidFill>
                      <a:srgbClr val="0070C0"/>
                    </a:solidFill>
                  </a:rPr>
                  <a:t>Řešení:</a:t>
                </a:r>
              </a:p>
              <a:p>
                <a:pPr marL="0" indent="0">
                  <a:buNone/>
                </a:pPr>
                <a:endParaRPr lang="cs-CZ" sz="2400" dirty="0" smtClean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ctrlPr>
                          <a:rPr lang="cs-CZ" sz="24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cs-CZ" sz="240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cs-CZ" sz="24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cs-CZ" sz="24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mr>
                        </m:m>
                      </m:e>
                    </m:d>
                    <m:r>
                      <a:rPr lang="cs-CZ" sz="2400" b="0" i="1" smtClean="0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cs-CZ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cs-CZ" sz="24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cs-CZ" sz="24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cs-CZ" sz="24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  <m:r>
                      <a:rPr lang="cs-CZ" sz="2400" b="0" i="1" smtClean="0">
                        <a:solidFill>
                          <a:srgbClr val="0070C0"/>
                        </a:solidFill>
                        <a:latin typeface="Cambria Math"/>
                      </a:rPr>
                      <m:t>=5</m:t>
                    </m:r>
                  </m:oMath>
                </a14:m>
                <a:r>
                  <a:rPr lang="cs-CZ" sz="2400" i="1" dirty="0" smtClean="0">
                    <a:solidFill>
                      <a:srgbClr val="0070C0"/>
                    </a:solidFill>
                    <a:latin typeface="Cambria Math"/>
                  </a:rPr>
                  <a:t>       =&gt;    	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sz="24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cs-CZ" sz="240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cs-CZ" sz="24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cs-CZ" sz="24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mr>
                        </m:m>
                      </m:e>
                    </m:d>
                    <m:r>
                      <a:rPr lang="cs-CZ" sz="2400" b="0" i="1" smtClean="0">
                        <a:solidFill>
                          <a:srgbClr val="0070C0"/>
                        </a:solidFill>
                        <a:latin typeface="Cambria Math"/>
                      </a:rPr>
                      <m:t>+4=5</m:t>
                    </m:r>
                  </m:oMath>
                </a14:m>
                <a:endParaRPr lang="cs-CZ" sz="2400" i="1" dirty="0" smtClean="0">
                  <a:solidFill>
                    <a:srgbClr val="0070C0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cs-CZ" sz="2400" i="1" dirty="0">
                    <a:solidFill>
                      <a:srgbClr val="0070C0"/>
                    </a:solidFill>
                    <a:latin typeface="Cambria Math"/>
                  </a:rPr>
                  <a:t>	</a:t>
                </a:r>
                <a:r>
                  <a:rPr lang="cs-CZ" sz="2400" i="1" dirty="0" smtClean="0">
                    <a:solidFill>
                      <a:srgbClr val="0070C0"/>
                    </a:solidFill>
                    <a:latin typeface="Cambria Math"/>
                  </a:rPr>
                  <a:t>			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sz="24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cs-CZ" sz="240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cs-CZ" sz="24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cs-CZ" sz="24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mr>
                        </m:m>
                      </m:e>
                    </m:d>
                    <m:r>
                      <a:rPr lang="cs-CZ" sz="2400" b="0" i="1" smtClean="0">
                        <a:solidFill>
                          <a:srgbClr val="0070C0"/>
                        </a:solidFill>
                        <a:latin typeface="Cambria Math"/>
                      </a:rPr>
                      <m:t>=1</m:t>
                    </m:r>
                  </m:oMath>
                </a14:m>
                <a:r>
                  <a:rPr lang="cs-CZ" sz="2400" i="1" dirty="0" smtClean="0">
                    <a:solidFill>
                      <a:srgbClr val="0070C0"/>
                    </a:solidFill>
                    <a:latin typeface="Cambria Math"/>
                  </a:rPr>
                  <a:t>     </a:t>
                </a:r>
                <a:r>
                  <a:rPr lang="cs-CZ" sz="2400" dirty="0" smtClean="0">
                    <a:solidFill>
                      <a:srgbClr val="0070C0"/>
                    </a:solidFill>
                    <a:latin typeface="Cambria Math"/>
                  </a:rPr>
                  <a:t>pak  x = 3</a:t>
                </a:r>
                <a:endParaRPr lang="cs-CZ" sz="2400" i="1" dirty="0">
                  <a:solidFill>
                    <a:srgbClr val="0070C0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:endParaRPr lang="cs-CZ" sz="2400" i="1" dirty="0">
                  <a:solidFill>
                    <a:srgbClr val="0070C0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:endParaRPr lang="cs-CZ" sz="2400" i="1" dirty="0">
                  <a:solidFill>
                    <a:srgbClr val="0070C0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:endParaRPr lang="cs-CZ" sz="2400" dirty="0" smtClean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76672"/>
                <a:ext cx="8229600" cy="5649491"/>
              </a:xfrm>
              <a:blipFill rotWithShape="1">
                <a:blip r:embed="rId2"/>
                <a:stretch>
                  <a:fillRect l="-1111" t="-86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ahnutá šipka nahoru 3">
            <a:hlinkClick r:id="rId3" action="ppaction://hlinksldjump"/>
          </p:cNvPr>
          <p:cNvSpPr/>
          <p:nvPr/>
        </p:nvSpPr>
        <p:spPr>
          <a:xfrm rot="16200000">
            <a:off x="7152108" y="5363681"/>
            <a:ext cx="845027" cy="576064"/>
          </a:xfrm>
          <a:prstGeom prst="curvedUpArrow">
            <a:avLst/>
          </a:prstGeom>
          <a:gradFill>
            <a:gsLst>
              <a:gs pos="0">
                <a:srgbClr val="FFF200"/>
              </a:gs>
              <a:gs pos="2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7703741" y="548680"/>
            <a:ext cx="684683" cy="923330"/>
          </a:xfrm>
          <a:prstGeom prst="rect">
            <a:avLst/>
          </a:prstGeom>
          <a:solidFill>
            <a:srgbClr val="FF00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?</a:t>
            </a:r>
            <a:endParaRPr lang="cs-CZ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49290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76672"/>
                <a:ext cx="8229600" cy="564949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cs-CZ" sz="2400" dirty="0" smtClean="0">
                    <a:latin typeface="Cambria Math"/>
                  </a:rPr>
                  <a:t>Vypočtěte:</a:t>
                </a:r>
              </a:p>
              <a:p>
                <a:pPr marL="0" indent="0">
                  <a:buNone/>
                </a:pPr>
                <a:endParaRPr lang="cs-CZ" sz="2400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cs-CZ" sz="24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sz="24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s-CZ" sz="24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cs-CZ" sz="24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400" i="1" dirty="0">
                  <a:latin typeface="Cambria Math"/>
                </a:endParaRPr>
              </a:p>
              <a:p>
                <a:pPr marL="0" indent="0">
                  <a:buNone/>
                </a:pPr>
                <a:endParaRPr lang="cs-CZ" sz="2400" dirty="0" smtClean="0"/>
              </a:p>
              <a:p>
                <a:pPr marL="0" indent="0">
                  <a:buNone/>
                </a:pPr>
                <a:endParaRPr lang="cs-CZ" sz="2400" dirty="0" smtClean="0"/>
              </a:p>
              <a:p>
                <a:pPr marL="0" indent="0">
                  <a:buNone/>
                </a:pPr>
                <a:r>
                  <a:rPr lang="cs-CZ" sz="2400" dirty="0" smtClean="0">
                    <a:solidFill>
                      <a:srgbClr val="0070C0"/>
                    </a:solidFill>
                  </a:rPr>
                  <a:t>Řešení:</a:t>
                </a:r>
              </a:p>
              <a:p>
                <a:pPr marL="0" indent="0">
                  <a:buNone/>
                </a:pPr>
                <a:endParaRPr lang="cs-CZ" sz="2400" dirty="0" smtClean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cs-CZ" sz="240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sz="240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s-CZ" sz="24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cs-CZ" sz="24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2!</m:t>
                          </m:r>
                        </m:num>
                        <m:den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1!</m:t>
                          </m:r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∙1!</m:t>
                          </m:r>
                        </m:den>
                      </m:f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=2</m:t>
                      </m:r>
                    </m:oMath>
                  </m:oMathPara>
                </a14:m>
                <a:endParaRPr lang="cs-CZ" sz="2400" i="1" dirty="0">
                  <a:solidFill>
                    <a:srgbClr val="0070C0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:endParaRPr lang="cs-CZ" sz="2400" i="1" dirty="0">
                  <a:solidFill>
                    <a:srgbClr val="0070C0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:endParaRPr lang="cs-CZ" sz="2400" dirty="0" smtClean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76672"/>
                <a:ext cx="8229600" cy="5649491"/>
              </a:xfrm>
              <a:blipFill rotWithShape="1">
                <a:blip r:embed="rId2"/>
                <a:stretch>
                  <a:fillRect l="-1111" t="-86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ahnutá šipka nahoru 3">
            <a:hlinkClick r:id="rId3" action="ppaction://hlinksldjump"/>
          </p:cNvPr>
          <p:cNvSpPr/>
          <p:nvPr/>
        </p:nvSpPr>
        <p:spPr>
          <a:xfrm rot="16200000">
            <a:off x="7317838" y="5507697"/>
            <a:ext cx="845027" cy="576064"/>
          </a:xfrm>
          <a:prstGeom prst="curvedUpArrow">
            <a:avLst/>
          </a:prstGeom>
          <a:gradFill>
            <a:gsLst>
              <a:gs pos="0">
                <a:srgbClr val="FFF200"/>
              </a:gs>
              <a:gs pos="2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7703741" y="548680"/>
            <a:ext cx="684683" cy="923330"/>
          </a:xfrm>
          <a:prstGeom prst="rect">
            <a:avLst/>
          </a:prstGeom>
          <a:solidFill>
            <a:srgbClr val="FF00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?</a:t>
            </a:r>
            <a:endParaRPr lang="cs-CZ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15635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76672"/>
                <a:ext cx="8229600" cy="564949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cs-CZ" sz="2400" dirty="0" smtClean="0">
                    <a:latin typeface="Cambria Math"/>
                  </a:rPr>
                  <a:t>Vypočtěte:</a:t>
                </a:r>
              </a:p>
              <a:p>
                <a:pPr marL="0" indent="0">
                  <a:buNone/>
                </a:pPr>
                <a:endParaRPr lang="cs-CZ" sz="2400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cs-CZ" sz="24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sz="24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s-CZ" sz="2400" b="0" i="1" smtClean="0">
                                    <a:latin typeface="Cambria Math"/>
                                  </a:rPr>
                                  <m:t>7</m:t>
                                </m:r>
                              </m:e>
                            </m:mr>
                            <m:mr>
                              <m:e>
                                <m:r>
                                  <a:rPr lang="cs-CZ" sz="2400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400" i="1" dirty="0">
                  <a:latin typeface="Cambria Math"/>
                </a:endParaRPr>
              </a:p>
              <a:p>
                <a:pPr marL="0" indent="0">
                  <a:buNone/>
                </a:pPr>
                <a:endParaRPr lang="cs-CZ" sz="2400" dirty="0" smtClean="0"/>
              </a:p>
              <a:p>
                <a:pPr marL="0" indent="0">
                  <a:buNone/>
                </a:pPr>
                <a:endParaRPr lang="cs-CZ" sz="2400" dirty="0" smtClean="0"/>
              </a:p>
              <a:p>
                <a:pPr marL="0" indent="0">
                  <a:buNone/>
                </a:pPr>
                <a:r>
                  <a:rPr lang="cs-CZ" sz="2400" dirty="0" smtClean="0">
                    <a:solidFill>
                      <a:srgbClr val="0070C0"/>
                    </a:solidFill>
                  </a:rPr>
                  <a:t>Řešení:</a:t>
                </a:r>
              </a:p>
              <a:p>
                <a:pPr marL="0" indent="0">
                  <a:buNone/>
                </a:pPr>
                <a:endParaRPr lang="cs-CZ" sz="2400" dirty="0" smtClean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cs-CZ" sz="240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sz="240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s-CZ" sz="24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7</m:t>
                                </m:r>
                              </m:e>
                            </m:mr>
                            <m:mr>
                              <m:e>
                                <m:r>
                                  <a:rPr lang="cs-CZ" sz="24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7!</m:t>
                          </m:r>
                        </m:num>
                        <m:den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3!</m:t>
                          </m:r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∙4!</m:t>
                          </m:r>
                        </m:den>
                      </m:f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7</m:t>
                          </m:r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∙6∙5</m:t>
                          </m:r>
                        </m:num>
                        <m:den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3</m:t>
                          </m:r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∙2</m:t>
                          </m:r>
                        </m:den>
                      </m:f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=35</m:t>
                      </m:r>
                    </m:oMath>
                  </m:oMathPara>
                </a14:m>
                <a:endParaRPr lang="cs-CZ" sz="2400" i="1" dirty="0">
                  <a:solidFill>
                    <a:srgbClr val="0070C0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:endParaRPr lang="cs-CZ" sz="2400" i="1" dirty="0">
                  <a:solidFill>
                    <a:srgbClr val="0070C0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:endParaRPr lang="cs-CZ" sz="2400" dirty="0" smtClean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76672"/>
                <a:ext cx="8229600" cy="5649491"/>
              </a:xfrm>
              <a:blipFill rotWithShape="1">
                <a:blip r:embed="rId2"/>
                <a:stretch>
                  <a:fillRect l="-1111" t="-86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ahnutá šipka nahoru 3">
            <a:hlinkClick r:id="rId3" action="ppaction://hlinksldjump"/>
          </p:cNvPr>
          <p:cNvSpPr/>
          <p:nvPr/>
        </p:nvSpPr>
        <p:spPr>
          <a:xfrm rot="16200000">
            <a:off x="7450177" y="5435688"/>
            <a:ext cx="845027" cy="576064"/>
          </a:xfrm>
          <a:prstGeom prst="curvedUpArrow">
            <a:avLst/>
          </a:prstGeom>
          <a:gradFill>
            <a:gsLst>
              <a:gs pos="0">
                <a:srgbClr val="FFF200"/>
              </a:gs>
              <a:gs pos="2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7703741" y="548680"/>
            <a:ext cx="684683" cy="923330"/>
          </a:xfrm>
          <a:prstGeom prst="rect">
            <a:avLst/>
          </a:prstGeom>
          <a:solidFill>
            <a:srgbClr val="FF00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?</a:t>
            </a:r>
            <a:endParaRPr lang="cs-CZ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34939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76672"/>
                <a:ext cx="8229600" cy="564949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cs-CZ" sz="2400" dirty="0" smtClean="0">
                    <a:latin typeface="Cambria Math"/>
                  </a:rPr>
                  <a:t>Vypočtěte:</a:t>
                </a:r>
              </a:p>
              <a:p>
                <a:pPr marL="0" indent="0">
                  <a:buNone/>
                </a:pPr>
                <a:endParaRPr lang="cs-CZ" sz="2400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/>
                        </a:rPr>
                        <m:t>4!=</m:t>
                      </m:r>
                    </m:oMath>
                  </m:oMathPara>
                </a14:m>
                <a:endParaRPr lang="cs-CZ" sz="2400" i="1" dirty="0">
                  <a:latin typeface="Cambria Math"/>
                </a:endParaRPr>
              </a:p>
              <a:p>
                <a:pPr marL="0" indent="0">
                  <a:buNone/>
                </a:pPr>
                <a:endParaRPr lang="cs-CZ" sz="2400" dirty="0" smtClean="0"/>
              </a:p>
              <a:p>
                <a:pPr marL="0" indent="0">
                  <a:buNone/>
                </a:pPr>
                <a:endParaRPr lang="cs-CZ" sz="2400" dirty="0" smtClean="0"/>
              </a:p>
              <a:p>
                <a:pPr marL="0" indent="0">
                  <a:buNone/>
                </a:pPr>
                <a:endParaRPr lang="cs-CZ" sz="2400" dirty="0" smtClean="0"/>
              </a:p>
              <a:p>
                <a:pPr marL="0" indent="0">
                  <a:buNone/>
                </a:pPr>
                <a:r>
                  <a:rPr lang="cs-CZ" sz="2400" dirty="0" smtClean="0">
                    <a:solidFill>
                      <a:srgbClr val="0070C0"/>
                    </a:solidFill>
                  </a:rPr>
                  <a:t>Řešení:</a:t>
                </a:r>
              </a:p>
              <a:p>
                <a:pPr marL="0" indent="0">
                  <a:buNone/>
                </a:pPr>
                <a:endParaRPr lang="cs-CZ" sz="2400" dirty="0" smtClean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4!=4</m:t>
                      </m:r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∙3∙2∙1=24</m:t>
                      </m:r>
                    </m:oMath>
                  </m:oMathPara>
                </a14:m>
                <a:endParaRPr lang="cs-CZ" sz="2400" i="1" dirty="0">
                  <a:solidFill>
                    <a:srgbClr val="0070C0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:endParaRPr lang="cs-CZ" sz="2400" i="1" dirty="0">
                  <a:solidFill>
                    <a:srgbClr val="0070C0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:endParaRPr lang="cs-CZ" sz="2400" dirty="0" smtClean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76672"/>
                <a:ext cx="8229600" cy="5649491"/>
              </a:xfrm>
              <a:blipFill rotWithShape="1">
                <a:blip r:embed="rId2"/>
                <a:stretch>
                  <a:fillRect l="-1111" t="-86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ahnutá šipka nahoru 3">
            <a:hlinkClick r:id="rId3" action="ppaction://hlinksldjump"/>
          </p:cNvPr>
          <p:cNvSpPr/>
          <p:nvPr/>
        </p:nvSpPr>
        <p:spPr>
          <a:xfrm rot="16200000">
            <a:off x="7440140" y="5363680"/>
            <a:ext cx="845027" cy="576064"/>
          </a:xfrm>
          <a:prstGeom prst="curvedUpArrow">
            <a:avLst/>
          </a:prstGeom>
          <a:gradFill>
            <a:gsLst>
              <a:gs pos="0">
                <a:srgbClr val="FFF200"/>
              </a:gs>
              <a:gs pos="2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7703741" y="548680"/>
            <a:ext cx="684683" cy="923330"/>
          </a:xfrm>
          <a:prstGeom prst="rect">
            <a:avLst/>
          </a:prstGeom>
          <a:solidFill>
            <a:srgbClr val="FF00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?</a:t>
            </a:r>
            <a:endParaRPr lang="cs-CZ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54995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76672"/>
                <a:ext cx="8229600" cy="564949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cs-CZ" sz="2400" dirty="0" smtClean="0">
                    <a:latin typeface="Cambria Math"/>
                  </a:rPr>
                  <a:t>Do výrazu  </a:t>
                </a:r>
                <a14:m>
                  <m:oMath xmlns:m="http://schemas.openxmlformats.org/officeDocument/2006/math">
                    <m:r>
                      <a:rPr lang="cs-CZ" sz="2400" b="0" i="0" smtClean="0">
                        <a:latin typeface="Cambria Math"/>
                      </a:rPr>
                      <m:t>2</m:t>
                    </m:r>
                    <m:r>
                      <a:rPr lang="cs-CZ" sz="2400" b="0" i="1" smtClean="0">
                        <a:latin typeface="Cambria Math"/>
                        <a:ea typeface="Cambria Math"/>
                      </a:rPr>
                      <m:t>∙</m:t>
                    </m:r>
                    <m:d>
                      <m:dPr>
                        <m:ctrlPr>
                          <a:rPr lang="cs-CZ" sz="2400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cs-CZ" sz="24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cs-CZ" sz="2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cs-CZ" sz="2400" b="0" i="1" smtClean="0">
                                  <a:latin typeface="Cambria Math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cs-CZ" sz="2400" i="1" dirty="0" smtClean="0">
                    <a:latin typeface="Cambria Math"/>
                  </a:rPr>
                  <a:t> </a:t>
                </a:r>
                <a:r>
                  <a:rPr lang="cs-CZ" sz="2400" dirty="0" smtClean="0">
                    <a:latin typeface="Cambria Math"/>
                  </a:rPr>
                  <a:t> dosaďte  </a:t>
                </a:r>
                <a14:m>
                  <m:oMath xmlns:m="http://schemas.openxmlformats.org/officeDocument/2006/math">
                    <m:r>
                      <a:rPr lang="cs-CZ" sz="2400" b="0" i="1" smtClean="0">
                        <a:latin typeface="Cambria Math"/>
                      </a:rPr>
                      <m:t>𝑥</m:t>
                    </m:r>
                    <m:r>
                      <a:rPr lang="cs-CZ" sz="2400" b="0" i="1" smtClean="0">
                        <a:latin typeface="Cambria Math"/>
                      </a:rPr>
                      <m:t>=5</m:t>
                    </m:r>
                  </m:oMath>
                </a14:m>
                <a:r>
                  <a:rPr lang="cs-CZ" sz="2400" i="1" dirty="0" smtClean="0">
                    <a:latin typeface="Cambria Math"/>
                  </a:rPr>
                  <a:t>  </a:t>
                </a:r>
                <a:r>
                  <a:rPr lang="cs-CZ" sz="2400" dirty="0" smtClean="0">
                    <a:latin typeface="Cambria Math"/>
                  </a:rPr>
                  <a:t>a vypočtěte.</a:t>
                </a:r>
                <a:endParaRPr lang="cs-CZ" sz="2400" dirty="0">
                  <a:latin typeface="Cambria Math"/>
                </a:endParaRPr>
              </a:p>
              <a:p>
                <a:pPr marL="0" indent="0">
                  <a:buNone/>
                </a:pPr>
                <a:endParaRPr lang="cs-CZ" sz="2400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cs-CZ" sz="2400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cs-CZ" sz="2400" dirty="0" smtClean="0"/>
              </a:p>
              <a:p>
                <a:pPr marL="0" indent="0">
                  <a:buNone/>
                </a:pPr>
                <a:endParaRPr lang="cs-CZ" sz="2400" dirty="0" smtClean="0"/>
              </a:p>
              <a:p>
                <a:pPr marL="0" indent="0">
                  <a:buNone/>
                </a:pPr>
                <a:r>
                  <a:rPr lang="cs-CZ" sz="2400" dirty="0" smtClean="0">
                    <a:solidFill>
                      <a:srgbClr val="0070C0"/>
                    </a:solidFill>
                  </a:rPr>
                  <a:t>Řešení:</a:t>
                </a:r>
              </a:p>
              <a:p>
                <a:pPr marL="0" indent="0">
                  <a:buNone/>
                </a:pPr>
                <a:endParaRPr lang="cs-CZ" sz="2400" dirty="0" smtClean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400" smtClean="0">
                          <a:solidFill>
                            <a:srgbClr val="0070C0"/>
                          </a:solidFill>
                          <a:latin typeface="Cambria Math"/>
                        </a:rPr>
                        <m:t>2</m:t>
                      </m:r>
                      <m:r>
                        <a:rPr lang="cs-CZ" sz="2400" i="1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cs-CZ" sz="24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sz="24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s-CZ" sz="24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cs-CZ" sz="2400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=2</m:t>
                      </m:r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∙5=10</m:t>
                      </m:r>
                    </m:oMath>
                  </m:oMathPara>
                </a14:m>
                <a:endParaRPr lang="cs-CZ" sz="2400" i="1" dirty="0">
                  <a:solidFill>
                    <a:srgbClr val="0070C0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:endParaRPr lang="cs-CZ" sz="2400" dirty="0" smtClean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76672"/>
                <a:ext cx="8229600" cy="5649491"/>
              </a:xfrm>
              <a:blipFill rotWithShape="1">
                <a:blip r:embed="rId2"/>
                <a:stretch>
                  <a:fillRect l="-111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ahnutá šipka nahoru 3">
            <a:hlinkClick r:id="rId3" action="ppaction://hlinksldjump"/>
          </p:cNvPr>
          <p:cNvSpPr/>
          <p:nvPr/>
        </p:nvSpPr>
        <p:spPr>
          <a:xfrm rot="16200000">
            <a:off x="7221523" y="5435689"/>
            <a:ext cx="845027" cy="576064"/>
          </a:xfrm>
          <a:prstGeom prst="curvedUpArrow">
            <a:avLst/>
          </a:prstGeom>
          <a:gradFill>
            <a:gsLst>
              <a:gs pos="0">
                <a:srgbClr val="FFF200"/>
              </a:gs>
              <a:gs pos="2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7703741" y="548680"/>
            <a:ext cx="684683" cy="923330"/>
          </a:xfrm>
          <a:prstGeom prst="rect">
            <a:avLst/>
          </a:prstGeom>
          <a:solidFill>
            <a:srgbClr val="FF00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?</a:t>
            </a:r>
            <a:endParaRPr lang="cs-CZ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87732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76672"/>
                <a:ext cx="8229600" cy="564949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cs-CZ" sz="2400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cs-CZ" sz="2400" dirty="0" smtClean="0"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cs-CZ" sz="2400" dirty="0" smtClean="0">
                    <a:latin typeface="Cambria Math"/>
                  </a:rPr>
                  <a:t>Veronika si chce koupit nové lyže. V obchodě mají 6 různých značek lyží. V délce, kterou požaduje, mají od každé značky </a:t>
                </a:r>
                <a:br>
                  <a:rPr lang="cs-CZ" sz="2400" dirty="0" smtClean="0">
                    <a:latin typeface="Cambria Math"/>
                  </a:rPr>
                </a:br>
                <a:r>
                  <a:rPr lang="cs-CZ" sz="2400" dirty="0" smtClean="0">
                    <a:latin typeface="Cambria Math"/>
                  </a:rPr>
                  <a:t>4 páry. Z kolika lyží může vybírat, jestliže lyže dvou značek jsou nad její finanční možnosti?</a:t>
                </a:r>
                <a:endParaRPr lang="cs-CZ" sz="2400" dirty="0">
                  <a:latin typeface="Cambria Math"/>
                </a:endParaRPr>
              </a:p>
              <a:p>
                <a:pPr marL="0" indent="0">
                  <a:buNone/>
                </a:pPr>
                <a:endParaRPr lang="cs-CZ" sz="2400" dirty="0" smtClean="0"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cs-CZ" sz="2400" dirty="0" smtClean="0">
                    <a:solidFill>
                      <a:srgbClr val="0070C0"/>
                    </a:solidFill>
                  </a:rPr>
                  <a:t>Řešení:</a:t>
                </a:r>
              </a:p>
              <a:p>
                <a:pPr marL="0" indent="0">
                  <a:buNone/>
                </a:pPr>
                <a:endParaRPr lang="cs-CZ" sz="2400" dirty="0" smtClean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400" b="0" i="0" smtClean="0">
                          <a:solidFill>
                            <a:srgbClr val="0070C0"/>
                          </a:solidFill>
                          <a:latin typeface="Cambria Math"/>
                        </a:rPr>
                        <m:t>celkem</m:t>
                      </m:r>
                      <m:r>
                        <a:rPr lang="cs-CZ" sz="2400" b="0" i="0" smtClean="0">
                          <a:solidFill>
                            <a:srgbClr val="0070C0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cs-CZ" sz="2400" b="0" i="0" smtClean="0">
                          <a:solidFill>
                            <a:srgbClr val="0070C0"/>
                          </a:solidFill>
                          <a:latin typeface="Cambria Math"/>
                        </a:rPr>
                        <m:t>p</m:t>
                      </m:r>
                      <m:r>
                        <a:rPr lang="cs-CZ" sz="2400" b="0" i="0" smtClean="0">
                          <a:solidFill>
                            <a:srgbClr val="0070C0"/>
                          </a:solidFill>
                          <a:latin typeface="Cambria Math"/>
                        </a:rPr>
                        <m:t>á</m:t>
                      </m:r>
                      <m:r>
                        <m:rPr>
                          <m:sty m:val="p"/>
                        </m:rPr>
                        <a:rPr lang="cs-CZ" sz="2400" b="0" i="0" smtClean="0">
                          <a:solidFill>
                            <a:srgbClr val="0070C0"/>
                          </a:solidFill>
                          <a:latin typeface="Cambria Math"/>
                        </a:rPr>
                        <m:t>r</m:t>
                      </m:r>
                      <m:r>
                        <a:rPr lang="cs-CZ" sz="2400" b="0" i="0" smtClean="0">
                          <a:solidFill>
                            <a:srgbClr val="0070C0"/>
                          </a:solidFill>
                          <a:latin typeface="Cambria Math"/>
                        </a:rPr>
                        <m:t>ů −6</m:t>
                      </m:r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∙4=24</m:t>
                      </m:r>
                    </m:oMath>
                  </m:oMathPara>
                </a14:m>
                <a:endParaRPr lang="cs-CZ" sz="2400" dirty="0">
                  <a:solidFill>
                    <a:srgbClr val="0070C0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 sz="2400" b="0" i="1" smtClean="0">
                        <a:solidFill>
                          <a:srgbClr val="0070C0"/>
                        </a:solidFill>
                        <a:latin typeface="Cambria Math"/>
                      </a:rPr>
                      <m:t>drah</m:t>
                    </m:r>
                    <m:r>
                      <a:rPr lang="cs-CZ" sz="2400" b="0" i="1" smtClean="0">
                        <a:solidFill>
                          <a:srgbClr val="0070C0"/>
                        </a:solidFill>
                        <a:latin typeface="Cambria Math"/>
                      </a:rPr>
                      <m:t>é</m:t>
                    </m:r>
                    <m:r>
                      <a:rPr lang="cs-CZ" sz="2400" b="0" i="0" smtClean="0">
                        <a:solidFill>
                          <a:srgbClr val="0070C0"/>
                        </a:solidFill>
                        <a:latin typeface="Cambria Math"/>
                      </a:rPr>
                      <m:t> −2</m:t>
                    </m:r>
                    <m:r>
                      <a:rPr lang="cs-CZ" sz="2400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∙4=8</m:t>
                    </m:r>
                  </m:oMath>
                </a14:m>
                <a:r>
                  <a:rPr lang="cs-CZ" sz="2400" dirty="0" smtClean="0">
                    <a:solidFill>
                      <a:srgbClr val="0070C0"/>
                    </a:solidFill>
                  </a:rPr>
                  <a:t> 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 sz="2400" b="0" i="0" smtClean="0">
                        <a:solidFill>
                          <a:srgbClr val="0070C0"/>
                        </a:solidFill>
                        <a:latin typeface="Cambria Math"/>
                      </a:rPr>
                      <m:t>na</m:t>
                    </m:r>
                    <m:r>
                      <a:rPr lang="cs-CZ" sz="2400" b="0" i="0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cs-CZ" sz="2400" b="0" i="0" smtClean="0">
                        <a:solidFill>
                          <a:srgbClr val="0070C0"/>
                        </a:solidFill>
                        <a:latin typeface="Cambria Math"/>
                      </a:rPr>
                      <m:t>v</m:t>
                    </m:r>
                    <m:r>
                      <a:rPr lang="cs-CZ" sz="2400" b="0" i="0" smtClean="0">
                        <a:solidFill>
                          <a:srgbClr val="0070C0"/>
                        </a:solidFill>
                        <a:latin typeface="Cambria Math"/>
                      </a:rPr>
                      <m:t>ý</m:t>
                    </m:r>
                    <m:r>
                      <m:rPr>
                        <m:sty m:val="p"/>
                      </m:rPr>
                      <a:rPr lang="cs-CZ" sz="2400" b="0" i="0" smtClean="0">
                        <a:solidFill>
                          <a:srgbClr val="0070C0"/>
                        </a:solidFill>
                        <a:latin typeface="Cambria Math"/>
                      </a:rPr>
                      <m:t>b</m:t>
                    </m:r>
                    <m:r>
                      <a:rPr lang="cs-CZ" sz="2400" b="0" i="0" smtClean="0">
                        <a:solidFill>
                          <a:srgbClr val="0070C0"/>
                        </a:solidFill>
                        <a:latin typeface="Cambria Math"/>
                      </a:rPr>
                      <m:t>ě</m:t>
                    </m:r>
                    <m:r>
                      <m:rPr>
                        <m:sty m:val="p"/>
                      </m:rPr>
                      <a:rPr lang="cs-CZ" sz="2400" b="0" i="0" smtClean="0">
                        <a:solidFill>
                          <a:srgbClr val="0070C0"/>
                        </a:solidFill>
                        <a:latin typeface="Cambria Math"/>
                      </a:rPr>
                      <m:t>r</m:t>
                    </m:r>
                    <m:r>
                      <a:rPr lang="cs-CZ" sz="2400" b="0" i="1" smtClean="0">
                        <a:solidFill>
                          <a:srgbClr val="0070C0"/>
                        </a:solidFill>
                        <a:latin typeface="Cambria Math"/>
                      </a:rPr>
                      <m:t>−24−8</m:t>
                    </m:r>
                    <m:r>
                      <a:rPr lang="cs-CZ" sz="2400" b="0" i="0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cs-CZ" sz="2400" b="0" i="1" smtClean="0">
                        <a:solidFill>
                          <a:srgbClr val="0070C0"/>
                        </a:solidFill>
                        <a:latin typeface="Cambria Math"/>
                      </a:rPr>
                      <m:t>16</m:t>
                    </m:r>
                  </m:oMath>
                </a14:m>
                <a:endParaRPr lang="cs-CZ" sz="2400" dirty="0" smtClean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76672"/>
                <a:ext cx="8229600" cy="5649491"/>
              </a:xfrm>
              <a:blipFill rotWithShape="1">
                <a:blip r:embed="rId2"/>
                <a:stretch>
                  <a:fillRect l="-111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ahnutá šipka nahoru 3">
            <a:hlinkClick r:id="rId3" action="ppaction://hlinksldjump"/>
          </p:cNvPr>
          <p:cNvSpPr/>
          <p:nvPr/>
        </p:nvSpPr>
        <p:spPr>
          <a:xfrm rot="16200000">
            <a:off x="7440139" y="5363681"/>
            <a:ext cx="845027" cy="576064"/>
          </a:xfrm>
          <a:prstGeom prst="curvedUpArrow">
            <a:avLst/>
          </a:prstGeom>
          <a:gradFill>
            <a:gsLst>
              <a:gs pos="0">
                <a:srgbClr val="FFF200"/>
              </a:gs>
              <a:gs pos="2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7703741" y="548680"/>
            <a:ext cx="684683" cy="923330"/>
          </a:xfrm>
          <a:prstGeom prst="rect">
            <a:avLst/>
          </a:prstGeom>
          <a:solidFill>
            <a:srgbClr val="FF00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?</a:t>
            </a:r>
            <a:endParaRPr lang="cs-CZ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88397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76672"/>
                <a:ext cx="8229600" cy="564949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cs-CZ" sz="2400" dirty="0" smtClean="0">
                    <a:latin typeface="Cambria Math"/>
                  </a:rPr>
                  <a:t>Vypočtěte: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cs-CZ" sz="24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sz="24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s-CZ" sz="2400" b="0" i="1" smtClean="0"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cs-CZ" sz="24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cs-CZ" sz="24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cs-CZ" sz="2400" b="0" i="1" smtClean="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cs-CZ" sz="24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sz="24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s-CZ" sz="2400" b="0" i="1" smtClean="0"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cs-CZ" sz="2400" b="0" i="1" smtClean="0">
                                    <a:latin typeface="Cambria Math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cs-CZ" sz="2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cs-CZ" sz="2400" b="0" i="1" smtClean="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cs-CZ" sz="24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sz="24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s-CZ" sz="2400" b="0" i="1" smtClean="0"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cs-CZ" sz="2400" b="0" i="1" smtClean="0">
                                    <a:latin typeface="Cambria Math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cs-CZ" sz="2400" b="0" i="1" smtClean="0">
                                    <a:latin typeface="Cambria Math"/>
                                  </a:rPr>
                                  <m:t>14</m:t>
                                </m:r>
                              </m:e>
                            </m:mr>
                          </m:m>
                        </m:e>
                      </m:d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400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cs-CZ" sz="2400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cs-CZ" sz="2400" dirty="0">
                  <a:latin typeface="Cambria Math"/>
                </a:endParaRPr>
              </a:p>
              <a:p>
                <a:pPr marL="0" indent="0">
                  <a:buNone/>
                </a:pPr>
                <a:endParaRPr lang="cs-CZ" sz="2400" dirty="0" smtClean="0"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cs-CZ" sz="2400" dirty="0" smtClean="0">
                    <a:solidFill>
                      <a:srgbClr val="0070C0"/>
                    </a:solidFill>
                  </a:rPr>
                  <a:t>Řešení:</a:t>
                </a:r>
              </a:p>
              <a:p>
                <a:pPr marL="0" indent="0">
                  <a:buNone/>
                </a:pPr>
                <a:endParaRPr lang="cs-CZ" sz="2400" dirty="0" smtClean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cs-CZ" sz="240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sz="24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s-CZ" sz="2400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cs-CZ" sz="2400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cs-CZ" sz="2400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cs-CZ" sz="2400" i="1">
                          <a:solidFill>
                            <a:srgbClr val="0070C0"/>
                          </a:solidFill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cs-CZ" sz="24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sz="24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s-CZ" sz="2400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cs-CZ" sz="2400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cs-CZ" sz="2400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cs-CZ" sz="2400" i="1">
                          <a:solidFill>
                            <a:srgbClr val="0070C0"/>
                          </a:solidFill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cs-CZ" sz="24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sz="24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s-CZ" sz="2400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cs-CZ" sz="2400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cs-CZ" sz="2400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14</m:t>
                                </m:r>
                              </m:e>
                            </m:mr>
                          </m:m>
                        </m:e>
                      </m:d>
                      <m:r>
                        <a:rPr lang="cs-CZ" sz="2400" i="1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12+1+15=28</m:t>
                      </m:r>
                    </m:oMath>
                  </m:oMathPara>
                </a14:m>
                <a:endParaRPr lang="cs-CZ" sz="2400" dirty="0">
                  <a:solidFill>
                    <a:srgbClr val="0070C0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:endParaRPr lang="cs-CZ" sz="2400" dirty="0" smtClean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76672"/>
                <a:ext cx="8229600" cy="5649491"/>
              </a:xfrm>
              <a:blipFill rotWithShape="1">
                <a:blip r:embed="rId2"/>
                <a:stretch>
                  <a:fillRect l="-1111" t="-86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ahnutá šipka nahoru 3">
            <a:hlinkClick r:id="rId3" action="ppaction://hlinksldjump"/>
          </p:cNvPr>
          <p:cNvSpPr/>
          <p:nvPr/>
        </p:nvSpPr>
        <p:spPr>
          <a:xfrm rot="16200000">
            <a:off x="7152108" y="5435689"/>
            <a:ext cx="845027" cy="576064"/>
          </a:xfrm>
          <a:prstGeom prst="curvedUpArrow">
            <a:avLst/>
          </a:prstGeom>
          <a:gradFill>
            <a:gsLst>
              <a:gs pos="0">
                <a:srgbClr val="FFF200"/>
              </a:gs>
              <a:gs pos="2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7703741" y="548680"/>
            <a:ext cx="684683" cy="923330"/>
          </a:xfrm>
          <a:prstGeom prst="rect">
            <a:avLst/>
          </a:prstGeom>
          <a:solidFill>
            <a:srgbClr val="FF00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?</a:t>
            </a:r>
            <a:endParaRPr lang="cs-CZ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32748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76672"/>
                <a:ext cx="8229600" cy="564949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cs-CZ" sz="2400" dirty="0" smtClean="0">
                    <a:latin typeface="Cambria Math"/>
                  </a:rPr>
                  <a:t>Vypočtěte: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</a:rPr>
                            <m:t>8!−7!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/>
                            </a:rPr>
                            <m:t>7!+6!+5!</m:t>
                          </m:r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400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cs-CZ" sz="2400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cs-CZ" sz="2400" dirty="0">
                  <a:latin typeface="Cambria Math"/>
                </a:endParaRPr>
              </a:p>
              <a:p>
                <a:pPr marL="0" indent="0">
                  <a:buNone/>
                </a:pPr>
                <a:endParaRPr lang="cs-CZ" sz="2400" dirty="0" smtClean="0"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cs-CZ" sz="2400" dirty="0" smtClean="0">
                    <a:solidFill>
                      <a:srgbClr val="0070C0"/>
                    </a:solidFill>
                  </a:rPr>
                  <a:t>Řešení:</a:t>
                </a:r>
              </a:p>
              <a:p>
                <a:pPr marL="0" indent="0">
                  <a:buNone/>
                </a:pPr>
                <a:endParaRPr lang="cs-CZ" sz="2400" dirty="0" smtClean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sz="24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8!−7!</m:t>
                          </m:r>
                        </m:num>
                        <m:den>
                          <m:r>
                            <a:rPr lang="cs-CZ" sz="24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7!+6!+5!</m:t>
                          </m:r>
                        </m:den>
                      </m:f>
                      <m:r>
                        <a:rPr lang="cs-CZ" sz="2400" i="1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8</m:t>
                          </m:r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∙7!−7!</m:t>
                          </m:r>
                        </m:num>
                        <m:den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7</m:t>
                          </m:r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∙6∙5!+6∙5!+5!</m:t>
                          </m:r>
                        </m:den>
                      </m:f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7!</m:t>
                          </m:r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d>
                            <m:dPr>
                              <m:ctrlPr>
                                <a:rPr lang="cs-CZ" sz="24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cs-CZ" sz="24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  <m:t>8−1</m:t>
                              </m:r>
                            </m:e>
                          </m:d>
                        </m:num>
                        <m:den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5!</m:t>
                          </m:r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d>
                            <m:dPr>
                              <m:ctrlPr>
                                <a:rPr lang="cs-CZ" sz="24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cs-CZ" sz="24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  <m:t>42+6+1</m:t>
                              </m:r>
                            </m:e>
                          </m:d>
                        </m:den>
                      </m:f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==</m:t>
                      </m:r>
                      <m:f>
                        <m:fPr>
                          <m:ctrlP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7</m:t>
                          </m:r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7!</m:t>
                          </m:r>
                        </m:num>
                        <m:den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5!</m:t>
                          </m:r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∙49</m:t>
                          </m:r>
                        </m:den>
                      </m:f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7!</m:t>
                          </m:r>
                        </m:num>
                        <m:den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5!</m:t>
                          </m:r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∙7</m:t>
                          </m:r>
                        </m:den>
                      </m:f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7</m:t>
                          </m:r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∙6∙5!</m:t>
                          </m:r>
                        </m:num>
                        <m:den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7</m:t>
                          </m:r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∙5!</m:t>
                          </m:r>
                        </m:den>
                      </m:f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=6</m:t>
                      </m:r>
                    </m:oMath>
                  </m:oMathPara>
                </a14:m>
                <a:endParaRPr lang="cs-CZ" sz="2400" dirty="0">
                  <a:solidFill>
                    <a:srgbClr val="0070C0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:endParaRPr lang="cs-CZ" sz="2400" dirty="0" smtClean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76672"/>
                <a:ext cx="8229600" cy="5649491"/>
              </a:xfrm>
              <a:blipFill rotWithShape="1">
                <a:blip r:embed="rId2"/>
                <a:stretch>
                  <a:fillRect l="-1111" t="-86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ahnutá šipka nahoru 3">
            <a:hlinkClick r:id="rId3" action="ppaction://hlinksldjump"/>
          </p:cNvPr>
          <p:cNvSpPr/>
          <p:nvPr/>
        </p:nvSpPr>
        <p:spPr>
          <a:xfrm rot="16200000">
            <a:off x="7134091" y="5507697"/>
            <a:ext cx="845027" cy="576064"/>
          </a:xfrm>
          <a:prstGeom prst="curvedUpArrow">
            <a:avLst/>
          </a:prstGeom>
          <a:gradFill>
            <a:gsLst>
              <a:gs pos="0">
                <a:srgbClr val="FFF200"/>
              </a:gs>
              <a:gs pos="2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7703741" y="548680"/>
            <a:ext cx="684683" cy="923330"/>
          </a:xfrm>
          <a:prstGeom prst="rect">
            <a:avLst/>
          </a:prstGeom>
          <a:solidFill>
            <a:srgbClr val="FF00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?</a:t>
            </a:r>
            <a:endParaRPr lang="cs-CZ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27471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76672"/>
                <a:ext cx="8229600" cy="564949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cs-CZ" sz="2400" dirty="0" smtClean="0">
                    <a:latin typeface="Cambria Math"/>
                  </a:rPr>
                  <a:t>Vypočtěte: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cs-CZ" sz="24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sz="24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s-CZ" sz="2400" b="0" i="1" smtClean="0">
                                    <a:latin typeface="Cambria Math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cs-CZ" sz="2400" b="0" i="1" smtClean="0">
                                    <a:latin typeface="Cambria Math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  <m:r>
                        <a:rPr lang="cs-CZ" sz="2400" b="0" i="1" smtClean="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cs-CZ" sz="24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sz="24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s-CZ" sz="2400" b="0" i="1" smtClean="0">
                                    <a:latin typeface="Cambria Math"/>
                                  </a:rPr>
                                  <m:t>6</m:t>
                                </m:r>
                              </m:e>
                            </m:mr>
                            <m:mr>
                              <m:e>
                                <m:r>
                                  <a:rPr lang="cs-CZ" sz="2400" b="0" i="1" smtClean="0">
                                    <a:latin typeface="Cambria Math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400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cs-CZ" sz="2400" dirty="0">
                  <a:latin typeface="Cambria Math"/>
                </a:endParaRPr>
              </a:p>
              <a:p>
                <a:pPr marL="0" indent="0">
                  <a:buNone/>
                </a:pPr>
                <a:endParaRPr lang="cs-CZ" sz="2400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cs-CZ" sz="2400" dirty="0" smtClean="0"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cs-CZ" sz="2400" dirty="0" smtClean="0">
                    <a:solidFill>
                      <a:srgbClr val="0070C0"/>
                    </a:solidFill>
                  </a:rPr>
                  <a:t>Řešení:</a:t>
                </a:r>
              </a:p>
              <a:p>
                <a:pPr marL="0" indent="0">
                  <a:buNone/>
                </a:pPr>
                <a:endParaRPr lang="cs-CZ" sz="2400" dirty="0" smtClean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cs-CZ" sz="240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sz="24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s-CZ" sz="24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cs-CZ" sz="24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sz="24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s-CZ" sz="24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6</m:t>
                                </m:r>
                              </m:e>
                            </m:mr>
                            <m:mr>
                              <m:e>
                                <m:r>
                                  <a:rPr lang="cs-CZ" sz="24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=1+6=7</m:t>
                      </m:r>
                    </m:oMath>
                  </m:oMathPara>
                </a14:m>
                <a:endParaRPr lang="cs-CZ" sz="2400" dirty="0">
                  <a:solidFill>
                    <a:srgbClr val="0070C0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:endParaRPr lang="cs-CZ" sz="2400" dirty="0" smtClean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76672"/>
                <a:ext cx="8229600" cy="5649491"/>
              </a:xfrm>
              <a:blipFill rotWithShape="1">
                <a:blip r:embed="rId2"/>
                <a:stretch>
                  <a:fillRect l="-1111" t="-86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ahnutá šipka nahoru 3">
            <a:hlinkClick r:id="rId3" action="ppaction://hlinksldjump"/>
          </p:cNvPr>
          <p:cNvSpPr/>
          <p:nvPr/>
        </p:nvSpPr>
        <p:spPr>
          <a:xfrm rot="16200000">
            <a:off x="7150270" y="5435689"/>
            <a:ext cx="845027" cy="576064"/>
          </a:xfrm>
          <a:prstGeom prst="curvedUpArrow">
            <a:avLst/>
          </a:prstGeom>
          <a:gradFill>
            <a:gsLst>
              <a:gs pos="0">
                <a:srgbClr val="FFF200"/>
              </a:gs>
              <a:gs pos="2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7703741" y="548680"/>
            <a:ext cx="684683" cy="923330"/>
          </a:xfrm>
          <a:prstGeom prst="rect">
            <a:avLst/>
          </a:prstGeom>
          <a:solidFill>
            <a:srgbClr val="FF00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?</a:t>
            </a:r>
            <a:endParaRPr lang="cs-CZ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73633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76672"/>
                <a:ext cx="8229600" cy="564949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cs-CZ" sz="2400" dirty="0" smtClean="0">
                    <a:latin typeface="Cambria Math"/>
                  </a:rPr>
                  <a:t>Vypočtěte: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cs-CZ" sz="24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sz="24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s-CZ" sz="2400" b="0" i="1" smtClean="0">
                                    <a:latin typeface="Cambria Math"/>
                                  </a:rPr>
                                  <m:t>8</m:t>
                                </m:r>
                              </m:e>
                            </m:mr>
                            <m:mr>
                              <m:e>
                                <m:r>
                                  <a:rPr lang="cs-CZ" sz="2400" b="0" i="1" smtClean="0">
                                    <a:latin typeface="Cambria Math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  <m:r>
                        <a:rPr lang="cs-CZ" sz="2400" b="0" i="1" smtClean="0">
                          <a:latin typeface="Cambria Math"/>
                        </a:rPr>
                        <m:t>−</m:t>
                      </m:r>
                      <m:d>
                        <m:dPr>
                          <m:begChr m:val="["/>
                          <m:endChr m:val="]"/>
                          <m:ctrlPr>
                            <a:rPr lang="cs-CZ" sz="2400" b="0" i="1" smtClean="0"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cs-CZ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cs-CZ" sz="2400" b="0" i="1" smtClean="0"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cs-CZ" sz="2400" b="0" i="1" smtClean="0">
                                        <a:latin typeface="Cambria Math"/>
                                      </a:rPr>
                                      <m:t>7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cs-CZ" sz="24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e>
                                </m:mr>
                              </m:m>
                            </m:e>
                          </m:d>
                          <m:r>
                            <a:rPr lang="cs-CZ" sz="2400" b="0" i="1" smtClean="0">
                              <a:latin typeface="Cambria Math"/>
                            </a:rPr>
                            <m:t>+</m:t>
                          </m:r>
                          <m:d>
                            <m:dPr>
                              <m:ctrlPr>
                                <a:rPr lang="cs-CZ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cs-CZ" sz="2400" b="0" i="1" smtClean="0"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cs-CZ" sz="24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cs-CZ" sz="2400" b="0" i="1" smtClean="0"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cs-CZ" sz="2400" b="0" i="1" smtClean="0">
                                        <a:latin typeface="Cambria Math"/>
                                      </a:rPr>
                                      <m:t>10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d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400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cs-CZ" sz="2400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cs-CZ" sz="2400" dirty="0">
                  <a:latin typeface="Cambria Math"/>
                </a:endParaRPr>
              </a:p>
              <a:p>
                <a:pPr marL="0" indent="0">
                  <a:buNone/>
                </a:pPr>
                <a:endParaRPr lang="cs-CZ" sz="2400" dirty="0" smtClean="0"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cs-CZ" sz="2400" dirty="0" smtClean="0">
                    <a:solidFill>
                      <a:srgbClr val="0070C0"/>
                    </a:solidFill>
                  </a:rPr>
                  <a:t>Řešení:</a:t>
                </a:r>
              </a:p>
              <a:p>
                <a:pPr marL="0" indent="0">
                  <a:buNone/>
                </a:pPr>
                <a:endParaRPr lang="cs-CZ" sz="2400" dirty="0" smtClean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cs-CZ" sz="240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sz="24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s-CZ" sz="2400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8</m:t>
                                </m:r>
                              </m:e>
                            </m:mr>
                            <m:mr>
                              <m:e>
                                <m:r>
                                  <a:rPr lang="cs-CZ" sz="2400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  <m:r>
                        <a:rPr lang="cs-CZ" sz="2400" i="1">
                          <a:solidFill>
                            <a:srgbClr val="0070C0"/>
                          </a:solidFill>
                          <a:latin typeface="Cambria Math"/>
                        </a:rPr>
                        <m:t>−</m:t>
                      </m:r>
                      <m:d>
                        <m:dPr>
                          <m:begChr m:val="["/>
                          <m:endChr m:val="]"/>
                          <m:ctrlPr>
                            <a:rPr lang="cs-CZ" sz="24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cs-CZ" sz="24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cs-CZ" sz="2400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cs-CZ" sz="2400" i="1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  <m:t>7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cs-CZ" sz="2400" i="1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e>
                                </m:mr>
                              </m:m>
                            </m:e>
                          </m:d>
                          <m:r>
                            <a:rPr lang="cs-CZ" sz="24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+</m:t>
                          </m:r>
                          <m:d>
                            <m:dPr>
                              <m:ctrlPr>
                                <a:rPr lang="cs-CZ" sz="24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cs-CZ" sz="2400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cs-CZ" sz="2400" i="1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cs-CZ" sz="2400" i="1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cs-CZ" sz="2400" i="1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  <m:t>10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d>
                      <m:r>
                        <a:rPr lang="cs-CZ" sz="2400" i="1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8!</m:t>
                          </m:r>
                        </m:num>
                        <m:den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4!</m:t>
                          </m:r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∙4!</m:t>
                          </m:r>
                        </m:den>
                      </m:f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−</m:t>
                      </m:r>
                      <m:d>
                        <m:dPr>
                          <m:ctrlP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cs-CZ" sz="24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7!</m:t>
                              </m:r>
                            </m:num>
                            <m:den>
                              <m:r>
                                <a:rPr lang="cs-CZ" sz="24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2!</m:t>
                              </m:r>
                              <m:r>
                                <a:rPr lang="cs-CZ" sz="24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  <m:t>∙5!</m:t>
                              </m:r>
                            </m:den>
                          </m:f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+1</m:t>
                          </m:r>
                        </m:e>
                      </m:d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==</m:t>
                      </m:r>
                      <m:f>
                        <m:fPr>
                          <m:ctrlP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8</m:t>
                          </m:r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∙7∙6∙5</m:t>
                          </m:r>
                        </m:num>
                        <m:den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4</m:t>
                          </m:r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∙3∙2</m:t>
                          </m:r>
                        </m:den>
                      </m:f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−</m:t>
                      </m:r>
                      <m:d>
                        <m:dPr>
                          <m:ctrlP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cs-CZ" sz="24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7</m:t>
                              </m:r>
                              <m:r>
                                <a:rPr lang="cs-CZ" sz="24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  <m:t>∙6</m:t>
                              </m:r>
                            </m:num>
                            <m:den>
                              <m:r>
                                <a:rPr lang="cs-CZ" sz="24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+1</m:t>
                          </m:r>
                        </m:e>
                      </m:d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=70−22=48</m:t>
                      </m:r>
                    </m:oMath>
                  </m:oMathPara>
                </a14:m>
                <a:endParaRPr lang="cs-CZ" sz="2400" dirty="0">
                  <a:solidFill>
                    <a:srgbClr val="0070C0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:endParaRPr lang="cs-CZ" sz="2400" dirty="0" smtClean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76672"/>
                <a:ext cx="8229600" cy="5649491"/>
              </a:xfrm>
              <a:blipFill rotWithShape="1">
                <a:blip r:embed="rId2"/>
                <a:stretch>
                  <a:fillRect l="-1111" t="-86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ahnutá šipka nahoru 3">
            <a:hlinkClick r:id="rId3" action="ppaction://hlinksldjump"/>
          </p:cNvPr>
          <p:cNvSpPr/>
          <p:nvPr/>
        </p:nvSpPr>
        <p:spPr>
          <a:xfrm rot="16200000">
            <a:off x="7245830" y="5507697"/>
            <a:ext cx="845027" cy="576064"/>
          </a:xfrm>
          <a:prstGeom prst="curvedUpArrow">
            <a:avLst/>
          </a:prstGeom>
          <a:gradFill>
            <a:gsLst>
              <a:gs pos="0">
                <a:srgbClr val="FFF200"/>
              </a:gs>
              <a:gs pos="2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7703741" y="548680"/>
            <a:ext cx="684683" cy="923330"/>
          </a:xfrm>
          <a:prstGeom prst="rect">
            <a:avLst/>
          </a:prstGeom>
          <a:solidFill>
            <a:srgbClr val="FF00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?</a:t>
            </a:r>
            <a:endParaRPr lang="cs-CZ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97955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57214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dirty="0" smtClean="0">
                <a:solidFill>
                  <a:schemeClr val="accent6">
                    <a:lumMod val="75000"/>
                  </a:schemeClr>
                </a:solidFill>
              </a:rPr>
              <a:t>Postup a pravidla hry:</a:t>
            </a:r>
          </a:p>
          <a:p>
            <a:pPr marL="0" indent="0">
              <a:buNone/>
            </a:pPr>
            <a:endParaRPr lang="cs-CZ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cs-CZ" sz="2400" dirty="0" smtClean="0"/>
              <a:t>každý </a:t>
            </a:r>
            <a:r>
              <a:rPr lang="cs-CZ" sz="2400" dirty="0"/>
              <a:t>žák si připraví do sešitu hrací pole 4x4 (16 čtverečků</a:t>
            </a:r>
            <a:r>
              <a:rPr lang="cs-CZ" sz="2400" dirty="0" smtClean="0"/>
              <a:t>)</a:t>
            </a:r>
          </a:p>
          <a:p>
            <a:r>
              <a:rPr lang="cs-CZ" sz="2400" dirty="0" smtClean="0"/>
              <a:t>do </a:t>
            </a:r>
            <a:r>
              <a:rPr lang="cs-CZ" sz="2400" dirty="0"/>
              <a:t>každého čtverečku si zvolí a zapíše čísla od 1 do 50 (čísla se nesmějí opakovat</a:t>
            </a:r>
            <a:r>
              <a:rPr lang="cs-CZ" sz="2400" dirty="0" smtClean="0"/>
              <a:t>!)</a:t>
            </a:r>
          </a:p>
          <a:p>
            <a:r>
              <a:rPr lang="cs-CZ" sz="2400" dirty="0" smtClean="0"/>
              <a:t>postupně </a:t>
            </a:r>
            <a:r>
              <a:rPr lang="cs-CZ" sz="2400" dirty="0"/>
              <a:t>(např. po lavicích) si žáci volí z tabule buňku podle souřadnic a učitel kliknutím na zvolenou buňku zobrazí příklad</a:t>
            </a:r>
            <a:br>
              <a:rPr lang="cs-CZ" sz="2400" dirty="0"/>
            </a:br>
            <a:r>
              <a:rPr lang="cs-CZ" sz="2400" dirty="0"/>
              <a:t>žáci si příklad spočítají a ten, který buňku volil, oznámí „svůj“ výsledek. Je-li výsledek správný, žáci, kteří do své tabulky zapsali číslo shodné s uvedeným výsledkem, si jej úhledně v tabulce škrtnou. Není-li výsledek dobře, učitel zobrazí řešení příkladu a výsledek opraví</a:t>
            </a:r>
            <a:r>
              <a:rPr lang="cs-CZ" sz="2400" dirty="0" smtClean="0"/>
              <a:t>.</a:t>
            </a:r>
          </a:p>
          <a:p>
            <a:r>
              <a:rPr lang="cs-CZ" sz="2400" dirty="0" smtClean="0"/>
              <a:t>Volbou </a:t>
            </a:r>
            <a:r>
              <a:rPr lang="cs-CZ" sz="2400" dirty="0"/>
              <a:t>buňky pokračuje další </a:t>
            </a:r>
            <a:r>
              <a:rPr lang="cs-CZ" sz="2400" dirty="0" smtClean="0"/>
              <a:t>žák</a:t>
            </a:r>
          </a:p>
          <a:p>
            <a:r>
              <a:rPr lang="cs-CZ" sz="2400" dirty="0" smtClean="0"/>
              <a:t>vyhraje </a:t>
            </a:r>
            <a:r>
              <a:rPr lang="cs-CZ" sz="2400" dirty="0"/>
              <a:t>ten žák, který jako první vyškrtá celé hrací pole</a:t>
            </a:r>
          </a:p>
        </p:txBody>
      </p:sp>
    </p:spTree>
    <p:extLst>
      <p:ext uri="{BB962C8B-B14F-4D97-AF65-F5344CB8AC3E}">
        <p14:creationId xmlns:p14="http://schemas.microsoft.com/office/powerpoint/2010/main" val="278439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76672"/>
                <a:ext cx="8229600" cy="564949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cs-CZ" sz="2400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cs-CZ" sz="2400" dirty="0"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cs-CZ" sz="2400" dirty="0" smtClean="0">
                    <a:latin typeface="Cambria Math"/>
                  </a:rPr>
                  <a:t>Ve skupině 50 lidí ovládá každý člověk aspoň 1 programovací jazyk. 30 lidí ovládá programovací jazyk Pascal, 26 lidí ovládá jak Pascal tak </a:t>
                </a:r>
                <a:r>
                  <a:rPr lang="cs-CZ" sz="2400" dirty="0" err="1" smtClean="0">
                    <a:latin typeface="Cambria Math"/>
                  </a:rPr>
                  <a:t>Delphi</a:t>
                </a:r>
                <a:r>
                  <a:rPr lang="cs-CZ" sz="2400" dirty="0" smtClean="0">
                    <a:latin typeface="Cambria Math"/>
                  </a:rPr>
                  <a:t>. Kolik lidí ve skupině ovládá </a:t>
                </a:r>
                <a:r>
                  <a:rPr lang="cs-CZ" sz="2400" dirty="0" err="1" smtClean="0">
                    <a:latin typeface="Cambria Math"/>
                  </a:rPr>
                  <a:t>Delphi</a:t>
                </a:r>
                <a:r>
                  <a:rPr lang="cs-CZ" sz="2400" dirty="0" smtClean="0">
                    <a:latin typeface="Cambria Math"/>
                  </a:rPr>
                  <a:t>?</a:t>
                </a:r>
              </a:p>
              <a:p>
                <a:pPr marL="0" indent="0">
                  <a:buNone/>
                </a:pPr>
                <a:endParaRPr lang="cs-CZ" sz="2400" dirty="0">
                  <a:latin typeface="Cambria Math"/>
                </a:endParaRPr>
              </a:p>
              <a:p>
                <a:pPr marL="0" indent="0">
                  <a:buNone/>
                </a:pPr>
                <a:endParaRPr lang="cs-CZ" sz="2400" dirty="0" smtClean="0"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cs-CZ" sz="2400" dirty="0" smtClean="0">
                    <a:solidFill>
                      <a:srgbClr val="0070C0"/>
                    </a:solidFill>
                  </a:rPr>
                  <a:t>Řešení:</a:t>
                </a:r>
              </a:p>
              <a:p>
                <a:pPr marL="0" indent="0">
                  <a:buNone/>
                </a:pPr>
                <a:endParaRPr lang="cs-CZ" sz="2400" dirty="0" smtClean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cs-CZ" sz="2400" dirty="0" smtClean="0">
                    <a:solidFill>
                      <a:srgbClr val="0070C0"/>
                    </a:solidFill>
                    <a:latin typeface="Cambria Math"/>
                  </a:rPr>
                  <a:t>Jen </a:t>
                </a:r>
                <a:r>
                  <a:rPr lang="cs-CZ" sz="2400" dirty="0" err="1" smtClean="0">
                    <a:solidFill>
                      <a:srgbClr val="0070C0"/>
                    </a:solidFill>
                    <a:latin typeface="Cambria Math"/>
                  </a:rPr>
                  <a:t>Delphi</a:t>
                </a:r>
                <a:r>
                  <a:rPr lang="cs-CZ" sz="2400" dirty="0">
                    <a:solidFill>
                      <a:srgbClr val="0070C0"/>
                    </a:solidFill>
                    <a:latin typeface="Cambria Math"/>
                  </a:rPr>
                  <a:t> </a:t>
                </a:r>
                <a:r>
                  <a:rPr lang="cs-CZ" sz="2400" dirty="0" smtClean="0">
                    <a:solidFill>
                      <a:srgbClr val="0070C0"/>
                    </a:solidFill>
                    <a:latin typeface="Cambria Math"/>
                  </a:rPr>
                  <a:t>ovládá …. </a:t>
                </a:r>
                <a14:m>
                  <m:oMath xmlns:m="http://schemas.openxmlformats.org/officeDocument/2006/math">
                    <m:r>
                      <a:rPr lang="cs-CZ" sz="2400" b="0" i="0" smtClean="0">
                        <a:solidFill>
                          <a:srgbClr val="0070C0"/>
                        </a:solidFill>
                        <a:latin typeface="Cambria Math"/>
                      </a:rPr>
                      <m:t>  </m:t>
                    </m:r>
                    <m:r>
                      <a:rPr lang="cs-CZ" sz="2400" b="0" i="1" smtClean="0">
                        <a:solidFill>
                          <a:srgbClr val="0070C0"/>
                        </a:solidFill>
                        <a:latin typeface="Cambria Math"/>
                      </a:rPr>
                      <m:t>30−26=4</m:t>
                    </m:r>
                  </m:oMath>
                </a14:m>
                <a:endParaRPr lang="cs-CZ" sz="2400" b="0" dirty="0" smtClean="0">
                  <a:solidFill>
                    <a:srgbClr val="0070C0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cs-CZ" sz="2400" dirty="0" err="1" smtClean="0">
                    <a:solidFill>
                      <a:srgbClr val="0070C0"/>
                    </a:solidFill>
                    <a:latin typeface="Cambria Math"/>
                  </a:rPr>
                  <a:t>Delphi</a:t>
                </a:r>
                <a:r>
                  <a:rPr lang="cs-CZ" sz="2400" dirty="0" smtClean="0">
                    <a:solidFill>
                      <a:srgbClr val="0070C0"/>
                    </a:solidFill>
                    <a:latin typeface="Cambria Math"/>
                  </a:rPr>
                  <a:t> </a:t>
                </a:r>
                <a:r>
                  <a:rPr lang="cs-CZ" sz="2400" dirty="0" smtClean="0">
                    <a:solidFill>
                      <a:srgbClr val="0070C0"/>
                    </a:solidFill>
                    <a:latin typeface="Cambria Math"/>
                  </a:rPr>
                  <a:t>ovládá …  </a:t>
                </a:r>
                <a14:m>
                  <m:oMath xmlns:m="http://schemas.openxmlformats.org/officeDocument/2006/math">
                    <m:r>
                      <a:rPr lang="cs-CZ" sz="2400" b="0" i="0" smtClean="0">
                        <a:solidFill>
                          <a:srgbClr val="0070C0"/>
                        </a:solidFill>
                        <a:latin typeface="Cambria Math"/>
                      </a:rPr>
                      <m:t>  </m:t>
                    </m:r>
                    <m:r>
                      <a:rPr lang="cs-CZ" sz="2400" b="0" i="1" smtClean="0">
                        <a:solidFill>
                          <a:srgbClr val="0070C0"/>
                        </a:solidFill>
                        <a:latin typeface="Cambria Math"/>
                      </a:rPr>
                      <m:t>50−4=</m:t>
                    </m:r>
                    <m:r>
                      <a:rPr lang="cs-CZ" sz="2400" b="0" i="0" smtClean="0">
                        <a:solidFill>
                          <a:srgbClr val="0070C0"/>
                        </a:solidFill>
                        <a:latin typeface="Cambria Math"/>
                      </a:rPr>
                      <m:t>46 </m:t>
                    </m:r>
                    <m:r>
                      <m:rPr>
                        <m:sty m:val="p"/>
                      </m:rPr>
                      <a:rPr lang="cs-CZ" sz="2400" b="0" i="0" smtClean="0">
                        <a:solidFill>
                          <a:srgbClr val="0070C0"/>
                        </a:solidFill>
                        <a:latin typeface="Cambria Math"/>
                      </a:rPr>
                      <m:t>lid</m:t>
                    </m:r>
                    <m:r>
                      <a:rPr lang="cs-CZ" sz="2400" b="0" i="0" smtClean="0">
                        <a:solidFill>
                          <a:srgbClr val="0070C0"/>
                        </a:solidFill>
                        <a:latin typeface="Cambria Math"/>
                      </a:rPr>
                      <m:t>í</m:t>
                    </m:r>
                  </m:oMath>
                </a14:m>
                <a:endParaRPr lang="cs-CZ" sz="2400" dirty="0">
                  <a:solidFill>
                    <a:srgbClr val="0070C0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:endParaRPr lang="cs-CZ" sz="2400" dirty="0" smtClean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76672"/>
                <a:ext cx="8229600" cy="5649491"/>
              </a:xfrm>
              <a:blipFill rotWithShape="1">
                <a:blip r:embed="rId2"/>
                <a:stretch>
                  <a:fillRect l="-1111" r="-51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ahnutá šipka nahoru 3">
            <a:hlinkClick r:id="rId3" action="ppaction://hlinksldjump"/>
          </p:cNvPr>
          <p:cNvSpPr/>
          <p:nvPr/>
        </p:nvSpPr>
        <p:spPr>
          <a:xfrm rot="16200000">
            <a:off x="7152107" y="5147657"/>
            <a:ext cx="845027" cy="576064"/>
          </a:xfrm>
          <a:prstGeom prst="curvedUpArrow">
            <a:avLst/>
          </a:prstGeom>
          <a:gradFill>
            <a:gsLst>
              <a:gs pos="0">
                <a:srgbClr val="FFF200"/>
              </a:gs>
              <a:gs pos="2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7703741" y="548680"/>
            <a:ext cx="684683" cy="923330"/>
          </a:xfrm>
          <a:prstGeom prst="rect">
            <a:avLst/>
          </a:prstGeom>
          <a:solidFill>
            <a:srgbClr val="FF00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?</a:t>
            </a:r>
            <a:endParaRPr lang="cs-CZ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88617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76672"/>
                <a:ext cx="8229600" cy="564949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cs-CZ" sz="2400" dirty="0" smtClean="0">
                    <a:latin typeface="Cambria Math"/>
                  </a:rPr>
                  <a:t>Vypočtěte:</a:t>
                </a:r>
              </a:p>
              <a:p>
                <a:pPr marL="0" indent="0">
                  <a:buNone/>
                </a:pPr>
                <a:endParaRPr lang="cs-CZ" sz="2400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/>
                        </a:rPr>
                        <m:t>2</m:t>
                      </m:r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cs-CZ" sz="24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2∙2</m:t>
                          </m:r>
                        </m:e>
                      </m:d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!−2∙2!=</m:t>
                      </m:r>
                    </m:oMath>
                  </m:oMathPara>
                </a14:m>
                <a:endParaRPr lang="cs-CZ" sz="2400" dirty="0">
                  <a:latin typeface="Cambria Math"/>
                </a:endParaRPr>
              </a:p>
              <a:p>
                <a:pPr marL="0" indent="0">
                  <a:buNone/>
                </a:pPr>
                <a:endParaRPr lang="cs-CZ" sz="2400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cs-CZ" sz="2400" dirty="0">
                  <a:latin typeface="Cambria Math"/>
                </a:endParaRPr>
              </a:p>
              <a:p>
                <a:pPr marL="0" indent="0">
                  <a:buNone/>
                </a:pPr>
                <a:endParaRPr lang="cs-CZ" sz="2400" dirty="0" smtClean="0"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cs-CZ" sz="2400" dirty="0" smtClean="0">
                    <a:solidFill>
                      <a:srgbClr val="0070C0"/>
                    </a:solidFill>
                  </a:rPr>
                  <a:t>Řešení:</a:t>
                </a:r>
              </a:p>
              <a:p>
                <a:pPr marL="0" indent="0">
                  <a:buNone/>
                </a:pPr>
                <a:endParaRPr lang="cs-CZ" sz="2400" dirty="0" smtClean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40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2</m:t>
                      </m:r>
                      <m:r>
                        <a:rPr lang="cs-CZ" sz="2400" i="1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cs-CZ" sz="2400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cs-CZ" sz="2400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2∙2</m:t>
                          </m:r>
                        </m:e>
                      </m:d>
                      <m:r>
                        <a:rPr lang="cs-CZ" sz="2400" i="1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!−2∙2!=</m:t>
                      </m:r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2∙4!−2∙2=2∙24−4=48−4=44</m:t>
                      </m:r>
                    </m:oMath>
                  </m:oMathPara>
                </a14:m>
                <a:endParaRPr lang="cs-CZ" sz="2400" dirty="0">
                  <a:solidFill>
                    <a:srgbClr val="0070C0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:endParaRPr lang="cs-CZ" sz="2400" dirty="0" smtClean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76672"/>
                <a:ext cx="8229600" cy="5649491"/>
              </a:xfrm>
              <a:blipFill rotWithShape="1">
                <a:blip r:embed="rId2"/>
                <a:stretch>
                  <a:fillRect l="-1111" t="-86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ahnutá šipka nahoru 3">
            <a:hlinkClick r:id="rId3" action="ppaction://hlinksldjump"/>
          </p:cNvPr>
          <p:cNvSpPr/>
          <p:nvPr/>
        </p:nvSpPr>
        <p:spPr>
          <a:xfrm rot="16200000">
            <a:off x="7440140" y="5291673"/>
            <a:ext cx="845027" cy="576064"/>
          </a:xfrm>
          <a:prstGeom prst="curvedUpArrow">
            <a:avLst/>
          </a:prstGeom>
          <a:gradFill>
            <a:gsLst>
              <a:gs pos="0">
                <a:srgbClr val="FFF200"/>
              </a:gs>
              <a:gs pos="2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7703741" y="548680"/>
            <a:ext cx="684683" cy="923330"/>
          </a:xfrm>
          <a:prstGeom prst="rect">
            <a:avLst/>
          </a:prstGeom>
          <a:solidFill>
            <a:srgbClr val="FF00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?</a:t>
            </a:r>
            <a:endParaRPr lang="cs-CZ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42666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76672"/>
                <a:ext cx="8229600" cy="564949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cs-CZ" sz="2400" dirty="0" smtClean="0">
                    <a:latin typeface="Cambria Math"/>
                  </a:rPr>
                  <a:t>Vypočtěte:</a:t>
                </a:r>
              </a:p>
              <a:p>
                <a:pPr marL="0" indent="0">
                  <a:buNone/>
                </a:pPr>
                <a:endParaRPr lang="cs-CZ" sz="2400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cs-CZ" sz="24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sz="24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s-CZ" sz="2400" b="0" i="1" smtClean="0">
                                    <a:latin typeface="Cambria Math"/>
                                  </a:rPr>
                                  <m:t>7</m:t>
                                </m:r>
                              </m:e>
                            </m:mr>
                            <m:mr>
                              <m:e>
                                <m:r>
                                  <a:rPr lang="cs-CZ" sz="2400" b="0" i="1" smtClean="0">
                                    <a:latin typeface="Cambria Math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  <m:r>
                        <a:rPr lang="cs-CZ" sz="2400" b="0" i="1" smtClean="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cs-CZ" sz="24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sz="24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s-CZ" sz="2400" b="0" i="1" smtClean="0">
                                    <a:latin typeface="Cambria Math"/>
                                  </a:rPr>
                                  <m:t>7</m:t>
                                </m:r>
                              </m:e>
                            </m:mr>
                            <m:mr>
                              <m:e>
                                <m:r>
                                  <a:rPr lang="cs-CZ" sz="2400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  <m:r>
                        <a:rPr lang="cs-CZ" sz="2400" b="0" i="1" smtClean="0">
                          <a:latin typeface="Cambria Math"/>
                        </a:rPr>
                        <m:t>−</m:t>
                      </m:r>
                      <m:d>
                        <m:dPr>
                          <m:ctrlPr>
                            <a:rPr lang="cs-CZ" sz="24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sz="24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s-CZ" sz="2400" b="0" i="1" smtClean="0">
                                    <a:latin typeface="Cambria Math"/>
                                  </a:rPr>
                                  <m:t>8</m:t>
                                </m:r>
                              </m:e>
                            </m:mr>
                            <m:mr>
                              <m:e>
                                <m:r>
                                  <a:rPr lang="cs-CZ" sz="24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400" dirty="0">
                  <a:latin typeface="Cambria Math"/>
                </a:endParaRPr>
              </a:p>
              <a:p>
                <a:pPr marL="0" indent="0">
                  <a:buNone/>
                </a:pPr>
                <a:endParaRPr lang="cs-CZ" sz="2400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cs-CZ" sz="2400" dirty="0">
                  <a:latin typeface="Cambria Math"/>
                </a:endParaRPr>
              </a:p>
              <a:p>
                <a:pPr marL="0" indent="0">
                  <a:buNone/>
                </a:pPr>
                <a:endParaRPr lang="cs-CZ" sz="2400" dirty="0" smtClean="0"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cs-CZ" sz="2400" dirty="0" smtClean="0">
                    <a:solidFill>
                      <a:srgbClr val="0070C0"/>
                    </a:solidFill>
                  </a:rPr>
                  <a:t>Řešení:</a:t>
                </a:r>
              </a:p>
              <a:p>
                <a:pPr marL="0" indent="0">
                  <a:buNone/>
                </a:pPr>
                <a:endParaRPr lang="cs-CZ" sz="2400" dirty="0" smtClean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cs-CZ" sz="240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sz="24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s-CZ" sz="2400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7</m:t>
                                </m:r>
                              </m:e>
                            </m:mr>
                            <m:mr>
                              <m:e>
                                <m:r>
                                  <a:rPr lang="cs-CZ" sz="2400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  <m:r>
                        <a:rPr lang="cs-CZ" sz="2400" i="1">
                          <a:solidFill>
                            <a:srgbClr val="0070C0"/>
                          </a:solidFill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cs-CZ" sz="24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sz="24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s-CZ" sz="2400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7</m:t>
                                </m:r>
                              </m:e>
                            </m:mr>
                            <m:mr>
                              <m:e>
                                <m:r>
                                  <a:rPr lang="cs-CZ" sz="2400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  <m:r>
                        <a:rPr lang="cs-CZ" sz="2400" i="1">
                          <a:solidFill>
                            <a:srgbClr val="0070C0"/>
                          </a:solidFill>
                          <a:latin typeface="Cambria Math"/>
                        </a:rPr>
                        <m:t>−</m:t>
                      </m:r>
                      <m:d>
                        <m:dPr>
                          <m:ctrlPr>
                            <a:rPr lang="cs-CZ" sz="24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sz="24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s-CZ" sz="2400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8</m:t>
                                </m:r>
                              </m:e>
                            </m:mr>
                            <m:mr>
                              <m:e>
                                <m:r>
                                  <a:rPr lang="cs-CZ" sz="2400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r>
                        <a:rPr lang="cs-CZ" sz="2400" i="1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7!</m:t>
                          </m:r>
                        </m:num>
                        <m:den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4!</m:t>
                          </m:r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∙3!</m:t>
                          </m:r>
                        </m:den>
                      </m:f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7!</m:t>
                          </m:r>
                        </m:num>
                        <m:den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3!</m:t>
                          </m:r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∙4!</m:t>
                          </m:r>
                        </m:den>
                      </m:f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8!</m:t>
                          </m:r>
                        </m:num>
                        <m:den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2!</m:t>
                          </m:r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∙6!</m:t>
                          </m:r>
                        </m:den>
                      </m:f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==</m:t>
                      </m:r>
                      <m:f>
                        <m:fPr>
                          <m:ctrlP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7</m:t>
                          </m:r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∙6∙5</m:t>
                          </m:r>
                        </m:num>
                        <m:den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3</m:t>
                          </m:r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∙2</m:t>
                          </m:r>
                        </m:den>
                      </m:f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7</m:t>
                          </m:r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∙6∙5</m:t>
                          </m:r>
                        </m:num>
                        <m:den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3</m:t>
                          </m:r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∙2</m:t>
                          </m:r>
                        </m:den>
                      </m:f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8</m:t>
                          </m:r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∙7</m:t>
                          </m:r>
                        </m:num>
                        <m:den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=35+35−28=42</m:t>
                      </m:r>
                    </m:oMath>
                  </m:oMathPara>
                </a14:m>
                <a:endParaRPr lang="cs-CZ" sz="2400" dirty="0">
                  <a:solidFill>
                    <a:srgbClr val="0070C0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:endParaRPr lang="cs-CZ" sz="2400" dirty="0" smtClean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76672"/>
                <a:ext cx="8229600" cy="5649491"/>
              </a:xfrm>
              <a:blipFill rotWithShape="1">
                <a:blip r:embed="rId2"/>
                <a:stretch>
                  <a:fillRect l="-1111" t="-86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ahnutá šipka nahoru 3">
            <a:hlinkClick r:id="rId3" action="ppaction://hlinksldjump"/>
          </p:cNvPr>
          <p:cNvSpPr/>
          <p:nvPr/>
        </p:nvSpPr>
        <p:spPr>
          <a:xfrm rot="16200000">
            <a:off x="7533862" y="5579705"/>
            <a:ext cx="845027" cy="576064"/>
          </a:xfrm>
          <a:prstGeom prst="curvedUpArrow">
            <a:avLst/>
          </a:prstGeom>
          <a:gradFill>
            <a:gsLst>
              <a:gs pos="0">
                <a:srgbClr val="FFF200"/>
              </a:gs>
              <a:gs pos="2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7703741" y="548680"/>
            <a:ext cx="684683" cy="923330"/>
          </a:xfrm>
          <a:prstGeom prst="rect">
            <a:avLst/>
          </a:prstGeom>
          <a:solidFill>
            <a:srgbClr val="FF00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?</a:t>
            </a:r>
            <a:endParaRPr lang="cs-CZ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09725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76672"/>
                <a:ext cx="8229600" cy="564949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cs-CZ" sz="2400" dirty="0" smtClean="0">
                    <a:latin typeface="Cambria Math"/>
                  </a:rPr>
                  <a:t>Vypočtěte:</a:t>
                </a:r>
              </a:p>
              <a:p>
                <a:pPr marL="0" indent="0">
                  <a:buNone/>
                </a:pPr>
                <a:endParaRPr lang="cs-CZ" sz="2400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sz="24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cs-CZ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cs-CZ" sz="2400" b="0" i="1" smtClean="0">
                                  <a:latin typeface="Cambria Math"/>
                                </a:rPr>
                                <m:t>3!</m:t>
                              </m:r>
                            </m:e>
                          </m:d>
                        </m:e>
                        <m:sup>
                          <m:r>
                            <a:rPr lang="cs-CZ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cs-CZ" sz="2400" b="0" i="1" smtClean="0">
                          <a:latin typeface="Cambria Math"/>
                        </a:rPr>
                        <m:t>−2!=</m:t>
                      </m:r>
                    </m:oMath>
                  </m:oMathPara>
                </a14:m>
                <a:endParaRPr lang="cs-CZ" sz="2400" dirty="0">
                  <a:latin typeface="Cambria Math"/>
                </a:endParaRPr>
              </a:p>
              <a:p>
                <a:pPr marL="0" indent="0">
                  <a:buNone/>
                </a:pPr>
                <a:endParaRPr lang="cs-CZ" sz="2400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cs-CZ" sz="2400" dirty="0">
                  <a:latin typeface="Cambria Math"/>
                </a:endParaRPr>
              </a:p>
              <a:p>
                <a:pPr marL="0" indent="0">
                  <a:buNone/>
                </a:pPr>
                <a:endParaRPr lang="cs-CZ" sz="2400" dirty="0" smtClean="0"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cs-CZ" sz="2400" dirty="0" smtClean="0">
                    <a:solidFill>
                      <a:srgbClr val="0070C0"/>
                    </a:solidFill>
                  </a:rPr>
                  <a:t>Řešení:</a:t>
                </a:r>
              </a:p>
              <a:p>
                <a:pPr marL="0" indent="0">
                  <a:buNone/>
                </a:pPr>
                <a:endParaRPr lang="cs-CZ" sz="2400" dirty="0" smtClean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sz="240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cs-CZ" sz="24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cs-CZ" sz="24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3!</m:t>
                              </m:r>
                            </m:e>
                          </m:d>
                        </m:e>
                        <m:sup>
                          <m:r>
                            <a:rPr lang="cs-CZ" sz="24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cs-CZ" sz="2400" i="1">
                          <a:solidFill>
                            <a:srgbClr val="0070C0"/>
                          </a:solidFill>
                          <a:latin typeface="Cambria Math"/>
                        </a:rPr>
                        <m:t>−2!=</m:t>
                      </m:r>
                      <m:sSup>
                        <m:sSupPr>
                          <m:ctrlPr>
                            <a:rPr lang="cs-CZ" sz="240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cs-CZ" sz="240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cs-CZ" sz="24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3</m:t>
                              </m:r>
                              <m:r>
                                <a:rPr lang="cs-CZ" sz="24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  <m:t>∙2</m:t>
                              </m:r>
                            </m:e>
                          </m:d>
                        </m:e>
                        <m:sup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−2=36−2=34</m:t>
                      </m:r>
                    </m:oMath>
                  </m:oMathPara>
                </a14:m>
                <a:endParaRPr lang="cs-CZ" sz="2400" dirty="0">
                  <a:solidFill>
                    <a:srgbClr val="0070C0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:endParaRPr lang="cs-CZ" sz="2400" dirty="0">
                  <a:solidFill>
                    <a:srgbClr val="0070C0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:endParaRPr lang="cs-CZ" sz="2400" dirty="0" smtClean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76672"/>
                <a:ext cx="8229600" cy="5649491"/>
              </a:xfrm>
              <a:blipFill rotWithShape="1">
                <a:blip r:embed="rId2"/>
                <a:stretch>
                  <a:fillRect l="-1111" t="-86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ahnutá šipka nahoru 3">
            <a:hlinkClick r:id="rId3" action="ppaction://hlinksldjump"/>
          </p:cNvPr>
          <p:cNvSpPr/>
          <p:nvPr/>
        </p:nvSpPr>
        <p:spPr>
          <a:xfrm rot="16200000">
            <a:off x="7317838" y="5363681"/>
            <a:ext cx="845027" cy="576064"/>
          </a:xfrm>
          <a:prstGeom prst="curvedUpArrow">
            <a:avLst/>
          </a:prstGeom>
          <a:gradFill>
            <a:gsLst>
              <a:gs pos="0">
                <a:srgbClr val="FFF200"/>
              </a:gs>
              <a:gs pos="2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7703741" y="548680"/>
            <a:ext cx="684683" cy="923330"/>
          </a:xfrm>
          <a:prstGeom prst="rect">
            <a:avLst/>
          </a:prstGeom>
          <a:solidFill>
            <a:srgbClr val="FF00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?</a:t>
            </a:r>
            <a:endParaRPr lang="cs-CZ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79561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76672"/>
                <a:ext cx="8229600" cy="564949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cs-CZ" sz="2400" dirty="0" smtClean="0">
                    <a:latin typeface="Cambria Math"/>
                  </a:rPr>
                  <a:t>Vypočtěte:</a:t>
                </a:r>
              </a:p>
              <a:p>
                <a:pPr marL="0" indent="0">
                  <a:buNone/>
                </a:pPr>
                <a:endParaRPr lang="cs-CZ" sz="2400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/>
                        </a:rPr>
                        <m:t>4!−0!=</m:t>
                      </m:r>
                    </m:oMath>
                  </m:oMathPara>
                </a14:m>
                <a:endParaRPr lang="cs-CZ" sz="2400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cs-CZ" sz="2400" dirty="0">
                  <a:latin typeface="Cambria Math"/>
                </a:endParaRPr>
              </a:p>
              <a:p>
                <a:pPr marL="0" indent="0">
                  <a:buNone/>
                </a:pPr>
                <a:endParaRPr lang="cs-CZ" sz="2400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cs-CZ" sz="2400" dirty="0" smtClean="0"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cs-CZ" sz="2400" dirty="0" smtClean="0">
                    <a:solidFill>
                      <a:srgbClr val="0070C0"/>
                    </a:solidFill>
                  </a:rPr>
                  <a:t>Řešení:</a:t>
                </a:r>
              </a:p>
              <a:p>
                <a:pPr marL="0" indent="0">
                  <a:buNone/>
                </a:pPr>
                <a:endParaRPr lang="cs-CZ" sz="2400" dirty="0" smtClean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4!−0!=4</m:t>
                      </m:r>
                      <m:r>
                        <a:rPr lang="cs-CZ" sz="2400" i="1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3∙2−1=24−1=23</m:t>
                      </m:r>
                    </m:oMath>
                  </m:oMathPara>
                </a14:m>
                <a:endParaRPr lang="cs-CZ" sz="2400" dirty="0">
                  <a:solidFill>
                    <a:srgbClr val="0070C0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:endParaRPr lang="cs-CZ" sz="2400" dirty="0" smtClean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76672"/>
                <a:ext cx="8229600" cy="5649491"/>
              </a:xfrm>
              <a:blipFill rotWithShape="1">
                <a:blip r:embed="rId2"/>
                <a:stretch>
                  <a:fillRect l="-1111" t="-86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ahnutá šipka nahoru 3">
            <a:hlinkClick r:id="rId3" action="ppaction://hlinksldjump"/>
          </p:cNvPr>
          <p:cNvSpPr/>
          <p:nvPr/>
        </p:nvSpPr>
        <p:spPr>
          <a:xfrm rot="16200000">
            <a:off x="7114644" y="5363681"/>
            <a:ext cx="845027" cy="576064"/>
          </a:xfrm>
          <a:prstGeom prst="curvedUpArrow">
            <a:avLst/>
          </a:prstGeom>
          <a:gradFill>
            <a:gsLst>
              <a:gs pos="0">
                <a:srgbClr val="FFF200"/>
              </a:gs>
              <a:gs pos="2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7703741" y="548680"/>
            <a:ext cx="684683" cy="923330"/>
          </a:xfrm>
          <a:prstGeom prst="rect">
            <a:avLst/>
          </a:prstGeom>
          <a:solidFill>
            <a:srgbClr val="FF00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?</a:t>
            </a:r>
            <a:endParaRPr lang="cs-CZ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0062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76672"/>
                <a:ext cx="8229600" cy="564949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cs-CZ" sz="2400" dirty="0" smtClean="0">
                    <a:latin typeface="Cambria Math"/>
                  </a:rPr>
                  <a:t>Vypočtěte:</a:t>
                </a:r>
              </a:p>
              <a:p>
                <a:pPr marL="0" indent="0">
                  <a:buNone/>
                </a:pPr>
                <a:endParaRPr lang="cs-CZ" sz="2400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/>
                        </a:rPr>
                        <m:t>3</m:t>
                      </m:r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cs-CZ" sz="24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s-CZ" sz="2400" b="0" i="1" smtClean="0">
                                    <a:latin typeface="Cambria Math"/>
                                    <a:ea typeface="Cambria Math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cs-CZ" sz="2400" b="0" i="1" smtClean="0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−</m:t>
                      </m:r>
                      <m:d>
                        <m:dPr>
                          <m:ctrlPr>
                            <a:rPr lang="cs-CZ" sz="24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s-CZ" sz="2400" b="0" i="1" smtClean="0">
                                    <a:latin typeface="Cambria Math"/>
                                    <a:ea typeface="Cambria Math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cs-CZ" sz="2400" b="0" i="1" smtClean="0"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cs-CZ" sz="2400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cs-CZ" sz="2400" dirty="0">
                  <a:latin typeface="Cambria Math"/>
                </a:endParaRPr>
              </a:p>
              <a:p>
                <a:pPr marL="0" indent="0">
                  <a:buNone/>
                </a:pPr>
                <a:endParaRPr lang="cs-CZ" sz="2400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cs-CZ" sz="2400" dirty="0" smtClean="0"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cs-CZ" sz="2400" dirty="0" smtClean="0">
                    <a:solidFill>
                      <a:srgbClr val="0070C0"/>
                    </a:solidFill>
                  </a:rPr>
                  <a:t>Řešení:</a:t>
                </a:r>
              </a:p>
              <a:p>
                <a:pPr marL="0" indent="0">
                  <a:buNone/>
                </a:pPr>
                <a:endParaRPr lang="cs-CZ" sz="2400" dirty="0" smtClean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40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3</m:t>
                      </m:r>
                      <m:r>
                        <a:rPr lang="cs-CZ" sz="2400" i="1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cs-CZ" sz="2400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sz="2400" i="1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s-CZ" sz="2400" i="1">
                                    <a:solidFill>
                                      <a:srgbClr val="0070C0"/>
                                    </a:solidFill>
                                    <a:latin typeface="Cambria Math"/>
                                    <a:ea typeface="Cambria Math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cs-CZ" sz="2400" i="1">
                                    <a:solidFill>
                                      <a:srgbClr val="0070C0"/>
                                    </a:solidFill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r>
                        <a:rPr lang="cs-CZ" sz="2400" i="1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d>
                        <m:dPr>
                          <m:ctrlPr>
                            <a:rPr lang="cs-CZ" sz="2400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sz="2400" i="1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s-CZ" sz="2400" i="1">
                                    <a:solidFill>
                                      <a:srgbClr val="0070C0"/>
                                    </a:solidFill>
                                    <a:latin typeface="Cambria Math"/>
                                    <a:ea typeface="Cambria Math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cs-CZ" sz="2400" i="1">
                                    <a:solidFill>
                                      <a:srgbClr val="0070C0"/>
                                    </a:solidFill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cs-CZ" sz="2400" i="1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3∙</m:t>
                      </m:r>
                      <m:f>
                        <m:fPr>
                          <m:ctrlP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4!</m:t>
                          </m:r>
                        </m:num>
                        <m:den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2!∙2!</m:t>
                          </m:r>
                        </m:den>
                      </m:f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−1=3∙</m:t>
                      </m:r>
                      <m:f>
                        <m:fPr>
                          <m:ctrlP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4∙3</m:t>
                          </m:r>
                        </m:num>
                        <m:den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−1=3∙6−1=17</m:t>
                      </m:r>
                    </m:oMath>
                  </m:oMathPara>
                </a14:m>
                <a:endParaRPr lang="cs-CZ" sz="2400" dirty="0">
                  <a:solidFill>
                    <a:srgbClr val="0070C0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:endParaRPr lang="cs-CZ" sz="2400" dirty="0" smtClean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76672"/>
                <a:ext cx="8229600" cy="5649491"/>
              </a:xfrm>
              <a:blipFill rotWithShape="1">
                <a:blip r:embed="rId2"/>
                <a:stretch>
                  <a:fillRect l="-1111" t="-86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ahnutá šipka nahoru 3">
            <a:hlinkClick r:id="rId3" action="ppaction://hlinksldjump"/>
          </p:cNvPr>
          <p:cNvSpPr/>
          <p:nvPr/>
        </p:nvSpPr>
        <p:spPr>
          <a:xfrm rot="16200000">
            <a:off x="7411003" y="5363681"/>
            <a:ext cx="845027" cy="576064"/>
          </a:xfrm>
          <a:prstGeom prst="curvedUpArrow">
            <a:avLst/>
          </a:prstGeom>
          <a:gradFill>
            <a:gsLst>
              <a:gs pos="0">
                <a:srgbClr val="FFF200"/>
              </a:gs>
              <a:gs pos="2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7703741" y="548680"/>
            <a:ext cx="684683" cy="923330"/>
          </a:xfrm>
          <a:prstGeom prst="rect">
            <a:avLst/>
          </a:prstGeom>
          <a:solidFill>
            <a:srgbClr val="FF00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?</a:t>
            </a:r>
            <a:endParaRPr lang="cs-CZ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2037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76672"/>
                <a:ext cx="8229600" cy="564949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cs-CZ" sz="2400" dirty="0" smtClean="0">
                    <a:latin typeface="Cambria Math"/>
                  </a:rPr>
                  <a:t>Vypočtěte:</a:t>
                </a:r>
              </a:p>
              <a:p>
                <a:pPr marL="0" indent="0">
                  <a:buNone/>
                </a:pPr>
                <a:endParaRPr lang="cs-CZ" sz="2400" b="0" i="1" dirty="0" smtClean="0">
                  <a:latin typeface="Cambria Math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</a:rPr>
                            <m:t>30!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/>
                            </a:rPr>
                            <m:t>28!+29!</m:t>
                          </m:r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400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cs-CZ" sz="2400" dirty="0">
                  <a:latin typeface="Cambria Math"/>
                </a:endParaRPr>
              </a:p>
              <a:p>
                <a:pPr marL="0" indent="0">
                  <a:buNone/>
                </a:pPr>
                <a:endParaRPr lang="cs-CZ" sz="2400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cs-CZ" sz="2400" dirty="0" smtClean="0"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cs-CZ" sz="2400" dirty="0" smtClean="0">
                    <a:solidFill>
                      <a:srgbClr val="0070C0"/>
                    </a:solidFill>
                  </a:rPr>
                  <a:t>Řešení:</a:t>
                </a:r>
              </a:p>
              <a:p>
                <a:pPr marL="0" indent="0">
                  <a:buNone/>
                </a:pPr>
                <a:endParaRPr lang="cs-CZ" sz="2400" dirty="0" smtClean="0">
                  <a:solidFill>
                    <a:srgbClr val="0070C0"/>
                  </a:solidFill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sz="24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30!</m:t>
                          </m:r>
                        </m:num>
                        <m:den>
                          <m:r>
                            <a:rPr lang="cs-CZ" sz="24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28!+29!</m:t>
                          </m:r>
                        </m:den>
                      </m:f>
                      <m:r>
                        <a:rPr lang="cs-CZ" sz="2400" i="1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30!</m:t>
                          </m:r>
                        </m:num>
                        <m:den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28!+29</m:t>
                          </m:r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∙28!</m:t>
                          </m:r>
                        </m:den>
                      </m:f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30!</m:t>
                          </m:r>
                        </m:num>
                        <m:den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28!</m:t>
                          </m:r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d>
                            <m:dPr>
                              <m:ctrlPr>
                                <a:rPr lang="cs-CZ" sz="24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cs-CZ" sz="24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  <m:t>1+29</m:t>
                              </m:r>
                            </m:e>
                          </m:d>
                        </m:den>
                      </m:f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30</m:t>
                          </m:r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∙29∙28!</m:t>
                          </m:r>
                        </m:num>
                        <m:den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28!</m:t>
                          </m:r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∙30</m:t>
                          </m:r>
                        </m:den>
                      </m:f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==29</m:t>
                      </m:r>
                    </m:oMath>
                  </m:oMathPara>
                </a14:m>
                <a:endParaRPr lang="cs-CZ" sz="2400" dirty="0">
                  <a:solidFill>
                    <a:srgbClr val="0070C0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:endParaRPr lang="cs-CZ" sz="2400" dirty="0" smtClean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76672"/>
                <a:ext cx="8229600" cy="5649491"/>
              </a:xfrm>
              <a:blipFill rotWithShape="1">
                <a:blip r:embed="rId2"/>
                <a:stretch>
                  <a:fillRect l="-1111" t="-86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ahnutá šipka nahoru 3">
            <a:hlinkClick r:id="rId3" action="ppaction://hlinksldjump"/>
          </p:cNvPr>
          <p:cNvSpPr/>
          <p:nvPr/>
        </p:nvSpPr>
        <p:spPr>
          <a:xfrm rot="16200000">
            <a:off x="7152107" y="5435689"/>
            <a:ext cx="845027" cy="576064"/>
          </a:xfrm>
          <a:prstGeom prst="curvedUpArrow">
            <a:avLst/>
          </a:prstGeom>
          <a:gradFill>
            <a:gsLst>
              <a:gs pos="0">
                <a:srgbClr val="FFF200"/>
              </a:gs>
              <a:gs pos="2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7703741" y="548680"/>
            <a:ext cx="684683" cy="923330"/>
          </a:xfrm>
          <a:prstGeom prst="rect">
            <a:avLst/>
          </a:prstGeom>
          <a:solidFill>
            <a:srgbClr val="FF00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?</a:t>
            </a:r>
            <a:endParaRPr lang="cs-CZ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94366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76672"/>
                <a:ext cx="8229600" cy="564949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cs-CZ" sz="2400" dirty="0" smtClean="0">
                    <a:latin typeface="Cambria Math"/>
                  </a:rPr>
                  <a:t>Vypočtěte:</a:t>
                </a:r>
              </a:p>
              <a:p>
                <a:pPr marL="0" indent="0">
                  <a:buNone/>
                </a:pPr>
                <a:endParaRPr lang="cs-CZ" sz="2400" b="0" i="1" dirty="0" smtClean="0">
                  <a:latin typeface="Cambria Math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cs-CZ" sz="24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sz="24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s-CZ" sz="2400" b="0" i="1" smtClean="0">
                                    <a:latin typeface="Cambria Math"/>
                                  </a:rPr>
                                  <m:t>7</m:t>
                                </m:r>
                              </m:e>
                            </m:mr>
                            <m:mr>
                              <m:e>
                                <m:r>
                                  <a:rPr lang="cs-CZ" sz="24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r>
                        <a:rPr lang="cs-CZ" sz="2400" b="0" i="1" smtClean="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cs-CZ" sz="24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sz="24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s-CZ" sz="2400" b="0" i="1" smtClean="0">
                                    <a:latin typeface="Cambria Math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cs-CZ" sz="24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400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cs-CZ" sz="2400" dirty="0">
                  <a:latin typeface="Cambria Math"/>
                </a:endParaRPr>
              </a:p>
              <a:p>
                <a:pPr marL="0" indent="0">
                  <a:buNone/>
                </a:pPr>
                <a:endParaRPr lang="cs-CZ" sz="2400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cs-CZ" sz="2400" dirty="0" smtClean="0"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cs-CZ" sz="2400" dirty="0" smtClean="0">
                    <a:solidFill>
                      <a:srgbClr val="0070C0"/>
                    </a:solidFill>
                  </a:rPr>
                  <a:t>Řešení:</a:t>
                </a:r>
              </a:p>
              <a:p>
                <a:pPr marL="0" indent="0">
                  <a:buNone/>
                </a:pPr>
                <a:endParaRPr lang="cs-CZ" sz="2400" dirty="0" smtClean="0">
                  <a:solidFill>
                    <a:srgbClr val="0070C0"/>
                  </a:solidFill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cs-CZ" sz="240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sz="24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s-CZ" sz="2400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7</m:t>
                                </m:r>
                              </m:e>
                            </m:mr>
                            <m:mr>
                              <m:e>
                                <m:r>
                                  <a:rPr lang="cs-CZ" sz="2400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r>
                        <a:rPr lang="cs-CZ" sz="2400" i="1">
                          <a:solidFill>
                            <a:srgbClr val="0070C0"/>
                          </a:solidFill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cs-CZ" sz="24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sz="24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s-CZ" sz="2400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cs-CZ" sz="2400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r>
                        <a:rPr lang="cs-CZ" sz="2400" i="1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7!</m:t>
                          </m:r>
                        </m:num>
                        <m:den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2!</m:t>
                          </m:r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∙5!</m:t>
                          </m:r>
                        </m:den>
                      </m:f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5!</m:t>
                          </m:r>
                        </m:num>
                        <m:den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2!</m:t>
                          </m:r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∙3!</m:t>
                          </m:r>
                        </m:den>
                      </m:f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7</m:t>
                          </m:r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∙6</m:t>
                          </m:r>
                        </m:num>
                        <m:den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5</m:t>
                          </m:r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∙4</m:t>
                          </m:r>
                        </m:num>
                        <m:den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=21+10=31</m:t>
                      </m:r>
                    </m:oMath>
                  </m:oMathPara>
                </a14:m>
                <a:endParaRPr lang="cs-CZ" sz="2400" dirty="0">
                  <a:solidFill>
                    <a:srgbClr val="0070C0"/>
                  </a:solidFill>
                  <a:latin typeface="Cambria Math"/>
                </a:endParaRPr>
              </a:p>
              <a:p>
                <a:pPr marL="0" indent="0" algn="ctr">
                  <a:buNone/>
                </a:pPr>
                <a:endParaRPr lang="cs-CZ" sz="2400" dirty="0">
                  <a:solidFill>
                    <a:srgbClr val="0070C0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:endParaRPr lang="cs-CZ" sz="2400" dirty="0" smtClean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76672"/>
                <a:ext cx="8229600" cy="5649491"/>
              </a:xfrm>
              <a:blipFill rotWithShape="1">
                <a:blip r:embed="rId2"/>
                <a:stretch>
                  <a:fillRect l="-1111" t="-86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ahnutá šipka nahoru 3">
            <a:hlinkClick r:id="rId3" action="ppaction://hlinksldjump"/>
          </p:cNvPr>
          <p:cNvSpPr/>
          <p:nvPr/>
        </p:nvSpPr>
        <p:spPr>
          <a:xfrm rot="16200000">
            <a:off x="7440139" y="5435689"/>
            <a:ext cx="845027" cy="576064"/>
          </a:xfrm>
          <a:prstGeom prst="curvedUpArrow">
            <a:avLst/>
          </a:prstGeom>
          <a:gradFill>
            <a:gsLst>
              <a:gs pos="0">
                <a:srgbClr val="FFF200"/>
              </a:gs>
              <a:gs pos="2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7703741" y="548680"/>
            <a:ext cx="684683" cy="923330"/>
          </a:xfrm>
          <a:prstGeom prst="rect">
            <a:avLst/>
          </a:prstGeom>
          <a:solidFill>
            <a:srgbClr val="FF00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?</a:t>
            </a:r>
            <a:endParaRPr lang="cs-CZ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17877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76672"/>
                <a:ext cx="8229600" cy="564949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cs-CZ" sz="2400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cs-CZ" sz="2400" dirty="0"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cs-CZ" sz="2400" dirty="0" smtClean="0">
                    <a:latin typeface="Cambria Math"/>
                  </a:rPr>
                  <a:t>Na </a:t>
                </a:r>
                <a:r>
                  <a:rPr lang="cs-CZ" sz="2400" dirty="0" smtClean="0">
                    <a:latin typeface="Cambria Math"/>
                  </a:rPr>
                  <a:t>mezinárodní výstavě psů se sešlo 7 labradorských retrívrů, 12 zlatých retrívrů, 13 německých ovčáků a 6 bílých ovčáků. Na konci výstavy rozhodčí vyberou absolutního vítěze ze všech psů. Kolik mají možností, jak ho vybrat?</a:t>
                </a:r>
              </a:p>
              <a:p>
                <a:pPr marL="0" indent="0">
                  <a:buNone/>
                </a:pPr>
                <a:endParaRPr lang="cs-CZ" sz="2400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cs-CZ" sz="2400" dirty="0" smtClean="0"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cs-CZ" sz="2400" dirty="0" smtClean="0">
                    <a:solidFill>
                      <a:srgbClr val="0070C0"/>
                    </a:solidFill>
                  </a:rPr>
                  <a:t>Řešení:</a:t>
                </a:r>
              </a:p>
              <a:p>
                <a:pPr marL="0" indent="0">
                  <a:buNone/>
                </a:pPr>
                <a:endParaRPr lang="cs-CZ" sz="2400" dirty="0" smtClean="0">
                  <a:solidFill>
                    <a:srgbClr val="0070C0"/>
                  </a:solidFill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400" b="0" i="0" smtClean="0">
                          <a:solidFill>
                            <a:srgbClr val="0070C0"/>
                          </a:solidFill>
                          <a:latin typeface="Cambria Math"/>
                        </a:rPr>
                        <m:t>v</m:t>
                      </m:r>
                      <m:r>
                        <a:rPr lang="cs-CZ" sz="2400" b="0" i="0" smtClean="0">
                          <a:solidFill>
                            <a:srgbClr val="0070C0"/>
                          </a:solidFill>
                          <a:latin typeface="Cambria Math"/>
                        </a:rPr>
                        <m:t>š</m:t>
                      </m:r>
                      <m:r>
                        <m:rPr>
                          <m:sty m:val="p"/>
                        </m:rPr>
                        <a:rPr lang="cs-CZ" sz="2400" b="0" i="0" smtClean="0">
                          <a:solidFill>
                            <a:srgbClr val="0070C0"/>
                          </a:solidFill>
                          <a:latin typeface="Cambria Math"/>
                        </a:rPr>
                        <m:t>ech</m:t>
                      </m:r>
                      <m:r>
                        <a:rPr lang="cs-CZ" sz="2400" b="0" i="0" smtClean="0">
                          <a:solidFill>
                            <a:srgbClr val="0070C0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cs-CZ" sz="2400" b="0" i="0" smtClean="0">
                          <a:solidFill>
                            <a:srgbClr val="0070C0"/>
                          </a:solidFill>
                          <a:latin typeface="Cambria Math"/>
                        </a:rPr>
                        <m:t>ps</m:t>
                      </m:r>
                      <m:r>
                        <a:rPr lang="cs-CZ" sz="2400" b="0" i="0" smtClean="0">
                          <a:solidFill>
                            <a:srgbClr val="0070C0"/>
                          </a:solidFill>
                          <a:latin typeface="Cambria Math"/>
                        </a:rPr>
                        <m:t>ů …. 7+12+13+6=38</m:t>
                      </m:r>
                    </m:oMath>
                  </m:oMathPara>
                </a14:m>
                <a:endParaRPr lang="cs-CZ" sz="2400" dirty="0">
                  <a:solidFill>
                    <a:srgbClr val="0070C0"/>
                  </a:solidFill>
                  <a:latin typeface="Cambria Math"/>
                </a:endParaRPr>
              </a:p>
              <a:p>
                <a:pPr marL="0" indent="0" algn="ctr">
                  <a:buNone/>
                </a:pPr>
                <a:endParaRPr lang="cs-CZ" sz="2400" dirty="0">
                  <a:solidFill>
                    <a:srgbClr val="0070C0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:endParaRPr lang="cs-CZ" sz="2400" dirty="0" smtClean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76672"/>
                <a:ext cx="8229600" cy="5649491"/>
              </a:xfrm>
              <a:blipFill rotWithShape="1">
                <a:blip r:embed="rId2"/>
                <a:stretch>
                  <a:fillRect l="-1111" r="-177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ahnutá šipka nahoru 3">
            <a:hlinkClick r:id="rId3" action="ppaction://hlinksldjump"/>
          </p:cNvPr>
          <p:cNvSpPr/>
          <p:nvPr/>
        </p:nvSpPr>
        <p:spPr>
          <a:xfrm rot="16200000">
            <a:off x="7317838" y="5435689"/>
            <a:ext cx="845027" cy="576064"/>
          </a:xfrm>
          <a:prstGeom prst="curvedUpArrow">
            <a:avLst/>
          </a:prstGeom>
          <a:gradFill>
            <a:gsLst>
              <a:gs pos="0">
                <a:srgbClr val="FFF200"/>
              </a:gs>
              <a:gs pos="2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7703741" y="548680"/>
            <a:ext cx="684683" cy="923330"/>
          </a:xfrm>
          <a:prstGeom prst="rect">
            <a:avLst/>
          </a:prstGeom>
          <a:solidFill>
            <a:srgbClr val="FF00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?</a:t>
            </a:r>
            <a:endParaRPr lang="cs-CZ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40605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76672"/>
                <a:ext cx="8229600" cy="564949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cs-CZ" sz="2400" dirty="0" smtClean="0">
                    <a:latin typeface="Cambria Math"/>
                  </a:rPr>
                  <a:t>Vypočtěte:</a:t>
                </a:r>
              </a:p>
              <a:p>
                <a:pPr marL="0" indent="0">
                  <a:buNone/>
                </a:pPr>
                <a:endParaRPr lang="cs-CZ" sz="2400" dirty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cs-CZ" sz="24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sz="24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s-CZ" sz="2400" b="0" i="1" smtClean="0">
                                    <a:latin typeface="Cambria Math"/>
                                  </a:rPr>
                                  <m:t>7</m:t>
                                </m:r>
                              </m:e>
                            </m:mr>
                            <m:mr>
                              <m:e>
                                <m:r>
                                  <a:rPr lang="cs-CZ" sz="24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r>
                        <a:rPr lang="cs-CZ" sz="2400" b="0" i="1" smtClean="0">
                          <a:latin typeface="Cambria Math"/>
                        </a:rPr>
                        <m:t>−</m:t>
                      </m:r>
                      <m:d>
                        <m:dPr>
                          <m:ctrlPr>
                            <a:rPr lang="cs-CZ" sz="24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sz="24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s-CZ" sz="2400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cs-CZ" sz="24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cs-CZ" sz="2400" b="0" i="1" smtClean="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cs-CZ" sz="24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sz="24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s-CZ" sz="2400" b="0" i="1" smtClean="0">
                                    <a:latin typeface="Cambria Math"/>
                                  </a:rPr>
                                  <m:t>6</m:t>
                                </m:r>
                              </m:e>
                            </m:mr>
                            <m:mr>
                              <m:e>
                                <m:r>
                                  <a:rPr lang="cs-CZ" sz="24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400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cs-CZ" sz="2400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cs-CZ" sz="2400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cs-CZ" sz="2400" dirty="0" smtClean="0">
                    <a:solidFill>
                      <a:srgbClr val="0070C0"/>
                    </a:solidFill>
                  </a:rPr>
                  <a:t>Řešení:</a:t>
                </a:r>
              </a:p>
              <a:p>
                <a:pPr marL="0" indent="0">
                  <a:buNone/>
                </a:pPr>
                <a:endParaRPr lang="cs-CZ" sz="2400" dirty="0" smtClean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cs-CZ" sz="240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sz="24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s-CZ" sz="24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7</m:t>
                                </m:r>
                              </m:e>
                            </m:mr>
                            <m:mr>
                              <m:e>
                                <m:r>
                                  <a:rPr lang="cs-CZ" sz="24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−</m:t>
                      </m:r>
                      <m:d>
                        <m:dPr>
                          <m:ctrlPr>
                            <a:rPr lang="cs-CZ" sz="24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sz="24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s-CZ" sz="24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cs-CZ" sz="24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cs-CZ" sz="2400" i="1">
                          <a:solidFill>
                            <a:srgbClr val="0070C0"/>
                          </a:solidFill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cs-CZ" sz="24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sz="24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s-CZ" sz="24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6</m:t>
                                </m:r>
                              </m:e>
                            </m:mr>
                            <m:mr>
                              <m:e>
                                <m:r>
                                  <a:rPr lang="cs-CZ" sz="24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r>
                        <a:rPr lang="cs-CZ" sz="2400" i="1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7!</m:t>
                          </m:r>
                        </m:num>
                        <m:den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2!</m:t>
                          </m:r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∙5!</m:t>
                          </m:r>
                        </m:den>
                      </m:f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−3+</m:t>
                      </m:r>
                      <m:f>
                        <m:fPr>
                          <m:ctrlP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6!</m:t>
                          </m:r>
                        </m:num>
                        <m:den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2!</m:t>
                          </m:r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∙4!</m:t>
                          </m:r>
                        </m:den>
                      </m:f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7</m:t>
                          </m:r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∙6</m:t>
                          </m:r>
                        </m:num>
                        <m:den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−3+</m:t>
                      </m:r>
                      <m:f>
                        <m:fPr>
                          <m:ctrlP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6</m:t>
                          </m:r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∙5</m:t>
                          </m:r>
                        </m:num>
                        <m:den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400" b="0" i="1" dirty="0" smtClean="0">
                  <a:solidFill>
                    <a:srgbClr val="0070C0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=21−3+15=33</m:t>
                      </m:r>
                    </m:oMath>
                  </m:oMathPara>
                </a14:m>
                <a:endParaRPr lang="cs-CZ" sz="2400" dirty="0">
                  <a:solidFill>
                    <a:srgbClr val="0070C0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:endParaRPr lang="cs-CZ" sz="2400" dirty="0" smtClean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76672"/>
                <a:ext cx="8229600" cy="5649491"/>
              </a:xfrm>
              <a:blipFill rotWithShape="1">
                <a:blip r:embed="rId2"/>
                <a:stretch>
                  <a:fillRect l="-1111" t="-86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ahnutá šipka nahoru 3">
            <a:hlinkClick r:id="rId3" action="ppaction://hlinksldjump"/>
          </p:cNvPr>
          <p:cNvSpPr/>
          <p:nvPr/>
        </p:nvSpPr>
        <p:spPr>
          <a:xfrm rot="16200000">
            <a:off x="7029806" y="5291673"/>
            <a:ext cx="845027" cy="576064"/>
          </a:xfrm>
          <a:prstGeom prst="curvedUpArrow">
            <a:avLst/>
          </a:prstGeom>
          <a:gradFill>
            <a:gsLst>
              <a:gs pos="0">
                <a:srgbClr val="FFF200"/>
              </a:gs>
              <a:gs pos="2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7703741" y="548680"/>
            <a:ext cx="684683" cy="923330"/>
          </a:xfrm>
          <a:prstGeom prst="rect">
            <a:avLst/>
          </a:prstGeom>
          <a:solidFill>
            <a:srgbClr val="FF00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?</a:t>
            </a:r>
            <a:endParaRPr lang="cs-CZ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7867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2307119"/>
              </p:ext>
            </p:extLst>
          </p:nvPr>
        </p:nvGraphicFramePr>
        <p:xfrm>
          <a:off x="107508" y="116630"/>
          <a:ext cx="8928986" cy="66247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1726"/>
                <a:gridCol w="811726"/>
                <a:gridCol w="811726"/>
                <a:gridCol w="811726"/>
                <a:gridCol w="811726"/>
                <a:gridCol w="811726"/>
                <a:gridCol w="811726"/>
                <a:gridCol w="811726"/>
                <a:gridCol w="811726"/>
                <a:gridCol w="811726"/>
                <a:gridCol w="811726"/>
              </a:tblGrid>
              <a:tr h="1104123"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600" dirty="0" smtClean="0"/>
                        <a:t>A</a:t>
                      </a:r>
                      <a:endParaRPr lang="cs-CZ" sz="36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600" dirty="0" smtClean="0"/>
                        <a:t>B</a:t>
                      </a:r>
                      <a:endParaRPr lang="cs-CZ" sz="36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600" dirty="0" smtClean="0"/>
                        <a:t>C</a:t>
                      </a:r>
                      <a:endParaRPr lang="cs-CZ" sz="36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600" dirty="0" smtClean="0"/>
                        <a:t>D</a:t>
                      </a:r>
                      <a:endParaRPr lang="cs-CZ" sz="36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600" dirty="0" smtClean="0"/>
                        <a:t>E</a:t>
                      </a:r>
                      <a:endParaRPr lang="cs-CZ" sz="36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600" dirty="0" smtClean="0"/>
                        <a:t>F</a:t>
                      </a:r>
                      <a:endParaRPr lang="cs-CZ" sz="36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600" dirty="0" smtClean="0"/>
                        <a:t>G</a:t>
                      </a:r>
                      <a:endParaRPr lang="cs-CZ" sz="36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600" dirty="0" smtClean="0"/>
                        <a:t>H</a:t>
                      </a:r>
                      <a:endParaRPr lang="cs-CZ" sz="36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600" dirty="0" smtClean="0"/>
                        <a:t>I</a:t>
                      </a:r>
                      <a:endParaRPr lang="cs-CZ" sz="36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600" dirty="0" smtClean="0"/>
                        <a:t>J</a:t>
                      </a:r>
                      <a:endParaRPr lang="cs-CZ" sz="36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104123">
                <a:tc>
                  <a:txBody>
                    <a:bodyPr/>
                    <a:lstStyle/>
                    <a:p>
                      <a:pPr algn="ctr"/>
                      <a:r>
                        <a:rPr lang="cs-CZ" sz="3600" dirty="0" smtClean="0"/>
                        <a:t>1</a:t>
                      </a:r>
                      <a:endParaRPr lang="cs-CZ" sz="36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1104123">
                <a:tc>
                  <a:txBody>
                    <a:bodyPr/>
                    <a:lstStyle/>
                    <a:p>
                      <a:pPr algn="ctr"/>
                      <a:r>
                        <a:rPr lang="cs-CZ" sz="3600" dirty="0" smtClean="0"/>
                        <a:t>2</a:t>
                      </a:r>
                      <a:endParaRPr lang="cs-CZ" sz="36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1104123">
                <a:tc>
                  <a:txBody>
                    <a:bodyPr/>
                    <a:lstStyle/>
                    <a:p>
                      <a:pPr algn="ctr"/>
                      <a:r>
                        <a:rPr lang="cs-CZ" sz="3600" dirty="0" smtClean="0"/>
                        <a:t>3</a:t>
                      </a:r>
                      <a:endParaRPr lang="cs-CZ" sz="36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1104123">
                <a:tc>
                  <a:txBody>
                    <a:bodyPr/>
                    <a:lstStyle/>
                    <a:p>
                      <a:pPr algn="ctr"/>
                      <a:r>
                        <a:rPr lang="cs-CZ" sz="3600" dirty="0" smtClean="0"/>
                        <a:t>4</a:t>
                      </a:r>
                      <a:endParaRPr lang="cs-CZ" sz="36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1104123">
                <a:tc>
                  <a:txBody>
                    <a:bodyPr/>
                    <a:lstStyle/>
                    <a:p>
                      <a:pPr algn="ctr"/>
                      <a:r>
                        <a:rPr lang="cs-CZ" sz="3600" dirty="0" smtClean="0"/>
                        <a:t>5</a:t>
                      </a:r>
                      <a:endParaRPr lang="cs-CZ" sz="36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Obdélník 4">
            <a:hlinkClick r:id="rId2" action="ppaction://hlinksldjump"/>
          </p:cNvPr>
          <p:cNvSpPr/>
          <p:nvPr/>
        </p:nvSpPr>
        <p:spPr>
          <a:xfrm>
            <a:off x="925114" y="1224048"/>
            <a:ext cx="831260" cy="108012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>
            <a:hlinkClick r:id="rId3" action="ppaction://hlinksldjump"/>
          </p:cNvPr>
          <p:cNvSpPr/>
          <p:nvPr/>
        </p:nvSpPr>
        <p:spPr>
          <a:xfrm>
            <a:off x="925115" y="2301914"/>
            <a:ext cx="819384" cy="1107897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>
            <a:hlinkClick r:id="rId4" action="ppaction://hlinksldjump"/>
          </p:cNvPr>
          <p:cNvSpPr/>
          <p:nvPr/>
        </p:nvSpPr>
        <p:spPr>
          <a:xfrm>
            <a:off x="925114" y="3421604"/>
            <a:ext cx="831259" cy="108012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>
            <a:hlinkClick r:id="rId5" action="ppaction://hlinksldjump"/>
          </p:cNvPr>
          <p:cNvSpPr/>
          <p:nvPr/>
        </p:nvSpPr>
        <p:spPr>
          <a:xfrm>
            <a:off x="925114" y="4508012"/>
            <a:ext cx="831259" cy="1097314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>
            <a:hlinkClick r:id="rId6" action="ppaction://hlinksldjump"/>
          </p:cNvPr>
          <p:cNvSpPr/>
          <p:nvPr/>
        </p:nvSpPr>
        <p:spPr>
          <a:xfrm>
            <a:off x="917844" y="5614678"/>
            <a:ext cx="822731" cy="1115669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>
            <a:hlinkClick r:id="rId7" action="ppaction://hlinksldjump"/>
          </p:cNvPr>
          <p:cNvSpPr/>
          <p:nvPr/>
        </p:nvSpPr>
        <p:spPr>
          <a:xfrm>
            <a:off x="1735970" y="5581369"/>
            <a:ext cx="812491" cy="1148977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>
            <a:hlinkClick r:id="rId8" action="ppaction://hlinksldjump"/>
          </p:cNvPr>
          <p:cNvSpPr/>
          <p:nvPr/>
        </p:nvSpPr>
        <p:spPr>
          <a:xfrm>
            <a:off x="1745608" y="4501250"/>
            <a:ext cx="792088" cy="108012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>
            <a:hlinkClick r:id="rId9" action="ppaction://hlinksldjump"/>
          </p:cNvPr>
          <p:cNvSpPr/>
          <p:nvPr/>
        </p:nvSpPr>
        <p:spPr>
          <a:xfrm>
            <a:off x="1766098" y="3421672"/>
            <a:ext cx="792088" cy="108012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>
            <a:hlinkClick r:id="rId10" action="ppaction://hlinksldjump"/>
          </p:cNvPr>
          <p:cNvSpPr/>
          <p:nvPr/>
        </p:nvSpPr>
        <p:spPr>
          <a:xfrm>
            <a:off x="1756374" y="2301914"/>
            <a:ext cx="792088" cy="1107897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>
            <a:hlinkClick r:id="rId11" action="ppaction://hlinksldjump"/>
          </p:cNvPr>
          <p:cNvSpPr/>
          <p:nvPr/>
        </p:nvSpPr>
        <p:spPr>
          <a:xfrm>
            <a:off x="1740575" y="1224048"/>
            <a:ext cx="792088" cy="108012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délník 14">
            <a:hlinkClick r:id="rId12" action="ppaction://hlinksldjump"/>
          </p:cNvPr>
          <p:cNvSpPr/>
          <p:nvPr/>
        </p:nvSpPr>
        <p:spPr>
          <a:xfrm>
            <a:off x="2555242" y="1221794"/>
            <a:ext cx="792088" cy="108012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bdélník 15">
            <a:hlinkClick r:id="rId13" action="ppaction://hlinksldjump"/>
          </p:cNvPr>
          <p:cNvSpPr/>
          <p:nvPr/>
        </p:nvSpPr>
        <p:spPr>
          <a:xfrm>
            <a:off x="2555242" y="2301914"/>
            <a:ext cx="806907" cy="1131899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bdélník 16">
            <a:hlinkClick r:id="rId14" action="ppaction://hlinksldjump"/>
          </p:cNvPr>
          <p:cNvSpPr/>
          <p:nvPr/>
        </p:nvSpPr>
        <p:spPr>
          <a:xfrm>
            <a:off x="2558780" y="3417309"/>
            <a:ext cx="792088" cy="108012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bdélník 17">
            <a:hlinkClick r:id="rId15" action="ppaction://hlinksldjump"/>
          </p:cNvPr>
          <p:cNvSpPr/>
          <p:nvPr/>
        </p:nvSpPr>
        <p:spPr>
          <a:xfrm>
            <a:off x="2551196" y="4507522"/>
            <a:ext cx="792088" cy="109780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bdélník 18">
            <a:hlinkClick r:id="rId16" action="ppaction://hlinksldjump"/>
          </p:cNvPr>
          <p:cNvSpPr/>
          <p:nvPr/>
        </p:nvSpPr>
        <p:spPr>
          <a:xfrm>
            <a:off x="2558186" y="5605928"/>
            <a:ext cx="792088" cy="1124419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Obdélník 19">
            <a:hlinkClick r:id="rId17" action="ppaction://hlinksldjump"/>
          </p:cNvPr>
          <p:cNvSpPr/>
          <p:nvPr/>
        </p:nvSpPr>
        <p:spPr>
          <a:xfrm>
            <a:off x="3362252" y="1233704"/>
            <a:ext cx="792088" cy="108012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Obdélník 20">
            <a:hlinkClick r:id="rId18" action="ppaction://hlinksldjump"/>
          </p:cNvPr>
          <p:cNvSpPr/>
          <p:nvPr/>
        </p:nvSpPr>
        <p:spPr>
          <a:xfrm>
            <a:off x="3368929" y="2324006"/>
            <a:ext cx="792088" cy="1097666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Obdélník 21">
            <a:hlinkClick r:id="rId19" action="ppaction://hlinksldjump"/>
          </p:cNvPr>
          <p:cNvSpPr/>
          <p:nvPr/>
        </p:nvSpPr>
        <p:spPr>
          <a:xfrm>
            <a:off x="3355281" y="3421672"/>
            <a:ext cx="792088" cy="108634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Obdélník 22">
            <a:hlinkClick r:id="rId20" action="ppaction://hlinksldjump"/>
          </p:cNvPr>
          <p:cNvSpPr/>
          <p:nvPr/>
        </p:nvSpPr>
        <p:spPr>
          <a:xfrm>
            <a:off x="3361541" y="4520198"/>
            <a:ext cx="792088" cy="108012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Obdélník 23">
            <a:hlinkClick r:id="rId21" action="ppaction://hlinksldjump"/>
          </p:cNvPr>
          <p:cNvSpPr/>
          <p:nvPr/>
        </p:nvSpPr>
        <p:spPr>
          <a:xfrm>
            <a:off x="3351357" y="5605452"/>
            <a:ext cx="792088" cy="1124419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Obdélník 24">
            <a:hlinkClick r:id="rId22" action="ppaction://hlinksldjump"/>
          </p:cNvPr>
          <p:cNvSpPr/>
          <p:nvPr/>
        </p:nvSpPr>
        <p:spPr>
          <a:xfrm>
            <a:off x="4165044" y="1234185"/>
            <a:ext cx="792088" cy="108012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Obdélník 25">
            <a:hlinkClick r:id="rId23" action="ppaction://hlinksldjump"/>
          </p:cNvPr>
          <p:cNvSpPr/>
          <p:nvPr/>
        </p:nvSpPr>
        <p:spPr>
          <a:xfrm>
            <a:off x="4168968" y="2325767"/>
            <a:ext cx="792088" cy="108012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Obdélník 26">
            <a:hlinkClick r:id="rId24" action="ppaction://hlinksldjump"/>
          </p:cNvPr>
          <p:cNvSpPr/>
          <p:nvPr/>
        </p:nvSpPr>
        <p:spPr>
          <a:xfrm>
            <a:off x="4154340" y="3405651"/>
            <a:ext cx="802252" cy="110828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Obdélník 27">
            <a:hlinkClick r:id="rId25" action="ppaction://hlinksldjump"/>
          </p:cNvPr>
          <p:cNvSpPr/>
          <p:nvPr/>
        </p:nvSpPr>
        <p:spPr>
          <a:xfrm>
            <a:off x="4162000" y="4518625"/>
            <a:ext cx="792088" cy="108012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Obdélník 28">
            <a:hlinkClick r:id="rId26" action="ppaction://hlinksldjump"/>
          </p:cNvPr>
          <p:cNvSpPr/>
          <p:nvPr/>
        </p:nvSpPr>
        <p:spPr>
          <a:xfrm>
            <a:off x="4156802" y="5605452"/>
            <a:ext cx="831242" cy="1124419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Obdélník 29">
            <a:hlinkClick r:id="rId27" action="ppaction://hlinksldjump"/>
          </p:cNvPr>
          <p:cNvSpPr/>
          <p:nvPr/>
        </p:nvSpPr>
        <p:spPr>
          <a:xfrm>
            <a:off x="4964294" y="1233669"/>
            <a:ext cx="832698" cy="108012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Obdélník 30">
            <a:hlinkClick r:id="rId28" action="ppaction://hlinksldjump"/>
          </p:cNvPr>
          <p:cNvSpPr/>
          <p:nvPr/>
        </p:nvSpPr>
        <p:spPr>
          <a:xfrm>
            <a:off x="4954088" y="2317816"/>
            <a:ext cx="829318" cy="108012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Obdélník 31">
            <a:hlinkClick r:id="rId29" action="ppaction://hlinksldjump"/>
          </p:cNvPr>
          <p:cNvSpPr/>
          <p:nvPr/>
        </p:nvSpPr>
        <p:spPr>
          <a:xfrm>
            <a:off x="4966235" y="3408290"/>
            <a:ext cx="822806" cy="108012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Obdélník 32">
            <a:hlinkClick r:id="rId30" action="ppaction://hlinksldjump"/>
          </p:cNvPr>
          <p:cNvSpPr/>
          <p:nvPr/>
        </p:nvSpPr>
        <p:spPr>
          <a:xfrm>
            <a:off x="4965692" y="4488410"/>
            <a:ext cx="814440" cy="110564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Obdélník 33">
            <a:hlinkClick r:id="rId31" action="ppaction://hlinksldjump"/>
          </p:cNvPr>
          <p:cNvSpPr/>
          <p:nvPr/>
        </p:nvSpPr>
        <p:spPr>
          <a:xfrm>
            <a:off x="4980882" y="5605452"/>
            <a:ext cx="792088" cy="1124419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Obdélník 34">
            <a:hlinkClick r:id="rId32" action="ppaction://hlinksldjump"/>
          </p:cNvPr>
          <p:cNvSpPr/>
          <p:nvPr/>
        </p:nvSpPr>
        <p:spPr>
          <a:xfrm>
            <a:off x="5783406" y="1224048"/>
            <a:ext cx="836158" cy="108012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6" name="Obdélník 35">
            <a:hlinkClick r:id="rId33" action="ppaction://hlinksldjump"/>
          </p:cNvPr>
          <p:cNvSpPr/>
          <p:nvPr/>
        </p:nvSpPr>
        <p:spPr>
          <a:xfrm>
            <a:off x="5789696" y="2304168"/>
            <a:ext cx="818648" cy="1113141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7" name="Obdélník 36">
            <a:hlinkClick r:id="rId34" action="ppaction://hlinksldjump"/>
          </p:cNvPr>
          <p:cNvSpPr/>
          <p:nvPr/>
        </p:nvSpPr>
        <p:spPr>
          <a:xfrm>
            <a:off x="5796992" y="3420869"/>
            <a:ext cx="792088" cy="108012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8" name="Obdélník 37">
            <a:hlinkClick r:id="rId35" action="ppaction://hlinksldjump"/>
          </p:cNvPr>
          <p:cNvSpPr/>
          <p:nvPr/>
        </p:nvSpPr>
        <p:spPr>
          <a:xfrm>
            <a:off x="5781089" y="4492110"/>
            <a:ext cx="827335" cy="111334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9" name="Obdélník 38">
            <a:hlinkClick r:id="rId36" action="ppaction://hlinksldjump"/>
          </p:cNvPr>
          <p:cNvSpPr/>
          <p:nvPr/>
        </p:nvSpPr>
        <p:spPr>
          <a:xfrm>
            <a:off x="5784391" y="5597280"/>
            <a:ext cx="824034" cy="1132591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0" name="Obdélník 39">
            <a:hlinkClick r:id="rId37" action="ppaction://hlinksldjump"/>
          </p:cNvPr>
          <p:cNvSpPr/>
          <p:nvPr/>
        </p:nvSpPr>
        <p:spPr>
          <a:xfrm>
            <a:off x="6619564" y="1226835"/>
            <a:ext cx="792088" cy="108012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1" name="Obdélník 40">
            <a:hlinkClick r:id="rId38" action="ppaction://hlinksldjump"/>
          </p:cNvPr>
          <p:cNvSpPr/>
          <p:nvPr/>
        </p:nvSpPr>
        <p:spPr>
          <a:xfrm>
            <a:off x="6612094" y="2314305"/>
            <a:ext cx="792088" cy="109943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2" name="Obdélník 41">
            <a:hlinkClick r:id="rId39" action="ppaction://hlinksldjump"/>
          </p:cNvPr>
          <p:cNvSpPr/>
          <p:nvPr/>
        </p:nvSpPr>
        <p:spPr>
          <a:xfrm>
            <a:off x="6608425" y="3421672"/>
            <a:ext cx="792088" cy="108012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3" name="Obdélník 42">
            <a:hlinkClick r:id="rId40" action="ppaction://hlinksldjump"/>
          </p:cNvPr>
          <p:cNvSpPr/>
          <p:nvPr/>
        </p:nvSpPr>
        <p:spPr>
          <a:xfrm>
            <a:off x="6608425" y="4497807"/>
            <a:ext cx="792088" cy="109947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4" name="Obdélník 43">
            <a:hlinkClick r:id="rId41" action="ppaction://hlinksldjump"/>
          </p:cNvPr>
          <p:cNvSpPr/>
          <p:nvPr/>
        </p:nvSpPr>
        <p:spPr>
          <a:xfrm>
            <a:off x="6608425" y="5605928"/>
            <a:ext cx="792088" cy="1119269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5" name="Obdélník 44">
            <a:hlinkClick r:id="rId42" action="ppaction://hlinksldjump"/>
          </p:cNvPr>
          <p:cNvSpPr/>
          <p:nvPr/>
        </p:nvSpPr>
        <p:spPr>
          <a:xfrm>
            <a:off x="7419603" y="1224048"/>
            <a:ext cx="792088" cy="108012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6" name="Obdélník 45">
            <a:hlinkClick r:id="rId43" action="ppaction://hlinksldjump"/>
          </p:cNvPr>
          <p:cNvSpPr/>
          <p:nvPr/>
        </p:nvSpPr>
        <p:spPr>
          <a:xfrm>
            <a:off x="7411651" y="2304168"/>
            <a:ext cx="816405" cy="1099501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7" name="Obdélník 46">
            <a:hlinkClick r:id="rId44" action="ppaction://hlinksldjump"/>
          </p:cNvPr>
          <p:cNvSpPr/>
          <p:nvPr/>
        </p:nvSpPr>
        <p:spPr>
          <a:xfrm>
            <a:off x="7419603" y="3417687"/>
            <a:ext cx="792088" cy="108012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8" name="Obdélník 47">
            <a:hlinkClick r:id="rId45" action="ppaction://hlinksldjump"/>
          </p:cNvPr>
          <p:cNvSpPr/>
          <p:nvPr/>
        </p:nvSpPr>
        <p:spPr>
          <a:xfrm>
            <a:off x="7419603" y="4506853"/>
            <a:ext cx="792088" cy="108012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9" name="Obdélník 48">
            <a:hlinkClick r:id="rId46" action="ppaction://hlinksldjump"/>
          </p:cNvPr>
          <p:cNvSpPr/>
          <p:nvPr/>
        </p:nvSpPr>
        <p:spPr>
          <a:xfrm>
            <a:off x="7419603" y="5598848"/>
            <a:ext cx="792088" cy="112792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0" name="Obdélník 49">
            <a:hlinkClick r:id="rId47" action="ppaction://hlinksldjump"/>
          </p:cNvPr>
          <p:cNvSpPr/>
          <p:nvPr/>
        </p:nvSpPr>
        <p:spPr>
          <a:xfrm>
            <a:off x="8227593" y="1229070"/>
            <a:ext cx="792088" cy="108012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1" name="Obdélník 50">
            <a:hlinkClick r:id="rId48" action="ppaction://hlinksldjump"/>
          </p:cNvPr>
          <p:cNvSpPr/>
          <p:nvPr/>
        </p:nvSpPr>
        <p:spPr>
          <a:xfrm>
            <a:off x="8224159" y="2304168"/>
            <a:ext cx="802828" cy="110778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2" name="Obdélník 51">
            <a:hlinkClick r:id="rId49" action="ppaction://hlinksldjump"/>
          </p:cNvPr>
          <p:cNvSpPr/>
          <p:nvPr/>
        </p:nvSpPr>
        <p:spPr>
          <a:xfrm>
            <a:off x="8228057" y="3421205"/>
            <a:ext cx="792088" cy="108012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3" name="Obdélník 52">
            <a:hlinkClick r:id="rId50" action="ppaction://hlinksldjump"/>
          </p:cNvPr>
          <p:cNvSpPr/>
          <p:nvPr/>
        </p:nvSpPr>
        <p:spPr>
          <a:xfrm>
            <a:off x="8226948" y="4506853"/>
            <a:ext cx="792088" cy="1086487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4" name="Obdélník 53">
            <a:hlinkClick r:id="rId51" action="ppaction://hlinksldjump"/>
          </p:cNvPr>
          <p:cNvSpPr/>
          <p:nvPr/>
        </p:nvSpPr>
        <p:spPr>
          <a:xfrm>
            <a:off x="8234899" y="5605446"/>
            <a:ext cx="792088" cy="1121321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7805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2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5" fill="hold">
                      <p:stCondLst>
                        <p:cond delay="0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4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9" fill="hold">
                      <p:stCondLst>
                        <p:cond delay="0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60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1" fill="hold">
                      <p:stCondLst>
                        <p:cond delay="0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78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9" fill="hold">
                      <p:stCondLst>
                        <p:cond delay="0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84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5" fill="hold">
                      <p:stCondLst>
                        <p:cond delay="0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8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9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96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7" fill="hold">
                      <p:stCondLst>
                        <p:cond delay="0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76672"/>
                <a:ext cx="8229600" cy="564949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cs-CZ" sz="2400" dirty="0" smtClean="0">
                    <a:latin typeface="Cambria Math"/>
                  </a:rPr>
                  <a:t>Určete, jakou hodnotu musí mít číslo X, aby platila rovnost:</a:t>
                </a:r>
              </a:p>
              <a:p>
                <a:pPr marL="0" indent="0">
                  <a:buNone/>
                </a:pPr>
                <a:endParaRPr lang="cs-CZ" sz="2400" dirty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cs-CZ" sz="24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sz="24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s-CZ" sz="2400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cs-CZ" sz="2400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  <m:r>
                        <a:rPr lang="cs-CZ" sz="2400" b="0" i="1" smtClean="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cs-CZ" sz="24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sz="24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s-CZ" sz="2400" b="0" i="1" smtClean="0">
                                    <a:latin typeface="Cambria Math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cs-CZ" sz="2400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  <m:r>
                        <a:rPr lang="cs-CZ" sz="2400" b="0" i="1" smtClean="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cs-CZ" sz="24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sz="24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s-CZ" sz="2400" b="0" i="1" smtClean="0">
                                    <a:latin typeface="Cambria Math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cs-CZ" sz="2400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  <m:r>
                        <a:rPr lang="cs-CZ" sz="2400" b="0" i="1" smtClean="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cs-CZ" sz="24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sz="24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s-CZ" sz="2400" b="0" i="1" smtClean="0">
                                    <a:latin typeface="Cambria Math"/>
                                  </a:rPr>
                                  <m:t>6</m:t>
                                </m:r>
                              </m:e>
                            </m:mr>
                            <m:mr>
                              <m:e>
                                <m:r>
                                  <a:rPr lang="cs-CZ" sz="2400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  <m:r>
                        <a:rPr lang="cs-CZ" sz="2400" b="0" i="1" smtClean="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cs-CZ" sz="24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sz="24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s-CZ" sz="2400" b="0" i="1" smtClean="0">
                                    <a:latin typeface="Cambria Math"/>
                                  </a:rPr>
                                  <m:t>7</m:t>
                                </m:r>
                              </m:e>
                            </m:mr>
                            <m:mr>
                              <m:e>
                                <m:r>
                                  <a:rPr lang="cs-CZ" sz="2400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cs-CZ" sz="24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sz="24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s-CZ" sz="2400" b="0" i="1" smtClean="0">
                                    <a:latin typeface="Cambria Math"/>
                                  </a:rPr>
                                  <m:t>𝑋</m:t>
                                </m:r>
                              </m:e>
                            </m:mr>
                            <m:mr>
                              <m:e>
                                <m:r>
                                  <a:rPr lang="cs-CZ" sz="2400" b="0" i="1" smtClean="0">
                                    <a:latin typeface="Cambria Math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s-CZ" sz="2400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cs-CZ" sz="2400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cs-CZ" sz="2400" dirty="0" smtClean="0">
                    <a:solidFill>
                      <a:srgbClr val="0070C0"/>
                    </a:solidFill>
                  </a:rPr>
                  <a:t>Řešení:</a:t>
                </a:r>
              </a:p>
              <a:p>
                <a:pPr marL="0" indent="0">
                  <a:buNone/>
                </a:pPr>
                <a:endParaRPr lang="cs-CZ" sz="2400" dirty="0" smtClean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cs-CZ" sz="240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sz="24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s-CZ" sz="2400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cs-CZ" sz="2400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  <m:r>
                        <a:rPr lang="cs-CZ" sz="2400" i="1">
                          <a:solidFill>
                            <a:srgbClr val="0070C0"/>
                          </a:solidFill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cs-CZ" sz="24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sz="24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s-CZ" sz="2400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cs-CZ" sz="2400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  <m:r>
                        <a:rPr lang="cs-CZ" sz="2400" i="1">
                          <a:solidFill>
                            <a:srgbClr val="0070C0"/>
                          </a:solidFill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cs-CZ" sz="24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sz="24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s-CZ" sz="2400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cs-CZ" sz="2400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  <m:r>
                        <a:rPr lang="cs-CZ" sz="2400" i="1">
                          <a:solidFill>
                            <a:srgbClr val="0070C0"/>
                          </a:solidFill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cs-CZ" sz="24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sz="24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s-CZ" sz="2400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6</m:t>
                                </m:r>
                              </m:e>
                            </m:mr>
                            <m:mr>
                              <m:e>
                                <m:r>
                                  <a:rPr lang="cs-CZ" sz="2400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  <m:r>
                        <a:rPr lang="cs-CZ" sz="2400" i="1">
                          <a:solidFill>
                            <a:srgbClr val="0070C0"/>
                          </a:solidFill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cs-CZ" sz="24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sz="24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s-CZ" sz="2400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7</m:t>
                                </m:r>
                              </m:e>
                            </m:mr>
                            <m:mr>
                              <m:e>
                                <m:r>
                                  <a:rPr lang="cs-CZ" sz="2400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  <m:r>
                        <a:rPr lang="cs-CZ" sz="2400" i="1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cs-CZ" sz="240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sz="240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s-CZ" sz="24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cs-CZ" sz="24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sz="24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s-CZ" sz="24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cs-CZ" sz="24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sz="24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s-CZ" sz="24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cs-CZ" sz="24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sz="24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s-CZ" sz="24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6</m:t>
                                </m:r>
                              </m:e>
                            </m:mr>
                            <m:mr>
                              <m:e>
                                <m:r>
                                  <a:rPr lang="cs-CZ" sz="24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sz="24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s-CZ" sz="24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7</m:t>
                                </m:r>
                              </m:e>
                            </m:mr>
                            <m:mr>
                              <m:e>
                                <m:r>
                                  <a:rPr lang="cs-CZ" sz="24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sz="24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s-CZ" sz="24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cs-CZ" sz="24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sz="24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s-CZ" sz="24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cs-CZ" sz="24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sz="24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s-CZ" sz="24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6</m:t>
                                </m:r>
                              </m:e>
                            </m:mr>
                            <m:mr>
                              <m:e>
                                <m:r>
                                  <a:rPr lang="cs-CZ" sz="24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sz="24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s-CZ" sz="24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7</m:t>
                                </m:r>
                              </m:e>
                            </m:mr>
                            <m:mr>
                              <m:e>
                                <m:r>
                                  <a:rPr lang="cs-CZ" sz="24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sz="24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s-CZ" sz="24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6</m:t>
                                </m:r>
                              </m:e>
                            </m:mr>
                            <m:mr>
                              <m:e>
                                <m:r>
                                  <a:rPr lang="cs-CZ" sz="24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sz="24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s-CZ" sz="24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6</m:t>
                                </m:r>
                              </m:e>
                            </m:mr>
                            <m:mr>
                              <m:e>
                                <m:r>
                                  <a:rPr lang="cs-CZ" sz="24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sz="24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s-CZ" sz="24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7</m:t>
                                </m:r>
                              </m:e>
                            </m:mr>
                            <m:mr>
                              <m:e>
                                <m:r>
                                  <a:rPr lang="cs-CZ" sz="24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sz="24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s-CZ" sz="24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7</m:t>
                                </m:r>
                              </m:e>
                            </m:mr>
                            <m:mr>
                              <m:e>
                                <m:r>
                                  <a:rPr lang="cs-CZ" sz="24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sz="24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s-CZ" sz="24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7</m:t>
                                </m:r>
                              </m:e>
                            </m:mr>
                            <m:mr>
                              <m:e>
                                <m:r>
                                  <a:rPr lang="cs-CZ" sz="24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sz="24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s-CZ" sz="24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8</m:t>
                                </m:r>
                              </m:e>
                            </m:mr>
                            <m:mr>
                              <m:e>
                                <m:r>
                                  <a:rPr lang="cs-CZ" sz="24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s-CZ" sz="2400" dirty="0" smtClean="0">
                  <a:solidFill>
                    <a:srgbClr val="0070C0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cs-CZ" sz="2400" dirty="0">
                    <a:solidFill>
                      <a:srgbClr val="0070C0"/>
                    </a:solidFill>
                    <a:latin typeface="Cambria Math"/>
                  </a:rPr>
                  <a:t>	</a:t>
                </a:r>
                <a:r>
                  <a:rPr lang="cs-CZ" sz="2400" dirty="0" smtClean="0">
                    <a:solidFill>
                      <a:srgbClr val="0070C0"/>
                    </a:solidFill>
                    <a:latin typeface="Cambria Math"/>
                  </a:rPr>
                  <a:t>		X = 8</a:t>
                </a:r>
                <a:endParaRPr lang="cs-CZ" sz="2400" dirty="0">
                  <a:solidFill>
                    <a:srgbClr val="0070C0"/>
                  </a:solidFill>
                  <a:latin typeface="Cambria Math"/>
                </a:endParaRPr>
              </a:p>
              <a:p>
                <a:pPr marL="0" indent="0" algn="ctr">
                  <a:buNone/>
                </a:pPr>
                <a:endParaRPr lang="cs-CZ" sz="2400" dirty="0">
                  <a:solidFill>
                    <a:srgbClr val="0070C0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:endParaRPr lang="cs-CZ" sz="2400" dirty="0" smtClean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76672"/>
                <a:ext cx="8229600" cy="5649491"/>
              </a:xfrm>
              <a:blipFill rotWithShape="1">
                <a:blip r:embed="rId2"/>
                <a:stretch>
                  <a:fillRect l="-1111" t="-86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ahnutá šipka nahoru 3">
            <a:hlinkClick r:id="rId3" action="ppaction://hlinksldjump"/>
          </p:cNvPr>
          <p:cNvSpPr/>
          <p:nvPr/>
        </p:nvSpPr>
        <p:spPr>
          <a:xfrm rot="16200000">
            <a:off x="7317838" y="5435689"/>
            <a:ext cx="845027" cy="576064"/>
          </a:xfrm>
          <a:prstGeom prst="curvedUpArrow">
            <a:avLst/>
          </a:prstGeom>
          <a:gradFill>
            <a:gsLst>
              <a:gs pos="0">
                <a:srgbClr val="FFF200"/>
              </a:gs>
              <a:gs pos="2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7726872" y="1048386"/>
            <a:ext cx="684683" cy="923330"/>
          </a:xfrm>
          <a:prstGeom prst="rect">
            <a:avLst/>
          </a:prstGeom>
          <a:solidFill>
            <a:srgbClr val="FF00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?</a:t>
            </a:r>
            <a:endParaRPr lang="cs-CZ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41617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76672"/>
                <a:ext cx="8229600" cy="564949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cs-CZ" sz="2400" dirty="0" smtClean="0">
                    <a:latin typeface="Cambria Math"/>
                  </a:rPr>
                  <a:t>Vypočtěte:</a:t>
                </a:r>
              </a:p>
              <a:p>
                <a:pPr marL="0" indent="0">
                  <a:buNone/>
                </a:pPr>
                <a:endParaRPr lang="cs-CZ" sz="2400" dirty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cs-CZ" sz="24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sz="24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s-CZ" sz="24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cs-CZ" sz="2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cs-CZ" sz="2400" b="0" i="1" smtClean="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cs-CZ" sz="24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sz="24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s-CZ" sz="2400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cs-CZ" sz="24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cs-CZ" sz="2400" b="0" i="1" smtClean="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cs-CZ" sz="24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sz="24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s-CZ" sz="2400" b="0" i="1" smtClean="0">
                                    <a:latin typeface="Cambria Math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cs-CZ" sz="24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r>
                        <a:rPr lang="cs-CZ" sz="2400" b="0" i="1" smtClean="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cs-CZ" sz="24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sz="24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s-CZ" sz="2400" b="0" i="1" smtClean="0">
                                    <a:latin typeface="Cambria Math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cs-CZ" sz="2400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400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cs-CZ" sz="2400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cs-CZ" sz="2400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cs-CZ" sz="2400" dirty="0" smtClean="0">
                    <a:solidFill>
                      <a:srgbClr val="0070C0"/>
                    </a:solidFill>
                  </a:rPr>
                  <a:t>Řešení:</a:t>
                </a:r>
              </a:p>
              <a:p>
                <a:pPr marL="0" indent="0">
                  <a:buNone/>
                </a:pPr>
                <a:endParaRPr lang="cs-CZ" sz="2400" dirty="0" smtClean="0">
                  <a:solidFill>
                    <a:srgbClr val="0070C0"/>
                  </a:solidFill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cs-CZ" sz="240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sz="24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s-CZ" sz="2400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cs-CZ" sz="2400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cs-CZ" sz="2400" i="1">
                          <a:solidFill>
                            <a:srgbClr val="0070C0"/>
                          </a:solidFill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cs-CZ" sz="24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sz="24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s-CZ" sz="2400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cs-CZ" sz="2400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cs-CZ" sz="2400" i="1">
                          <a:solidFill>
                            <a:srgbClr val="0070C0"/>
                          </a:solidFill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cs-CZ" sz="24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sz="24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s-CZ" sz="2400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cs-CZ" sz="2400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r>
                        <a:rPr lang="cs-CZ" sz="2400" i="1">
                          <a:solidFill>
                            <a:srgbClr val="0070C0"/>
                          </a:solidFill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cs-CZ" sz="24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sz="24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s-CZ" sz="2400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cs-CZ" sz="2400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  <m:r>
                        <a:rPr lang="cs-CZ" sz="2400" i="1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1+3+</m:t>
                      </m:r>
                      <m:f>
                        <m:fPr>
                          <m:ctrlP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4!</m:t>
                          </m:r>
                        </m:num>
                        <m:den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2!</m:t>
                          </m:r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∙2!</m:t>
                          </m:r>
                        </m:den>
                      </m:f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5!</m:t>
                          </m:r>
                        </m:num>
                        <m:den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3!</m:t>
                          </m:r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∙2!</m:t>
                          </m:r>
                        </m:den>
                      </m:f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==4+</m:t>
                      </m:r>
                      <m:f>
                        <m:fPr>
                          <m:ctrlP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4</m:t>
                          </m:r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∙3</m:t>
                          </m:r>
                        </m:num>
                        <m:den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5</m:t>
                          </m:r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∙4</m:t>
                          </m:r>
                        </m:num>
                        <m:den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=4+6+10=20</m:t>
                      </m:r>
                    </m:oMath>
                  </m:oMathPara>
                </a14:m>
                <a:endParaRPr lang="cs-CZ" sz="2400" dirty="0">
                  <a:solidFill>
                    <a:srgbClr val="0070C0"/>
                  </a:solidFill>
                  <a:latin typeface="Cambria Math"/>
                </a:endParaRPr>
              </a:p>
              <a:p>
                <a:pPr marL="0" indent="0" algn="ctr">
                  <a:buNone/>
                </a:pPr>
                <a:endParaRPr lang="cs-CZ" sz="2400" dirty="0">
                  <a:solidFill>
                    <a:srgbClr val="0070C0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:endParaRPr lang="cs-CZ" sz="2400" dirty="0" smtClean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76672"/>
                <a:ext cx="8229600" cy="5649491"/>
              </a:xfrm>
              <a:blipFill rotWithShape="1">
                <a:blip r:embed="rId2"/>
                <a:stretch>
                  <a:fillRect l="-1111" t="-86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ahnutá šipka nahoru 3">
            <a:hlinkClick r:id="rId3" action="ppaction://hlinksldjump"/>
          </p:cNvPr>
          <p:cNvSpPr/>
          <p:nvPr/>
        </p:nvSpPr>
        <p:spPr>
          <a:xfrm rot="16200000">
            <a:off x="7152107" y="5363681"/>
            <a:ext cx="845027" cy="576064"/>
          </a:xfrm>
          <a:prstGeom prst="curvedUpArrow">
            <a:avLst/>
          </a:prstGeom>
          <a:gradFill>
            <a:gsLst>
              <a:gs pos="0">
                <a:srgbClr val="FFF200"/>
              </a:gs>
              <a:gs pos="2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7703741" y="548680"/>
            <a:ext cx="684683" cy="923330"/>
          </a:xfrm>
          <a:prstGeom prst="rect">
            <a:avLst/>
          </a:prstGeom>
          <a:solidFill>
            <a:srgbClr val="FF00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?</a:t>
            </a:r>
            <a:endParaRPr lang="cs-CZ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51882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76672"/>
                <a:ext cx="8229600" cy="564949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cs-CZ" sz="2400" dirty="0" smtClean="0">
                    <a:latin typeface="Cambria Math"/>
                  </a:rPr>
                  <a:t>Vypočtěte:</a:t>
                </a:r>
              </a:p>
              <a:p>
                <a:pPr marL="0" indent="0">
                  <a:buNone/>
                </a:pPr>
                <a:endParaRPr lang="cs-CZ" sz="2400" dirty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cs-CZ" sz="24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sz="24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s-CZ" sz="2400" b="0" i="1" smtClean="0">
                                    <a:latin typeface="Cambria Math"/>
                                  </a:rPr>
                                  <m:t>7</m:t>
                                </m:r>
                              </m:e>
                            </m:mr>
                            <m:mr>
                              <m:e>
                                <m:r>
                                  <a:rPr lang="cs-CZ" sz="2400" b="0" i="1" smtClean="0">
                                    <a:latin typeface="Cambria Math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400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cs-CZ" sz="2400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cs-CZ" sz="2400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cs-CZ" sz="2400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cs-CZ" sz="2400" dirty="0" smtClean="0">
                    <a:solidFill>
                      <a:srgbClr val="0070C0"/>
                    </a:solidFill>
                  </a:rPr>
                  <a:t>Řešení:</a:t>
                </a:r>
              </a:p>
              <a:p>
                <a:pPr marL="0" indent="0">
                  <a:buNone/>
                </a:pPr>
                <a:endParaRPr lang="cs-CZ" sz="2400" dirty="0" smtClean="0">
                  <a:solidFill>
                    <a:srgbClr val="0070C0"/>
                  </a:solidFill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cs-CZ" sz="240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sz="24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s-CZ" sz="24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7</m:t>
                                </m:r>
                              </m:e>
                            </m:mr>
                            <m:mr>
                              <m:e>
                                <m:r>
                                  <a:rPr lang="cs-CZ" sz="24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7!</m:t>
                          </m:r>
                        </m:num>
                        <m:den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5!</m:t>
                          </m:r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∙2!</m:t>
                          </m:r>
                        </m:den>
                      </m:f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7</m:t>
                          </m:r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∙6</m:t>
                          </m:r>
                        </m:num>
                        <m:den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=21</m:t>
                      </m:r>
                    </m:oMath>
                  </m:oMathPara>
                </a14:m>
                <a:endParaRPr lang="cs-CZ" sz="2400" dirty="0">
                  <a:solidFill>
                    <a:srgbClr val="0070C0"/>
                  </a:solidFill>
                  <a:latin typeface="Cambria Math"/>
                </a:endParaRPr>
              </a:p>
              <a:p>
                <a:pPr marL="0" indent="0" algn="ctr">
                  <a:buNone/>
                </a:pPr>
                <a:endParaRPr lang="cs-CZ" sz="2400" dirty="0">
                  <a:solidFill>
                    <a:srgbClr val="0070C0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:endParaRPr lang="cs-CZ" sz="2400" dirty="0" smtClean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76672"/>
                <a:ext cx="8229600" cy="5649491"/>
              </a:xfrm>
              <a:blipFill rotWithShape="1">
                <a:blip r:embed="rId2"/>
                <a:stretch>
                  <a:fillRect l="-1111" t="-86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ahnutá šipka nahoru 3">
            <a:hlinkClick r:id="rId3" action="ppaction://hlinksldjump"/>
          </p:cNvPr>
          <p:cNvSpPr/>
          <p:nvPr/>
        </p:nvSpPr>
        <p:spPr>
          <a:xfrm rot="16200000">
            <a:off x="6957798" y="5363681"/>
            <a:ext cx="845027" cy="576064"/>
          </a:xfrm>
          <a:prstGeom prst="curvedUpArrow">
            <a:avLst/>
          </a:prstGeom>
          <a:gradFill>
            <a:gsLst>
              <a:gs pos="0">
                <a:srgbClr val="FFF200"/>
              </a:gs>
              <a:gs pos="2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7703741" y="548680"/>
            <a:ext cx="684683" cy="923330"/>
          </a:xfrm>
          <a:prstGeom prst="rect">
            <a:avLst/>
          </a:prstGeom>
          <a:solidFill>
            <a:srgbClr val="FF00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?</a:t>
            </a:r>
            <a:endParaRPr lang="cs-CZ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53910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76672"/>
                <a:ext cx="8229600" cy="564949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cs-CZ" sz="2400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cs-CZ" sz="2400" dirty="0"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cs-CZ" sz="2400" dirty="0" smtClean="0">
                    <a:latin typeface="Cambria Math"/>
                  </a:rPr>
                  <a:t>Jakou hodnotu má pro </a:t>
                </a:r>
                <a14:m>
                  <m:oMath xmlns:m="http://schemas.openxmlformats.org/officeDocument/2006/math">
                    <m:r>
                      <a:rPr lang="cs-CZ" sz="2400" b="0" i="0" smtClean="0">
                        <a:latin typeface="Cambria Math"/>
                      </a:rPr>
                      <m:t> </m:t>
                    </m:r>
                    <m:r>
                      <a:rPr lang="cs-CZ" sz="2400" b="0" i="1" smtClean="0">
                        <a:latin typeface="Cambria Math"/>
                      </a:rPr>
                      <m:t>𝑛</m:t>
                    </m:r>
                    <m:r>
                      <a:rPr lang="cs-CZ" sz="2400" b="0" i="1" smtClean="0">
                        <a:latin typeface="Cambria Math"/>
                      </a:rPr>
                      <m:t>=5</m:t>
                    </m:r>
                  </m:oMath>
                </a14:m>
                <a:r>
                  <a:rPr lang="cs-CZ" sz="2400" dirty="0" smtClean="0">
                    <a:latin typeface="Cambria Math"/>
                  </a:rPr>
                  <a:t>  výraz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sz="2400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cs-CZ" sz="2400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cs-CZ" sz="2400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cs-CZ" sz="2400" b="0" i="1" smtClean="0">
                                  <a:latin typeface="Cambria Math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cs-CZ" sz="2400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cs-CZ" sz="2400" b="0" i="1" smtClean="0">
                                  <a:latin typeface="Cambria Math"/>
                                </a:rPr>
                                <m:t>−3</m:t>
                              </m:r>
                            </m:e>
                          </m:mr>
                        </m:m>
                      </m:e>
                    </m:d>
                    <m:r>
                      <a:rPr lang="cs-CZ" sz="2400" b="0" i="1" smtClean="0"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cs-CZ" sz="2400" b="0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cs-CZ" sz="2400" b="0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cs-CZ" sz="2400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cs-CZ" sz="2400" b="0" i="1" smtClean="0">
                                  <a:latin typeface="Cambria Math"/>
                                </a:rPr>
                                <m:t>−2</m:t>
                              </m:r>
                            </m:e>
                          </m:mr>
                          <m:mr>
                            <m:e>
                              <m:r>
                                <a:rPr lang="cs-CZ" sz="2400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cs-CZ" sz="2400" b="0" i="1" smtClean="0">
                                  <a:latin typeface="Cambria Math"/>
                                </a:rPr>
                                <m:t>−4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cs-CZ" sz="2400" dirty="0" smtClean="0">
                    <a:latin typeface="Cambria Math"/>
                  </a:rPr>
                  <a:t> ?</a:t>
                </a:r>
              </a:p>
              <a:p>
                <a:pPr marL="0" indent="0">
                  <a:buNone/>
                </a:pPr>
                <a:endParaRPr lang="cs-CZ" sz="2400" dirty="0">
                  <a:latin typeface="Cambria Math"/>
                </a:endParaRPr>
              </a:p>
              <a:p>
                <a:pPr marL="0" indent="0">
                  <a:buNone/>
                </a:pPr>
                <a:endParaRPr lang="cs-CZ" sz="2400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cs-CZ" sz="2400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cs-CZ" sz="2400" dirty="0" smtClean="0">
                    <a:solidFill>
                      <a:srgbClr val="0070C0"/>
                    </a:solidFill>
                  </a:rPr>
                  <a:t>Řešení:</a:t>
                </a:r>
              </a:p>
              <a:p>
                <a:pPr marL="0" indent="0">
                  <a:buNone/>
                </a:pPr>
                <a:endParaRPr lang="cs-CZ" sz="2400" dirty="0" smtClean="0">
                  <a:solidFill>
                    <a:srgbClr val="0070C0"/>
                  </a:solidFill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cs-CZ" sz="240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sz="24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s-CZ" sz="24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5</m:t>
                                </m:r>
                                <m:r>
                                  <a:rPr lang="cs-CZ" sz="24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cs-CZ" sz="24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5−3</m:t>
                                </m:r>
                              </m:e>
                            </m:mr>
                          </m:m>
                        </m:e>
                      </m:d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sz="24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s-CZ" sz="24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5</m:t>
                                </m:r>
                                <m:r>
                                  <a:rPr lang="cs-CZ" sz="24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cs-CZ" sz="24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5−4</m:t>
                                </m:r>
                              </m:e>
                            </m:mr>
                          </m:m>
                        </m:e>
                      </m:d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sz="24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s-CZ" sz="24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cs-CZ" sz="24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sz="24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s-CZ" sz="24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cs-CZ" sz="24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4!</m:t>
                          </m:r>
                        </m:num>
                        <m:den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2!</m:t>
                          </m:r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∙2!</m:t>
                          </m:r>
                        </m:den>
                      </m:f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+3=</m:t>
                      </m:r>
                      <m:f>
                        <m:fPr>
                          <m:ctrlP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4</m:t>
                          </m:r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∙3</m:t>
                          </m:r>
                        </m:num>
                        <m:den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+3=9</m:t>
                      </m:r>
                    </m:oMath>
                  </m:oMathPara>
                </a14:m>
                <a:endParaRPr lang="cs-CZ" sz="2400" dirty="0">
                  <a:solidFill>
                    <a:srgbClr val="0070C0"/>
                  </a:solidFill>
                  <a:latin typeface="Cambria Math"/>
                </a:endParaRPr>
              </a:p>
              <a:p>
                <a:pPr marL="0" indent="0" algn="ctr">
                  <a:buNone/>
                </a:pPr>
                <a:endParaRPr lang="cs-CZ" sz="2400" dirty="0">
                  <a:solidFill>
                    <a:srgbClr val="0070C0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:endParaRPr lang="cs-CZ" sz="2400" dirty="0" smtClean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76672"/>
                <a:ext cx="8229600" cy="5649491"/>
              </a:xfrm>
              <a:blipFill rotWithShape="1">
                <a:blip r:embed="rId2"/>
                <a:stretch>
                  <a:fillRect l="-111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ahnutá šipka nahoru 3">
            <a:hlinkClick r:id="rId3" action="ppaction://hlinksldjump"/>
          </p:cNvPr>
          <p:cNvSpPr/>
          <p:nvPr/>
        </p:nvSpPr>
        <p:spPr>
          <a:xfrm rot="16200000">
            <a:off x="7440140" y="5579705"/>
            <a:ext cx="845027" cy="576064"/>
          </a:xfrm>
          <a:prstGeom prst="curvedUpArrow">
            <a:avLst/>
          </a:prstGeom>
          <a:gradFill>
            <a:gsLst>
              <a:gs pos="0">
                <a:srgbClr val="FFF200"/>
              </a:gs>
              <a:gs pos="2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7703741" y="548680"/>
            <a:ext cx="684683" cy="923330"/>
          </a:xfrm>
          <a:prstGeom prst="rect">
            <a:avLst/>
          </a:prstGeom>
          <a:solidFill>
            <a:srgbClr val="FF00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?</a:t>
            </a:r>
            <a:endParaRPr lang="cs-CZ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03391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76672"/>
                <a:ext cx="8229600" cy="564949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cs-CZ" sz="2400" dirty="0" smtClean="0">
                    <a:latin typeface="Cambria Math"/>
                  </a:rPr>
                  <a:t>Vypočtěte:</a:t>
                </a:r>
              </a:p>
              <a:p>
                <a:pPr marL="0" indent="0">
                  <a:buNone/>
                </a:pPr>
                <a:endParaRPr lang="cs-CZ" sz="2400" dirty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cs-CZ" sz="240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cs-CZ" sz="240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cs-CZ" sz="2400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  <m:sup>
                              <m:r>
                                <a:rPr lang="cs-CZ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cs-CZ" sz="2400" b="0" i="1" smtClean="0">
                          <a:latin typeface="Cambria Math"/>
                        </a:rPr>
                        <m:t>!−2!=</m:t>
                      </m:r>
                    </m:oMath>
                  </m:oMathPara>
                </a14:m>
                <a:endParaRPr lang="cs-CZ" sz="2400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cs-CZ" sz="2400" dirty="0">
                  <a:latin typeface="Cambria Math"/>
                </a:endParaRPr>
              </a:p>
              <a:p>
                <a:pPr marL="0" indent="0">
                  <a:buNone/>
                </a:pPr>
                <a:endParaRPr lang="cs-CZ" sz="2400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cs-CZ" sz="2400" dirty="0">
                  <a:latin typeface="Cambria Math"/>
                </a:endParaRPr>
              </a:p>
              <a:p>
                <a:pPr marL="0" indent="0">
                  <a:buNone/>
                </a:pPr>
                <a:endParaRPr lang="cs-CZ" sz="2400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cs-CZ" sz="2400" dirty="0" smtClean="0">
                    <a:solidFill>
                      <a:srgbClr val="0070C0"/>
                    </a:solidFill>
                  </a:rPr>
                  <a:t>Řešení:</a:t>
                </a:r>
              </a:p>
              <a:p>
                <a:pPr marL="0" indent="0">
                  <a:buNone/>
                </a:pPr>
                <a:endParaRPr lang="cs-CZ" sz="2400" dirty="0" smtClean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cs-CZ" sz="240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cs-CZ" sz="24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cs-CZ" sz="24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  <m:sup>
                              <m:r>
                                <a:rPr lang="cs-CZ" sz="24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cs-CZ" sz="2400" i="1">
                          <a:solidFill>
                            <a:srgbClr val="0070C0"/>
                          </a:solidFill>
                          <a:latin typeface="Cambria Math"/>
                        </a:rPr>
                        <m:t>!−2!=</m:t>
                      </m:r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4!−2=24−2=22</m:t>
                      </m:r>
                    </m:oMath>
                  </m:oMathPara>
                </a14:m>
                <a:endParaRPr lang="cs-CZ" sz="2400" dirty="0">
                  <a:solidFill>
                    <a:srgbClr val="0070C0"/>
                  </a:solidFill>
                  <a:latin typeface="Cambria Math"/>
                </a:endParaRPr>
              </a:p>
              <a:p>
                <a:pPr marL="0" indent="0" algn="ctr">
                  <a:buNone/>
                </a:pPr>
                <a:endParaRPr lang="cs-CZ" sz="2400" dirty="0">
                  <a:solidFill>
                    <a:srgbClr val="0070C0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:endParaRPr lang="cs-CZ" sz="2400" dirty="0" smtClean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76672"/>
                <a:ext cx="8229600" cy="5649491"/>
              </a:xfrm>
              <a:blipFill rotWithShape="1">
                <a:blip r:embed="rId2"/>
                <a:stretch>
                  <a:fillRect l="-1111" t="-86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ahnutá šipka nahoru 3">
            <a:hlinkClick r:id="rId3" action="ppaction://hlinksldjump"/>
          </p:cNvPr>
          <p:cNvSpPr/>
          <p:nvPr/>
        </p:nvSpPr>
        <p:spPr>
          <a:xfrm rot="16200000">
            <a:off x="7245830" y="5363681"/>
            <a:ext cx="845027" cy="576064"/>
          </a:xfrm>
          <a:prstGeom prst="curvedUpArrow">
            <a:avLst/>
          </a:prstGeom>
          <a:gradFill>
            <a:gsLst>
              <a:gs pos="0">
                <a:srgbClr val="FFF200"/>
              </a:gs>
              <a:gs pos="2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7703741" y="548680"/>
            <a:ext cx="684683" cy="923330"/>
          </a:xfrm>
          <a:prstGeom prst="rect">
            <a:avLst/>
          </a:prstGeom>
          <a:solidFill>
            <a:srgbClr val="FF00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?</a:t>
            </a:r>
            <a:endParaRPr lang="cs-CZ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53344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76672"/>
                <a:ext cx="8229600" cy="564949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cs-CZ" sz="2400" dirty="0" smtClean="0">
                    <a:latin typeface="Cambria Math"/>
                  </a:rPr>
                  <a:t>Vypočtěte:</a:t>
                </a:r>
              </a:p>
              <a:p>
                <a:pPr marL="0" indent="0">
                  <a:buNone/>
                </a:pPr>
                <a:endParaRPr lang="cs-CZ" sz="2400" dirty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</a:rPr>
                            <m:t>6!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/>
                            </a:rPr>
                            <m:t>4!</m:t>
                          </m:r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400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cs-CZ" sz="2400" dirty="0">
                  <a:latin typeface="Cambria Math"/>
                </a:endParaRPr>
              </a:p>
              <a:p>
                <a:pPr marL="0" indent="0">
                  <a:buNone/>
                </a:pPr>
                <a:endParaRPr lang="cs-CZ" sz="2400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cs-CZ" sz="2400" dirty="0">
                  <a:latin typeface="Cambria Math"/>
                </a:endParaRPr>
              </a:p>
              <a:p>
                <a:pPr marL="0" indent="0">
                  <a:buNone/>
                </a:pPr>
                <a:endParaRPr lang="cs-CZ" sz="2400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cs-CZ" sz="2400" dirty="0" smtClean="0">
                    <a:solidFill>
                      <a:srgbClr val="0070C0"/>
                    </a:solidFill>
                  </a:rPr>
                  <a:t>Řešení:</a:t>
                </a:r>
              </a:p>
              <a:p>
                <a:pPr marL="0" indent="0">
                  <a:buNone/>
                </a:pPr>
                <a:endParaRPr lang="cs-CZ" sz="2400" dirty="0" smtClean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sz="24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6!</m:t>
                          </m:r>
                        </m:num>
                        <m:den>
                          <m:r>
                            <a:rPr lang="cs-CZ" sz="24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4!</m:t>
                          </m:r>
                        </m:den>
                      </m:f>
                      <m:r>
                        <a:rPr lang="cs-CZ" sz="2400" i="1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6</m:t>
                          </m:r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∙5∙4!</m:t>
                          </m:r>
                        </m:num>
                        <m:den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4!</m:t>
                          </m:r>
                        </m:den>
                      </m:f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=30</m:t>
                      </m:r>
                    </m:oMath>
                  </m:oMathPara>
                </a14:m>
                <a:endParaRPr lang="cs-CZ" sz="2400" dirty="0">
                  <a:solidFill>
                    <a:srgbClr val="0070C0"/>
                  </a:solidFill>
                  <a:latin typeface="Cambria Math"/>
                </a:endParaRPr>
              </a:p>
              <a:p>
                <a:pPr marL="0" indent="0" algn="ctr">
                  <a:buNone/>
                </a:pPr>
                <a:endParaRPr lang="cs-CZ" sz="2400" dirty="0">
                  <a:solidFill>
                    <a:srgbClr val="0070C0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:endParaRPr lang="cs-CZ" sz="2400" dirty="0" smtClean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76672"/>
                <a:ext cx="8229600" cy="5649491"/>
              </a:xfrm>
              <a:blipFill rotWithShape="1">
                <a:blip r:embed="rId2"/>
                <a:stretch>
                  <a:fillRect l="-1111" t="-86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ahnutá šipka nahoru 3">
            <a:hlinkClick r:id="rId3" action="ppaction://hlinksldjump"/>
          </p:cNvPr>
          <p:cNvSpPr/>
          <p:nvPr/>
        </p:nvSpPr>
        <p:spPr>
          <a:xfrm rot="16200000">
            <a:off x="7152108" y="5435689"/>
            <a:ext cx="845027" cy="576064"/>
          </a:xfrm>
          <a:prstGeom prst="curvedUpArrow">
            <a:avLst/>
          </a:prstGeom>
          <a:gradFill>
            <a:gsLst>
              <a:gs pos="0">
                <a:srgbClr val="FFF200"/>
              </a:gs>
              <a:gs pos="2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7703741" y="548680"/>
            <a:ext cx="684683" cy="923330"/>
          </a:xfrm>
          <a:prstGeom prst="rect">
            <a:avLst/>
          </a:prstGeom>
          <a:solidFill>
            <a:srgbClr val="FF00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?</a:t>
            </a:r>
            <a:endParaRPr lang="cs-CZ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64590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76672"/>
                <a:ext cx="8229600" cy="564949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cs-CZ" sz="2400" dirty="0" smtClean="0">
                    <a:latin typeface="Cambria Math"/>
                  </a:rPr>
                  <a:t>Vypočtěte:</a:t>
                </a:r>
              </a:p>
              <a:p>
                <a:pPr marL="0" indent="0">
                  <a:buNone/>
                </a:pPr>
                <a:endParaRPr lang="cs-CZ" sz="2400" dirty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b="0" i="1" smtClean="0"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cs-CZ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cs-CZ" sz="2400" b="0" i="1" smtClean="0"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cs-CZ" sz="2400" b="0" i="1" smtClean="0">
                                        <a:latin typeface="Cambria Math"/>
                                      </a:rPr>
                                      <m:t>9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cs-CZ" sz="2400" b="0" i="1" smtClean="0">
                                        <a:latin typeface="Cambria Math"/>
                                      </a:rPr>
                                      <m:t>4</m:t>
                                    </m:r>
                                  </m:e>
                                </m:mr>
                              </m:m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cs-CZ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cs-CZ" sz="2400" b="0" i="1" smtClean="0"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cs-CZ" sz="2400" b="0" i="1" smtClean="0">
                                        <a:latin typeface="Cambria Math"/>
                                      </a:rPr>
                                      <m:t>6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cs-CZ" sz="24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</m:d>
                          <m:r>
                            <a:rPr lang="cs-CZ" sz="2400" b="0" i="1" smtClean="0">
                              <a:latin typeface="Cambria Math"/>
                            </a:rPr>
                            <m:t>+</m:t>
                          </m:r>
                          <m:d>
                            <m:dPr>
                              <m:ctrlPr>
                                <a:rPr lang="cs-CZ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cs-CZ" sz="2400" b="0" i="1" smtClean="0"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cs-CZ" sz="2400" b="0" i="1" smtClean="0">
                                        <a:latin typeface="Cambria Math"/>
                                      </a:rPr>
                                      <m:t>7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cs-CZ" sz="2400" b="0" i="1" smtClean="0">
                                        <a:latin typeface="Cambria Math"/>
                                      </a:rPr>
                                      <m:t>7</m:t>
                                    </m:r>
                                  </m:e>
                                </m:mr>
                              </m:m>
                            </m:e>
                          </m:d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400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cs-CZ" sz="2400" dirty="0"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cs-CZ" sz="2400" dirty="0" smtClean="0">
                    <a:solidFill>
                      <a:srgbClr val="0070C0"/>
                    </a:solidFill>
                  </a:rPr>
                  <a:t>Řešení:</a:t>
                </a:r>
              </a:p>
              <a:p>
                <a:pPr marL="0" indent="0">
                  <a:buNone/>
                </a:pPr>
                <a:endParaRPr lang="cs-CZ" sz="2400" dirty="0" smtClean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cs-CZ" sz="24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cs-CZ" sz="2400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cs-CZ" sz="2400" i="1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  <m:t>9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cs-CZ" sz="2400" i="1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  <m:t>4</m:t>
                                    </m:r>
                                  </m:e>
                                </m:mr>
                              </m:m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cs-CZ" sz="24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cs-CZ" sz="2400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cs-CZ" sz="2400" i="1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  <m:t>6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cs-CZ" sz="2400" i="1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</m:d>
                          <m:r>
                            <a:rPr lang="cs-CZ" sz="24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+</m:t>
                          </m:r>
                          <m:d>
                            <m:dPr>
                              <m:ctrlPr>
                                <a:rPr lang="cs-CZ" sz="24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cs-CZ" sz="2400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cs-CZ" sz="2400" i="1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  <m:t>7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cs-CZ" sz="2400" i="1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  <m:t>7</m:t>
                                    </m:r>
                                  </m:e>
                                </m:mr>
                              </m:m>
                            </m:e>
                          </m:d>
                        </m:den>
                      </m:f>
                      <m:r>
                        <a:rPr lang="cs-CZ" sz="2400" i="1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cs-CZ" sz="240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9!</m:t>
                              </m:r>
                            </m:num>
                            <m:den>
                              <m:r>
                                <a:rPr lang="cs-CZ" sz="24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4!</m:t>
                              </m:r>
                              <m:r>
                                <a:rPr lang="cs-CZ" sz="24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  <m:t>∙5!</m:t>
                              </m:r>
                            </m:den>
                          </m:f>
                        </m:num>
                        <m:den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6+1</m:t>
                          </m:r>
                        </m:den>
                      </m:f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cs-CZ" sz="24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9</m:t>
                              </m:r>
                              <m:r>
                                <a:rPr lang="cs-CZ" sz="24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  <m:t>∙8∙7∙6</m:t>
                              </m:r>
                            </m:num>
                            <m:den>
                              <m:r>
                                <a:rPr lang="cs-CZ" sz="24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4</m:t>
                              </m:r>
                              <m:r>
                                <a:rPr lang="cs-CZ" sz="24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  <m:t>∙3∙2</m:t>
                              </m:r>
                            </m:den>
                          </m:f>
                        </m:num>
                        <m:den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7</m:t>
                          </m:r>
                        </m:den>
                      </m:f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126</m:t>
                          </m:r>
                        </m:num>
                        <m:den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7</m:t>
                          </m:r>
                        </m:den>
                      </m:f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=18</m:t>
                      </m:r>
                    </m:oMath>
                  </m:oMathPara>
                </a14:m>
                <a:endParaRPr lang="cs-CZ" sz="2400" dirty="0">
                  <a:solidFill>
                    <a:srgbClr val="0070C0"/>
                  </a:solidFill>
                  <a:latin typeface="Cambria Math"/>
                </a:endParaRPr>
              </a:p>
              <a:p>
                <a:pPr marL="0" indent="0" algn="ctr">
                  <a:buNone/>
                </a:pPr>
                <a:endParaRPr lang="cs-CZ" sz="2400" dirty="0">
                  <a:solidFill>
                    <a:srgbClr val="0070C0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:endParaRPr lang="cs-CZ" sz="2400" dirty="0" smtClean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76672"/>
                <a:ext cx="8229600" cy="5649491"/>
              </a:xfrm>
              <a:blipFill rotWithShape="1">
                <a:blip r:embed="rId2"/>
                <a:stretch>
                  <a:fillRect l="-1111" t="-86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ahnutá šipka nahoru 3">
            <a:hlinkClick r:id="rId3" action="ppaction://hlinksldjump"/>
          </p:cNvPr>
          <p:cNvSpPr/>
          <p:nvPr/>
        </p:nvSpPr>
        <p:spPr>
          <a:xfrm rot="16200000">
            <a:off x="7245830" y="5507697"/>
            <a:ext cx="845027" cy="576064"/>
          </a:xfrm>
          <a:prstGeom prst="curvedUpArrow">
            <a:avLst/>
          </a:prstGeom>
          <a:gradFill>
            <a:gsLst>
              <a:gs pos="0">
                <a:srgbClr val="FFF200"/>
              </a:gs>
              <a:gs pos="2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7703741" y="548680"/>
            <a:ext cx="684683" cy="923330"/>
          </a:xfrm>
          <a:prstGeom prst="rect">
            <a:avLst/>
          </a:prstGeom>
          <a:solidFill>
            <a:srgbClr val="FF00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?</a:t>
            </a:r>
            <a:endParaRPr lang="cs-CZ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5529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76672"/>
                <a:ext cx="8229600" cy="564949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cs-CZ" sz="2400" dirty="0" smtClean="0">
                    <a:latin typeface="Cambria Math"/>
                  </a:rPr>
                  <a:t>Vypočtěte:</a:t>
                </a:r>
              </a:p>
              <a:p>
                <a:pPr marL="0" indent="0">
                  <a:buNone/>
                </a:pPr>
                <a:endParaRPr lang="cs-CZ" sz="2400" dirty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i="1" smtClean="0">
                          <a:latin typeface="Cambria Math"/>
                        </a:rPr>
                        <m:t>2</m:t>
                      </m:r>
                      <m:r>
                        <a:rPr lang="cs-CZ" sz="240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2!+</m:t>
                      </m:r>
                      <m:d>
                        <m:dPr>
                          <m:ctrlPr>
                            <a:rPr lang="cs-CZ" sz="24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e>
                            <m:sup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!+</m:t>
                      </m:r>
                      <m:sSup>
                        <m:sSupPr>
                          <m:ctrlPr>
                            <a:rPr lang="cs-CZ" sz="24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  <m:t>2!</m:t>
                              </m:r>
                            </m:e>
                          </m:d>
                        </m:e>
                        <m:sup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cs-CZ" sz="2400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cs-CZ" sz="2400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cs-CZ" sz="2400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cs-CZ" sz="2400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cs-CZ" sz="2400" dirty="0"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cs-CZ" sz="2400" dirty="0" smtClean="0">
                    <a:solidFill>
                      <a:srgbClr val="0070C0"/>
                    </a:solidFill>
                  </a:rPr>
                  <a:t>Řešení:</a:t>
                </a:r>
              </a:p>
              <a:p>
                <a:pPr marL="0" indent="0">
                  <a:buNone/>
                </a:pPr>
                <a:endParaRPr lang="cs-CZ" sz="2400" dirty="0" smtClean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40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2</m:t>
                      </m:r>
                      <m:r>
                        <a:rPr lang="cs-CZ" sz="2400" i="1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∙2!+</m:t>
                      </m:r>
                      <m:d>
                        <m:dPr>
                          <m:ctrlPr>
                            <a:rPr lang="cs-CZ" sz="2400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cs-CZ" sz="2400" i="1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cs-CZ" sz="2400" i="1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e>
                            <m:sup>
                              <m:r>
                                <a:rPr lang="cs-CZ" sz="2400" i="1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cs-CZ" sz="2400" i="1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!+</m:t>
                      </m:r>
                      <m:sSup>
                        <m:sSupPr>
                          <m:ctrlPr>
                            <a:rPr lang="cs-CZ" sz="2400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cs-CZ" sz="2400" i="1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cs-CZ" sz="2400" i="1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  <m:t>2!</m:t>
                              </m:r>
                            </m:e>
                          </m:d>
                        </m:e>
                        <m:sup>
                          <m:r>
                            <a:rPr lang="cs-CZ" sz="2400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cs-CZ" sz="2400" i="1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2∙2+4!+</m:t>
                      </m:r>
                      <m:sSup>
                        <m:sSupPr>
                          <m:ctrlP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e>
                        <m:sup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=4+24+4=32</m:t>
                      </m:r>
                    </m:oMath>
                  </m:oMathPara>
                </a14:m>
                <a:endParaRPr lang="cs-CZ" sz="2400" dirty="0">
                  <a:solidFill>
                    <a:srgbClr val="0070C0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:endParaRPr lang="cs-CZ" sz="2400" dirty="0">
                  <a:solidFill>
                    <a:srgbClr val="0070C0"/>
                  </a:solidFill>
                  <a:latin typeface="Cambria Math"/>
                </a:endParaRPr>
              </a:p>
              <a:p>
                <a:pPr marL="0" indent="0" algn="ctr">
                  <a:buNone/>
                </a:pPr>
                <a:endParaRPr lang="cs-CZ" sz="2400" dirty="0">
                  <a:solidFill>
                    <a:srgbClr val="0070C0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:endParaRPr lang="cs-CZ" sz="2400" dirty="0" smtClean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76672"/>
                <a:ext cx="8229600" cy="5649491"/>
              </a:xfrm>
              <a:blipFill rotWithShape="1">
                <a:blip r:embed="rId2"/>
                <a:stretch>
                  <a:fillRect l="-1111" t="-86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ahnutá šipka nahoru 3">
            <a:hlinkClick r:id="rId3" action="ppaction://hlinksldjump"/>
          </p:cNvPr>
          <p:cNvSpPr/>
          <p:nvPr/>
        </p:nvSpPr>
        <p:spPr>
          <a:xfrm rot="16200000">
            <a:off x="7317838" y="5435689"/>
            <a:ext cx="845027" cy="576064"/>
          </a:xfrm>
          <a:prstGeom prst="curvedUpArrow">
            <a:avLst/>
          </a:prstGeom>
          <a:gradFill>
            <a:gsLst>
              <a:gs pos="0">
                <a:srgbClr val="FFF200"/>
              </a:gs>
              <a:gs pos="2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7703741" y="548680"/>
            <a:ext cx="684683" cy="923330"/>
          </a:xfrm>
          <a:prstGeom prst="rect">
            <a:avLst/>
          </a:prstGeom>
          <a:solidFill>
            <a:srgbClr val="FF00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?</a:t>
            </a:r>
            <a:endParaRPr lang="cs-CZ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16172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76672"/>
                <a:ext cx="8229600" cy="564949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cs-CZ" sz="2400" dirty="0" smtClean="0">
                    <a:latin typeface="Cambria Math"/>
                  </a:rPr>
                  <a:t>Určete hodnotu čísla X, aby platila rovnost:</a:t>
                </a:r>
              </a:p>
              <a:p>
                <a:pPr marL="0" indent="0">
                  <a:buNone/>
                </a:pPr>
                <a:endParaRPr lang="cs-CZ" sz="2400" dirty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cs-CZ" sz="24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s-CZ" sz="2400" b="0" i="1" smtClean="0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  <m:r>
                                  <a:rPr lang="cs-CZ" sz="2400" b="0" i="1" smtClean="0"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cs-CZ" sz="2400" b="0" i="1" smtClean="0">
                                    <a:latin typeface="Cambria Math"/>
                                    <a:ea typeface="Cambria Math"/>
                                  </a:rPr>
                                  <m:t>20</m:t>
                                </m:r>
                              </m:e>
                            </m:mr>
                          </m:m>
                        </m:e>
                      </m:d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+</m:t>
                      </m:r>
                      <m:d>
                        <m:dPr>
                          <m:ctrlPr>
                            <a:rPr lang="cs-CZ" sz="24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s-CZ" sz="2400" b="0" i="1" smtClean="0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  <m:r>
                                  <a:rPr lang="cs-CZ" sz="2400" b="0" i="1" smtClean="0"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cs-CZ" sz="2400" b="0" i="1" smtClean="0">
                                    <a:latin typeface="Cambria Math"/>
                                    <a:ea typeface="Cambria Math"/>
                                  </a:rPr>
                                  <m:t>𝑋</m:t>
                                </m:r>
                              </m:e>
                            </m:mr>
                          </m:m>
                        </m:e>
                      </m:d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ctrlPr>
                            <a:rPr lang="cs-CZ" sz="24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s-CZ" sz="2400" b="0" i="1" smtClean="0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  <m:r>
                                  <a:rPr lang="cs-CZ" sz="2400" b="0" i="1" smtClean="0"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cs-CZ" sz="2400" b="0" i="1" smtClean="0">
                                    <a:latin typeface="Cambria Math"/>
                                    <a:ea typeface="Cambria Math"/>
                                  </a:rPr>
                                  <m:t>20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s-CZ" sz="2400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cs-CZ" sz="2400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cs-CZ" sz="2400" dirty="0" smtClean="0"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cs-CZ" sz="2400" dirty="0" smtClean="0">
                    <a:solidFill>
                      <a:srgbClr val="0070C0"/>
                    </a:solidFill>
                  </a:rPr>
                  <a:t>Řešení</a:t>
                </a:r>
                <a:r>
                  <a:rPr lang="cs-CZ" sz="2400" dirty="0" smtClean="0">
                    <a:solidFill>
                      <a:srgbClr val="0070C0"/>
                    </a:solidFill>
                  </a:rPr>
                  <a:t>:</a:t>
                </a:r>
              </a:p>
              <a:p>
                <a:pPr marL="0" indent="0">
                  <a:buNone/>
                </a:pPr>
                <a:endParaRPr lang="cs-CZ" sz="2400" dirty="0" smtClean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cs-CZ" sz="2400" dirty="0" smtClean="0">
                    <a:solidFill>
                      <a:srgbClr val="0070C0"/>
                    </a:solidFill>
                  </a:rPr>
                  <a:t>Podle pravidla o sčítání kombinačních čísel musí být X = 19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cs-CZ" sz="240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sz="2400" i="1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s-CZ" sz="2400" i="1">
                                    <a:solidFill>
                                      <a:srgbClr val="0070C0"/>
                                    </a:solidFill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  <m:r>
                                  <a:rPr lang="cs-CZ" sz="2400" i="1">
                                    <a:solidFill>
                                      <a:srgbClr val="0070C0"/>
                                    </a:solidFill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cs-CZ" sz="2400" i="1">
                                    <a:solidFill>
                                      <a:srgbClr val="0070C0"/>
                                    </a:solidFill>
                                    <a:latin typeface="Cambria Math"/>
                                    <a:ea typeface="Cambria Math"/>
                                  </a:rPr>
                                  <m:t>20</m:t>
                                </m:r>
                              </m:e>
                            </m:mr>
                          </m:m>
                        </m:e>
                      </m:d>
                      <m:r>
                        <a:rPr lang="cs-CZ" sz="2400" i="1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d>
                        <m:dPr>
                          <m:ctrlPr>
                            <a:rPr lang="cs-CZ" sz="2400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sz="2400" i="1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s-CZ" sz="2400" i="1">
                                    <a:solidFill>
                                      <a:srgbClr val="0070C0"/>
                                    </a:solidFill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  <m:r>
                                  <a:rPr lang="cs-CZ" sz="2400" i="1">
                                    <a:solidFill>
                                      <a:srgbClr val="0070C0"/>
                                    </a:solidFill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cs-CZ" sz="24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  <a:ea typeface="Cambria Math"/>
                                  </a:rPr>
                                  <m:t>19</m:t>
                                </m:r>
                              </m:e>
                            </m:mr>
                          </m:m>
                        </m:e>
                      </m:d>
                      <m:r>
                        <a:rPr lang="cs-CZ" sz="2400" i="1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ctrlPr>
                            <a:rPr lang="cs-CZ" sz="2400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sz="2400" i="1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s-CZ" sz="2400" i="1">
                                    <a:solidFill>
                                      <a:srgbClr val="0070C0"/>
                                    </a:solidFill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  <m:r>
                                  <a:rPr lang="cs-CZ" sz="2400" i="1">
                                    <a:solidFill>
                                      <a:srgbClr val="0070C0"/>
                                    </a:solidFill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cs-CZ" sz="2400" i="1">
                                    <a:solidFill>
                                      <a:srgbClr val="0070C0"/>
                                    </a:solidFill>
                                    <a:latin typeface="Cambria Math"/>
                                    <a:ea typeface="Cambria Math"/>
                                  </a:rPr>
                                  <m:t>20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s-CZ" sz="2400" dirty="0">
                  <a:solidFill>
                    <a:srgbClr val="0070C0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:endParaRPr lang="cs-CZ" sz="2400" dirty="0">
                  <a:solidFill>
                    <a:srgbClr val="0070C0"/>
                  </a:solidFill>
                  <a:latin typeface="Cambria Math"/>
                </a:endParaRPr>
              </a:p>
              <a:p>
                <a:pPr marL="0" indent="0" algn="ctr">
                  <a:buNone/>
                </a:pPr>
                <a:endParaRPr lang="cs-CZ" sz="2400" dirty="0">
                  <a:solidFill>
                    <a:srgbClr val="0070C0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:endParaRPr lang="cs-CZ" sz="2400" dirty="0" smtClean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76672"/>
                <a:ext cx="8229600" cy="5649491"/>
              </a:xfrm>
              <a:blipFill rotWithShape="1">
                <a:blip r:embed="rId2"/>
                <a:stretch>
                  <a:fillRect l="-1111" t="-86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ahnutá šipka nahoru 3">
            <a:hlinkClick r:id="rId3" action="ppaction://hlinksldjump"/>
          </p:cNvPr>
          <p:cNvSpPr/>
          <p:nvPr/>
        </p:nvSpPr>
        <p:spPr>
          <a:xfrm rot="16200000">
            <a:off x="7317838" y="5363681"/>
            <a:ext cx="845027" cy="576064"/>
          </a:xfrm>
          <a:prstGeom prst="curvedUpArrow">
            <a:avLst/>
          </a:prstGeom>
          <a:gradFill>
            <a:gsLst>
              <a:gs pos="0">
                <a:srgbClr val="FFF200"/>
              </a:gs>
              <a:gs pos="2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7703741" y="548680"/>
            <a:ext cx="684683" cy="923330"/>
          </a:xfrm>
          <a:prstGeom prst="rect">
            <a:avLst/>
          </a:prstGeom>
          <a:solidFill>
            <a:srgbClr val="FF00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?</a:t>
            </a:r>
            <a:endParaRPr lang="cs-CZ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90889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76672"/>
                <a:ext cx="8229600" cy="564949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cs-CZ" sz="2400" dirty="0" smtClean="0">
                    <a:latin typeface="Cambria Math"/>
                  </a:rPr>
                  <a:t>Vypočtěte:</a:t>
                </a:r>
              </a:p>
              <a:p>
                <a:pPr marL="0" indent="0">
                  <a:buNone/>
                </a:pPr>
                <a:endParaRPr lang="cs-CZ" sz="2400" dirty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cs-CZ" sz="24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s-CZ" sz="2400" b="0" i="1" smtClean="0"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  <m:r>
                                  <a:rPr lang="cs-CZ" sz="2400" b="0" i="1" smtClean="0"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cs-CZ" sz="2400" b="0" i="1" smtClean="0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−</m:t>
                      </m:r>
                      <m:d>
                        <m:dPr>
                          <m:ctrlPr>
                            <a:rPr lang="cs-CZ" sz="24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s-CZ" sz="2400" b="0" i="1" smtClean="0">
                                    <a:latin typeface="Cambria Math"/>
                                    <a:ea typeface="Cambria Math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cs-CZ" sz="2400" b="0" i="1" smtClean="0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cs-CZ" sz="2400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cs-CZ" sz="2400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cs-CZ" sz="2400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cs-CZ" sz="2400" dirty="0"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cs-CZ" sz="2400" dirty="0" smtClean="0">
                    <a:solidFill>
                      <a:srgbClr val="0070C0"/>
                    </a:solidFill>
                  </a:rPr>
                  <a:t>Řešení:</a:t>
                </a:r>
              </a:p>
              <a:p>
                <a:pPr marL="0" indent="0">
                  <a:buNone/>
                </a:pPr>
                <a:endParaRPr lang="cs-CZ" sz="2400" dirty="0" smtClean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cs-CZ" sz="240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sz="2400" i="1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s-CZ" sz="24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  <m:r>
                                  <a:rPr lang="cs-CZ" sz="2400" i="1">
                                    <a:solidFill>
                                      <a:srgbClr val="0070C0"/>
                                    </a:solidFill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cs-CZ" sz="2400" i="1">
                                    <a:solidFill>
                                      <a:srgbClr val="0070C0"/>
                                    </a:solidFill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d>
                        <m:dPr>
                          <m:ctrlPr>
                            <a:rPr lang="cs-CZ" sz="2400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sz="2400" i="1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s-CZ" sz="24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  <a:ea typeface="Cambria Math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cs-CZ" sz="24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r>
                        <a:rPr lang="cs-CZ" sz="2400" i="1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10!</m:t>
                          </m:r>
                        </m:num>
                        <m:den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2!∙8!</m:t>
                          </m:r>
                        </m:den>
                      </m:f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4!</m:t>
                          </m:r>
                        </m:num>
                        <m:den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2!∙2!</m:t>
                          </m:r>
                        </m:den>
                      </m:f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10∙9</m:t>
                          </m:r>
                        </m:num>
                        <m:den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4∙3</m:t>
                          </m:r>
                        </m:num>
                        <m:den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=45−6=39</m:t>
                      </m:r>
                    </m:oMath>
                  </m:oMathPara>
                </a14:m>
                <a:endParaRPr lang="cs-CZ" sz="2400" dirty="0">
                  <a:solidFill>
                    <a:srgbClr val="0070C0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:endParaRPr lang="cs-CZ" sz="2400" dirty="0">
                  <a:solidFill>
                    <a:srgbClr val="0070C0"/>
                  </a:solidFill>
                  <a:latin typeface="Cambria Math"/>
                </a:endParaRPr>
              </a:p>
              <a:p>
                <a:pPr marL="0" indent="0" algn="ctr">
                  <a:buNone/>
                </a:pPr>
                <a:endParaRPr lang="cs-CZ" sz="2400" dirty="0">
                  <a:solidFill>
                    <a:srgbClr val="0070C0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:endParaRPr lang="cs-CZ" sz="2400" dirty="0" smtClean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76672"/>
                <a:ext cx="8229600" cy="5649491"/>
              </a:xfrm>
              <a:blipFill rotWithShape="1">
                <a:blip r:embed="rId2"/>
                <a:stretch>
                  <a:fillRect l="-1111" t="-86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ahnutá šipka nahoru 3">
            <a:hlinkClick r:id="rId3" action="ppaction://hlinksldjump"/>
          </p:cNvPr>
          <p:cNvSpPr/>
          <p:nvPr/>
        </p:nvSpPr>
        <p:spPr>
          <a:xfrm rot="16200000">
            <a:off x="7317838" y="5363681"/>
            <a:ext cx="845027" cy="576064"/>
          </a:xfrm>
          <a:prstGeom prst="curvedUpArrow">
            <a:avLst/>
          </a:prstGeom>
          <a:gradFill>
            <a:gsLst>
              <a:gs pos="0">
                <a:srgbClr val="FFF200"/>
              </a:gs>
              <a:gs pos="2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7703741" y="548680"/>
            <a:ext cx="684683" cy="923330"/>
          </a:xfrm>
          <a:prstGeom prst="rect">
            <a:avLst/>
          </a:prstGeom>
          <a:solidFill>
            <a:srgbClr val="FF00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?</a:t>
            </a:r>
            <a:endParaRPr lang="cs-CZ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61552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76672"/>
                <a:ext cx="8229600" cy="564949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cs-CZ" sz="2400" i="1" dirty="0" smtClean="0">
                    <a:latin typeface="Cambria Math"/>
                  </a:rPr>
                  <a:t> </a:t>
                </a:r>
                <a:r>
                  <a:rPr lang="cs-CZ" sz="2400" dirty="0" smtClean="0">
                    <a:latin typeface="Cambria Math"/>
                  </a:rPr>
                  <a:t>Vypočtěte:</a:t>
                </a:r>
                <a:endParaRPr lang="cs-CZ" sz="240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cs-CZ" sz="24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sz="24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s-CZ" sz="2400" b="0" i="1" smtClean="0">
                                    <a:latin typeface="Cambria Math"/>
                                  </a:rPr>
                                  <m:t>6</m:t>
                                </m:r>
                              </m:e>
                            </m:mr>
                            <m:mr>
                              <m:e>
                                <m:r>
                                  <a:rPr lang="cs-CZ" sz="24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r>
                        <a:rPr lang="cs-CZ" sz="2400" b="0" i="1" smtClean="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cs-CZ" sz="24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sz="24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s-CZ" sz="2400" b="0" i="1" smtClean="0">
                                    <a:latin typeface="Cambria Math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cs-CZ" sz="24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400" b="0" dirty="0" smtClean="0"/>
              </a:p>
              <a:p>
                <a:pPr marL="0" indent="0">
                  <a:buNone/>
                </a:pPr>
                <a:endParaRPr lang="cs-CZ" sz="2400" dirty="0" smtClean="0"/>
              </a:p>
              <a:p>
                <a:pPr marL="0" indent="0">
                  <a:buNone/>
                </a:pPr>
                <a:endParaRPr lang="cs-CZ" sz="2400" dirty="0"/>
              </a:p>
              <a:p>
                <a:pPr marL="0" indent="0">
                  <a:buNone/>
                </a:pPr>
                <a:r>
                  <a:rPr lang="cs-CZ" sz="2400" dirty="0" smtClean="0">
                    <a:solidFill>
                      <a:srgbClr val="0070C0"/>
                    </a:solidFill>
                  </a:rPr>
                  <a:t>Řešení:</a:t>
                </a:r>
              </a:p>
              <a:p>
                <a:pPr marL="0" indent="0">
                  <a:buNone/>
                </a:pPr>
                <a:endParaRPr lang="cs-CZ" sz="2400" dirty="0" smtClean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cs-CZ" sz="240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sz="240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s-CZ" sz="24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6</m:t>
                                </m:r>
                              </m:e>
                            </m:mr>
                            <m:mr>
                              <m:e>
                                <m:r>
                                  <a:rPr lang="cs-CZ" sz="24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sz="24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s-CZ" sz="24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cs-CZ" sz="24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6!</m:t>
                          </m:r>
                        </m:num>
                        <m:den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2!</m:t>
                          </m:r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∙4!</m:t>
                          </m:r>
                        </m:den>
                      </m:f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5!</m:t>
                          </m:r>
                        </m:num>
                        <m:den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2!</m:t>
                          </m:r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∙3!</m:t>
                          </m:r>
                        </m:den>
                      </m:f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6</m:t>
                          </m:r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∙5</m:t>
                          </m:r>
                        </m:num>
                        <m:den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5</m:t>
                          </m:r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∙4</m:t>
                          </m:r>
                        </m:num>
                        <m:den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=15+10=25</m:t>
                      </m:r>
                    </m:oMath>
                  </m:oMathPara>
                </a14:m>
                <a:endParaRPr lang="cs-CZ" sz="2400" b="0" dirty="0" smtClean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endParaRPr lang="cs-CZ" sz="2400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76672"/>
                <a:ext cx="8229600" cy="5649491"/>
              </a:xfrm>
              <a:blipFill rotWithShape="1">
                <a:blip r:embed="rId2"/>
                <a:stretch>
                  <a:fillRect l="-1111" t="-86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ahnutá šipka nahoru 3">
            <a:hlinkClick r:id="rId3" action="ppaction://hlinksldjump"/>
          </p:cNvPr>
          <p:cNvSpPr/>
          <p:nvPr/>
        </p:nvSpPr>
        <p:spPr>
          <a:xfrm rot="16200000">
            <a:off x="7821894" y="5219664"/>
            <a:ext cx="845027" cy="576064"/>
          </a:xfrm>
          <a:prstGeom prst="curvedUpArrow">
            <a:avLst/>
          </a:prstGeom>
          <a:gradFill>
            <a:gsLst>
              <a:gs pos="0">
                <a:srgbClr val="FFF200"/>
              </a:gs>
              <a:gs pos="2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7703741" y="548680"/>
            <a:ext cx="684683" cy="923330"/>
          </a:xfrm>
          <a:prstGeom prst="rect">
            <a:avLst/>
          </a:prstGeom>
          <a:solidFill>
            <a:srgbClr val="FF00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?</a:t>
            </a:r>
            <a:endParaRPr lang="cs-CZ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90605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76672"/>
                <a:ext cx="8229600" cy="564949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cs-CZ" sz="2400" dirty="0" smtClean="0">
                    <a:latin typeface="Cambria Math"/>
                  </a:rPr>
                  <a:t>Vypočtěte:</a:t>
                </a:r>
              </a:p>
              <a:p>
                <a:pPr marL="0" indent="0">
                  <a:buNone/>
                </a:pPr>
                <a:endParaRPr lang="cs-CZ" sz="2400" dirty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sz="24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cs-CZ" sz="24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cs-CZ" sz="2400" b="0" i="1" smtClean="0">
                                        <a:latin typeface="Cambria Math"/>
                                        <a:ea typeface="Cambria Math"/>
                                      </a:rPr>
                                      <m:t>4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cs-CZ" sz="2400" b="0" i="1" smtClean="0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+</m:t>
                      </m:r>
                      <m:sSup>
                        <m:sSupPr>
                          <m:ctrlPr>
                            <a:rPr lang="cs-CZ" sz="24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cs-CZ" sz="24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cs-CZ" sz="2400" b="0" i="1" smtClean="0">
                                        <a:latin typeface="Cambria Math"/>
                                        <a:ea typeface="Cambria Math"/>
                                      </a:rPr>
                                      <m:t>3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cs-CZ" sz="2400" b="0" i="1" smtClean="0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cs-CZ" sz="2400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cs-CZ" sz="2400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cs-CZ" sz="2400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cs-CZ" sz="2400" dirty="0"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cs-CZ" sz="2400" dirty="0" smtClean="0">
                    <a:solidFill>
                      <a:srgbClr val="0070C0"/>
                    </a:solidFill>
                  </a:rPr>
                  <a:t>Řešení:</a:t>
                </a:r>
              </a:p>
              <a:p>
                <a:pPr marL="0" indent="0">
                  <a:buNone/>
                </a:pPr>
                <a:endParaRPr lang="cs-CZ" sz="2400" dirty="0" smtClean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sz="240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cs-CZ" sz="240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cs-CZ" sz="240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cs-CZ" sz="2400" b="0" i="1" smtClean="0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4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cs-CZ" sz="2400" b="0" i="1" smtClean="0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sSup>
                        <m:sSupPr>
                          <m:ctrlP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cs-CZ" sz="24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cs-CZ" sz="2400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cs-CZ" sz="2400" b="0" i="1" smtClean="0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3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cs-CZ" sz="2400" b="0" i="1" smtClean="0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cs-CZ" sz="2400" i="1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cs-CZ" sz="240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cs-CZ" sz="240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cs-CZ" sz="240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cs-CZ" sz="2400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4!</m:t>
                                  </m:r>
                                </m:num>
                                <m:den>
                                  <m:r>
                                    <a:rPr lang="cs-CZ" sz="2400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2!∙2!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sSup>
                        <m:sSupPr>
                          <m:ctrlP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3</m:t>
                          </m:r>
                        </m:e>
                        <m:sup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cs-CZ" sz="24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cs-CZ" sz="2400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cs-CZ" sz="2400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4∙3</m:t>
                                  </m:r>
                                </m:num>
                                <m:den>
                                  <m:r>
                                    <a:rPr lang="cs-CZ" sz="2400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+9=36+9=45</m:t>
                      </m:r>
                    </m:oMath>
                  </m:oMathPara>
                </a14:m>
                <a:endParaRPr lang="cs-CZ" sz="2400" dirty="0">
                  <a:solidFill>
                    <a:srgbClr val="0070C0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:endParaRPr lang="cs-CZ" sz="2400" dirty="0">
                  <a:solidFill>
                    <a:srgbClr val="0070C0"/>
                  </a:solidFill>
                  <a:latin typeface="Cambria Math"/>
                </a:endParaRPr>
              </a:p>
              <a:p>
                <a:pPr marL="0" indent="0" algn="ctr">
                  <a:buNone/>
                </a:pPr>
                <a:endParaRPr lang="cs-CZ" sz="2400" dirty="0">
                  <a:solidFill>
                    <a:srgbClr val="0070C0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:endParaRPr lang="cs-CZ" sz="2400" dirty="0" smtClean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76672"/>
                <a:ext cx="8229600" cy="5649491"/>
              </a:xfrm>
              <a:blipFill rotWithShape="1">
                <a:blip r:embed="rId2"/>
                <a:stretch>
                  <a:fillRect l="-1111" t="-86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ahnutá šipka nahoru 3">
            <a:hlinkClick r:id="rId3" action="ppaction://hlinksldjump"/>
          </p:cNvPr>
          <p:cNvSpPr/>
          <p:nvPr/>
        </p:nvSpPr>
        <p:spPr>
          <a:xfrm rot="16200000">
            <a:off x="7389846" y="5363681"/>
            <a:ext cx="845027" cy="576064"/>
          </a:xfrm>
          <a:prstGeom prst="curvedUpArrow">
            <a:avLst/>
          </a:prstGeom>
          <a:gradFill>
            <a:gsLst>
              <a:gs pos="0">
                <a:srgbClr val="FFF200"/>
              </a:gs>
              <a:gs pos="2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7703741" y="548680"/>
            <a:ext cx="684683" cy="923330"/>
          </a:xfrm>
          <a:prstGeom prst="rect">
            <a:avLst/>
          </a:prstGeom>
          <a:solidFill>
            <a:srgbClr val="FF00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?</a:t>
            </a:r>
            <a:endParaRPr lang="cs-CZ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25427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76672"/>
                <a:ext cx="8229600" cy="564949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cs-CZ" sz="2400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cs-CZ" sz="2400" dirty="0"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cs-CZ" sz="2400" dirty="0" smtClean="0">
                    <a:latin typeface="Cambria Math"/>
                  </a:rPr>
                  <a:t>Jaké nejmenší přirozené číslo A můžeme použít, aby kombinační číslo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sz="2400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cs-CZ" sz="2400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cs-CZ" sz="2400" b="0" i="1" smtClean="0">
                                  <a:latin typeface="Cambria Math"/>
                                </a:rPr>
                                <m:t>𝐴</m:t>
                              </m:r>
                            </m:e>
                          </m:mr>
                          <m:mr>
                            <m:e>
                              <m:r>
                                <a:rPr lang="cs-CZ" sz="2400" b="0" i="1" smtClean="0">
                                  <a:latin typeface="Cambria Math"/>
                                </a:rPr>
                                <m:t>47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cs-CZ" sz="2400" dirty="0" smtClean="0">
                    <a:latin typeface="Cambria Math"/>
                  </a:rPr>
                  <a:t> mělo smysl?</a:t>
                </a:r>
              </a:p>
              <a:p>
                <a:pPr marL="0" indent="0">
                  <a:buNone/>
                </a:pPr>
                <a:endParaRPr lang="cs-CZ" sz="2400" dirty="0">
                  <a:latin typeface="Cambria Math"/>
                </a:endParaRPr>
              </a:p>
              <a:p>
                <a:pPr marL="0" indent="0">
                  <a:buNone/>
                </a:pPr>
                <a:endParaRPr lang="cs-CZ" sz="2400" dirty="0" smtClean="0"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cs-CZ" sz="2400" dirty="0" smtClean="0">
                    <a:solidFill>
                      <a:srgbClr val="0070C0"/>
                    </a:solidFill>
                  </a:rPr>
                  <a:t>Řešení:</a:t>
                </a:r>
              </a:p>
              <a:p>
                <a:pPr marL="0" indent="0">
                  <a:buNone/>
                </a:pPr>
                <a:endParaRPr lang="cs-CZ" sz="2400" dirty="0" smtClean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cs-CZ" sz="2400" dirty="0" smtClean="0">
                    <a:solidFill>
                      <a:srgbClr val="0070C0"/>
                    </a:solidFill>
                    <a:latin typeface="Cambria Math"/>
                  </a:rPr>
                  <a:t>Musí platit </a:t>
                </a:r>
                <a14:m>
                  <m:oMath xmlns:m="http://schemas.openxmlformats.org/officeDocument/2006/math">
                    <m:r>
                      <a:rPr lang="cs-CZ" sz="2400" b="0" i="1" smtClean="0">
                        <a:solidFill>
                          <a:srgbClr val="0070C0"/>
                        </a:solidFill>
                        <a:latin typeface="Cambria Math"/>
                      </a:rPr>
                      <m:t>𝑛</m:t>
                    </m:r>
                    <m:r>
                      <a:rPr lang="cs-CZ" sz="2400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≥</m:t>
                    </m:r>
                    <m:r>
                      <a:rPr lang="cs-CZ" sz="2400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𝑘</m:t>
                    </m:r>
                    <m:r>
                      <a:rPr lang="cs-CZ" sz="2400" b="0" i="0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,</m:t>
                    </m:r>
                  </m:oMath>
                </a14:m>
                <a:r>
                  <a:rPr lang="cs-CZ" sz="2400" dirty="0" smtClean="0">
                    <a:solidFill>
                      <a:srgbClr val="0070C0"/>
                    </a:solidFill>
                    <a:latin typeface="Cambria Math"/>
                  </a:rPr>
                  <a:t> proto </a:t>
                </a:r>
                <a:r>
                  <a:rPr lang="cs-CZ" sz="2400" i="1" dirty="0">
                    <a:solidFill>
                      <a:srgbClr val="0070C0"/>
                    </a:solidFill>
                    <a:latin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cs-CZ" sz="2400" b="0" i="1" smtClean="0">
                        <a:solidFill>
                          <a:srgbClr val="0070C0"/>
                        </a:solidFill>
                        <a:latin typeface="Cambria Math"/>
                      </a:rPr>
                      <m:t>𝐴</m:t>
                    </m:r>
                    <m:r>
                      <a:rPr lang="cs-CZ" sz="2400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≥47</m:t>
                    </m:r>
                  </m:oMath>
                </a14:m>
                <a:endParaRPr lang="cs-CZ" sz="2400" dirty="0">
                  <a:solidFill>
                    <a:srgbClr val="0070C0"/>
                  </a:solidFill>
                  <a:latin typeface="Cambria Math"/>
                </a:endParaRPr>
              </a:p>
              <a:p>
                <a:pPr marL="0" indent="0" algn="ctr">
                  <a:buNone/>
                </a:pPr>
                <a:endParaRPr lang="cs-CZ" sz="2400" dirty="0">
                  <a:solidFill>
                    <a:srgbClr val="0070C0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:endParaRPr lang="cs-CZ" sz="2400" dirty="0" smtClean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76672"/>
                <a:ext cx="8229600" cy="5649491"/>
              </a:xfrm>
              <a:blipFill rotWithShape="1">
                <a:blip r:embed="rId2"/>
                <a:stretch>
                  <a:fillRect l="-111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ahnutá šipka nahoru 3">
            <a:hlinkClick r:id="rId3" action="ppaction://hlinksldjump"/>
          </p:cNvPr>
          <p:cNvSpPr/>
          <p:nvPr/>
        </p:nvSpPr>
        <p:spPr>
          <a:xfrm rot="16200000">
            <a:off x="7152108" y="5363681"/>
            <a:ext cx="845027" cy="576064"/>
          </a:xfrm>
          <a:prstGeom prst="curvedUpArrow">
            <a:avLst/>
          </a:prstGeom>
          <a:gradFill>
            <a:gsLst>
              <a:gs pos="0">
                <a:srgbClr val="FFF200"/>
              </a:gs>
              <a:gs pos="2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7703741" y="548680"/>
            <a:ext cx="684683" cy="923330"/>
          </a:xfrm>
          <a:prstGeom prst="rect">
            <a:avLst/>
          </a:prstGeom>
          <a:solidFill>
            <a:srgbClr val="FF00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?</a:t>
            </a:r>
            <a:endParaRPr lang="cs-CZ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16630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76672"/>
                <a:ext cx="8229600" cy="564949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cs-CZ" sz="2400" dirty="0" smtClean="0">
                    <a:latin typeface="Cambria Math"/>
                  </a:rPr>
                  <a:t>Vypočtěte:</a:t>
                </a:r>
              </a:p>
              <a:p>
                <a:pPr marL="0" indent="0">
                  <a:buNone/>
                </a:pPr>
                <a:endParaRPr lang="cs-CZ" sz="2400" dirty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/>
                        </a:rPr>
                        <m:t>0!+</m:t>
                      </m:r>
                      <m:f>
                        <m:fPr>
                          <m:ctrlPr>
                            <a:rPr lang="cs-CZ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</a:rPr>
                            <m:t>6!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/>
                            </a:rPr>
                            <m:t>5!</m:t>
                          </m:r>
                        </m:den>
                      </m:f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∙3!+3!=</m:t>
                      </m:r>
                    </m:oMath>
                  </m:oMathPara>
                </a14:m>
                <a:endParaRPr lang="cs-CZ" sz="2400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cs-CZ" sz="2400" dirty="0">
                  <a:latin typeface="Cambria Math"/>
                </a:endParaRPr>
              </a:p>
              <a:p>
                <a:pPr marL="0" indent="0">
                  <a:buNone/>
                </a:pPr>
                <a:endParaRPr lang="cs-CZ" sz="2400" dirty="0">
                  <a:latin typeface="Cambria Math"/>
                </a:endParaRPr>
              </a:p>
              <a:p>
                <a:pPr marL="0" indent="0">
                  <a:buNone/>
                </a:pPr>
                <a:endParaRPr lang="cs-CZ" sz="2400" dirty="0" smtClean="0"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cs-CZ" sz="2400" dirty="0" smtClean="0">
                    <a:solidFill>
                      <a:srgbClr val="0070C0"/>
                    </a:solidFill>
                  </a:rPr>
                  <a:t>Řešení:</a:t>
                </a:r>
              </a:p>
              <a:p>
                <a:pPr marL="0" indent="0">
                  <a:buNone/>
                </a:pPr>
                <a:endParaRPr lang="cs-CZ" sz="2400" dirty="0" smtClean="0">
                  <a:solidFill>
                    <a:srgbClr val="0070C0"/>
                  </a:solidFill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40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0!+</m:t>
                      </m:r>
                      <m:f>
                        <m:fPr>
                          <m:ctrlPr>
                            <a:rPr lang="cs-CZ" sz="24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sz="24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6!</m:t>
                          </m:r>
                        </m:num>
                        <m:den>
                          <m:r>
                            <a:rPr lang="cs-CZ" sz="24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5!</m:t>
                          </m:r>
                        </m:den>
                      </m:f>
                      <m:r>
                        <a:rPr lang="cs-CZ" sz="2400" i="1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∙3!+3!=</m:t>
                      </m:r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1+6∙6+6=43</m:t>
                      </m:r>
                    </m:oMath>
                  </m:oMathPara>
                </a14:m>
                <a:endParaRPr lang="cs-CZ" sz="2400" dirty="0">
                  <a:solidFill>
                    <a:srgbClr val="0070C0"/>
                  </a:solidFill>
                  <a:latin typeface="Cambria Math"/>
                </a:endParaRPr>
              </a:p>
              <a:p>
                <a:pPr marL="0" indent="0" algn="ctr">
                  <a:buNone/>
                </a:pPr>
                <a:endParaRPr lang="cs-CZ" sz="2400" dirty="0">
                  <a:solidFill>
                    <a:srgbClr val="0070C0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:endParaRPr lang="cs-CZ" sz="2400" dirty="0" smtClean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76672"/>
                <a:ext cx="8229600" cy="5649491"/>
              </a:xfrm>
              <a:blipFill rotWithShape="1">
                <a:blip r:embed="rId2"/>
                <a:stretch>
                  <a:fillRect l="-1111" t="-86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ahnutá šipka nahoru 3">
            <a:hlinkClick r:id="rId3" action="ppaction://hlinksldjump"/>
          </p:cNvPr>
          <p:cNvSpPr/>
          <p:nvPr/>
        </p:nvSpPr>
        <p:spPr>
          <a:xfrm rot="16200000">
            <a:off x="6957798" y="5507697"/>
            <a:ext cx="845027" cy="576064"/>
          </a:xfrm>
          <a:prstGeom prst="curvedUpArrow">
            <a:avLst/>
          </a:prstGeom>
          <a:gradFill>
            <a:gsLst>
              <a:gs pos="0">
                <a:srgbClr val="FFF200"/>
              </a:gs>
              <a:gs pos="2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7703741" y="548680"/>
            <a:ext cx="684683" cy="923330"/>
          </a:xfrm>
          <a:prstGeom prst="rect">
            <a:avLst/>
          </a:prstGeom>
          <a:solidFill>
            <a:srgbClr val="FF00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?</a:t>
            </a:r>
            <a:endParaRPr lang="cs-CZ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16295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76672"/>
                <a:ext cx="8229600" cy="564949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cs-CZ" sz="2400" dirty="0" smtClean="0">
                    <a:latin typeface="Cambria Math"/>
                  </a:rPr>
                  <a:t>Vypočtěte:</a:t>
                </a:r>
              </a:p>
              <a:p>
                <a:pPr marL="0" indent="0">
                  <a:buNone/>
                </a:pPr>
                <a:endParaRPr lang="cs-CZ" sz="2400" dirty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cs-CZ" sz="24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s-CZ" sz="2400" b="0" i="1" smtClean="0">
                                    <a:latin typeface="Cambria Math"/>
                                    <a:ea typeface="Cambria Math"/>
                                  </a:rPr>
                                  <m:t>9</m:t>
                                </m:r>
                              </m:e>
                            </m:mr>
                            <m:mr>
                              <m:e>
                                <m:r>
                                  <a:rPr lang="cs-CZ" sz="2400" b="0" i="1" smtClean="0">
                                    <a:latin typeface="Cambria Math"/>
                                    <a:ea typeface="Cambria Math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−</m:t>
                      </m:r>
                      <m:d>
                        <m:dPr>
                          <m:begChr m:val="["/>
                          <m:endChr m:val="]"/>
                          <m:ctrlPr>
                            <a:rPr lang="cs-CZ" sz="24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cs-CZ" sz="24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cs-CZ" sz="2400" b="0" i="1" smtClean="0">
                                        <a:latin typeface="Cambria Math"/>
                                        <a:ea typeface="Cambria Math"/>
                                      </a:rPr>
                                      <m:t>6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cs-CZ" sz="2400" b="0" i="1" smtClean="0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e>
                                </m:mr>
                              </m:m>
                            </m:e>
                          </m:d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+2∙</m:t>
                          </m:r>
                          <m:d>
                            <m:dPr>
                              <m:ctrlP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cs-CZ" sz="24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cs-CZ" sz="2400" b="0" i="1" smtClean="0">
                                        <a:latin typeface="Cambria Math"/>
                                        <a:ea typeface="Cambria Math"/>
                                      </a:rPr>
                                      <m:t>7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cs-CZ" sz="2400" b="0" i="1" smtClean="0">
                                        <a:latin typeface="Cambria Math"/>
                                        <a:ea typeface="Cambria Math"/>
                                      </a:rPr>
                                      <m:t>3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d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cs-CZ" sz="2400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cs-CZ" sz="2400" dirty="0">
                  <a:latin typeface="Cambria Math"/>
                </a:endParaRPr>
              </a:p>
              <a:p>
                <a:pPr marL="0" indent="0">
                  <a:buNone/>
                </a:pPr>
                <a:endParaRPr lang="cs-CZ" sz="2400" dirty="0"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cs-CZ" sz="2400" dirty="0" smtClean="0">
                    <a:solidFill>
                      <a:srgbClr val="0070C0"/>
                    </a:solidFill>
                  </a:rPr>
                  <a:t>Řešení:</a:t>
                </a:r>
              </a:p>
              <a:p>
                <a:pPr marL="0" indent="0">
                  <a:buNone/>
                </a:pPr>
                <a:endParaRPr lang="cs-CZ" sz="2400" dirty="0" smtClean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cs-CZ" sz="240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sz="2400" i="1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s-CZ" sz="2400" i="1">
                                    <a:solidFill>
                                      <a:srgbClr val="0070C0"/>
                                    </a:solidFill>
                                    <a:latin typeface="Cambria Math"/>
                                    <a:ea typeface="Cambria Math"/>
                                  </a:rPr>
                                  <m:t>9</m:t>
                                </m:r>
                              </m:e>
                            </m:mr>
                            <m:mr>
                              <m:e>
                                <m:r>
                                  <a:rPr lang="cs-CZ" sz="2400" i="1">
                                    <a:solidFill>
                                      <a:srgbClr val="0070C0"/>
                                    </a:solidFill>
                                    <a:latin typeface="Cambria Math"/>
                                    <a:ea typeface="Cambria Math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  <m:r>
                        <a:rPr lang="cs-CZ" sz="2400" i="1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d>
                        <m:dPr>
                          <m:begChr m:val="["/>
                          <m:endChr m:val="]"/>
                          <m:ctrlPr>
                            <a:rPr lang="cs-CZ" sz="2400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cs-CZ" sz="2400" i="1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cs-CZ" sz="2400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cs-CZ" sz="2400" i="1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6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cs-CZ" sz="2400" i="1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e>
                                </m:mr>
                              </m:m>
                            </m:e>
                          </m:d>
                          <m:r>
                            <a:rPr lang="cs-CZ" sz="2400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+2∙</m:t>
                          </m:r>
                          <m:d>
                            <m:dPr>
                              <m:ctrlPr>
                                <a:rPr lang="cs-CZ" sz="2400" i="1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cs-CZ" sz="2400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cs-CZ" sz="2400" i="1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7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cs-CZ" sz="2400" i="1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3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d>
                      <m:r>
                        <a:rPr lang="cs-CZ" sz="2400" i="1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9!</m:t>
                          </m:r>
                        </m:num>
                        <m:den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4!∙5!</m:t>
                          </m:r>
                        </m:den>
                      </m:f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d>
                        <m:dPr>
                          <m:begChr m:val="["/>
                          <m:endChr m:val="]"/>
                          <m:ctrlP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cs-CZ" sz="24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  <m:t>6!</m:t>
                              </m:r>
                            </m:num>
                            <m:den>
                              <m:r>
                                <a:rPr lang="cs-CZ" sz="24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  <m:t>2!∙4!</m:t>
                              </m:r>
                            </m:den>
                          </m:f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+2∙</m:t>
                          </m:r>
                          <m:f>
                            <m:fPr>
                              <m:ctrlPr>
                                <a:rPr lang="cs-CZ" sz="24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  <m:t>7!</m:t>
                              </m:r>
                            </m:num>
                            <m:den>
                              <m:r>
                                <a:rPr lang="cs-CZ" sz="24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  <m:t>3!∙4!</m:t>
                              </m:r>
                            </m:den>
                          </m:f>
                        </m:e>
                      </m:d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9∙8∙7∙6</m:t>
                          </m:r>
                        </m:num>
                        <m:den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4∙3∙2</m:t>
                          </m:r>
                        </m:den>
                      </m:f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d>
                        <m:dPr>
                          <m:ctrlP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cs-CZ" sz="24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  <m:t>6∙5</m:t>
                              </m:r>
                            </m:num>
                            <m:den>
                              <m:r>
                                <a:rPr lang="cs-CZ" sz="24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+2∙</m:t>
                          </m:r>
                          <m:f>
                            <m:fPr>
                              <m:ctrlPr>
                                <a:rPr lang="cs-CZ" sz="24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  <m:t>7∙6∙5</m:t>
                              </m:r>
                            </m:num>
                            <m:den>
                              <m:r>
                                <a:rPr lang="cs-CZ" sz="24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  <m:t>3∙2</m:t>
                              </m:r>
                            </m:den>
                          </m:f>
                        </m:e>
                      </m:d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=126−</m:t>
                      </m:r>
                      <m:d>
                        <m:dPr>
                          <m:ctrlP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15+70</m:t>
                          </m:r>
                        </m:e>
                      </m:d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=126−85=41</m:t>
                      </m:r>
                    </m:oMath>
                  </m:oMathPara>
                </a14:m>
                <a:endParaRPr lang="cs-CZ" sz="2400" dirty="0">
                  <a:solidFill>
                    <a:srgbClr val="0070C0"/>
                  </a:solidFill>
                  <a:latin typeface="Cambria Math"/>
                </a:endParaRPr>
              </a:p>
              <a:p>
                <a:pPr marL="0" indent="0" algn="ctr">
                  <a:buNone/>
                </a:pPr>
                <a:endParaRPr lang="cs-CZ" sz="2400" dirty="0">
                  <a:solidFill>
                    <a:srgbClr val="0070C0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:endParaRPr lang="cs-CZ" sz="2400" dirty="0" smtClean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76672"/>
                <a:ext cx="8229600" cy="5649491"/>
              </a:xfrm>
              <a:blipFill rotWithShape="1">
                <a:blip r:embed="rId2"/>
                <a:stretch>
                  <a:fillRect l="-1111" t="-86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ahnutá šipka nahoru 3">
            <a:hlinkClick r:id="rId3" action="ppaction://hlinksldjump"/>
          </p:cNvPr>
          <p:cNvSpPr/>
          <p:nvPr/>
        </p:nvSpPr>
        <p:spPr>
          <a:xfrm rot="16200000">
            <a:off x="7245830" y="5435689"/>
            <a:ext cx="845027" cy="576064"/>
          </a:xfrm>
          <a:prstGeom prst="curvedUpArrow">
            <a:avLst/>
          </a:prstGeom>
          <a:gradFill>
            <a:gsLst>
              <a:gs pos="0">
                <a:srgbClr val="FFF200"/>
              </a:gs>
              <a:gs pos="2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7703741" y="548680"/>
            <a:ext cx="684683" cy="923330"/>
          </a:xfrm>
          <a:prstGeom prst="rect">
            <a:avLst/>
          </a:prstGeom>
          <a:solidFill>
            <a:srgbClr val="FF00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?</a:t>
            </a:r>
            <a:endParaRPr lang="cs-CZ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5870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76672"/>
                <a:ext cx="8229600" cy="564949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cs-CZ" sz="2400" dirty="0" smtClean="0">
                    <a:latin typeface="Cambria Math"/>
                  </a:rPr>
                  <a:t>Vypočtěte:</a:t>
                </a:r>
              </a:p>
              <a:p>
                <a:pPr marL="0" indent="0">
                  <a:buNone/>
                </a:pPr>
                <a:endParaRPr lang="cs-CZ" sz="2400" dirty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3∙</m:t>
                      </m:r>
                      <m:d>
                        <m:dPr>
                          <m:ctrlPr>
                            <a:rPr lang="cs-CZ" sz="24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s-CZ" sz="2400" b="0" i="1" smtClean="0">
                                    <a:latin typeface="Cambria Math"/>
                                    <a:ea typeface="Cambria Math"/>
                                  </a:rPr>
                                  <m:t>6</m:t>
                                </m:r>
                              </m:e>
                            </m:mr>
                            <m:mr>
                              <m:e>
                                <m:r>
                                  <a:rPr lang="cs-CZ" sz="2400" b="0" i="1" smtClean="0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−5∙</m:t>
                      </m:r>
                      <m:d>
                        <m:dPr>
                          <m:ctrlPr>
                            <a:rPr lang="cs-CZ" sz="24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s-CZ" sz="2400" b="0" i="1" smtClean="0">
                                    <a:latin typeface="Cambria Math"/>
                                    <a:ea typeface="Cambria Math"/>
                                  </a:rPr>
                                  <m:t>7</m:t>
                                </m:r>
                              </m:e>
                            </m:mr>
                            <m:mr>
                              <m:e>
                                <m:r>
                                  <a:rPr lang="cs-CZ" sz="2400" b="0" i="1" smtClean="0"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cs-CZ" sz="2400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cs-CZ" sz="2400" dirty="0">
                  <a:latin typeface="Cambria Math"/>
                </a:endParaRPr>
              </a:p>
              <a:p>
                <a:pPr marL="0" indent="0">
                  <a:buNone/>
                </a:pPr>
                <a:endParaRPr lang="cs-CZ" sz="2400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cs-CZ" sz="2400" dirty="0"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cs-CZ" sz="2400" dirty="0" smtClean="0">
                    <a:solidFill>
                      <a:srgbClr val="0070C0"/>
                    </a:solidFill>
                  </a:rPr>
                  <a:t>Řešení:</a:t>
                </a:r>
              </a:p>
              <a:p>
                <a:pPr marL="0" indent="0">
                  <a:buNone/>
                </a:pPr>
                <a:endParaRPr lang="cs-CZ" sz="2400" dirty="0" smtClean="0">
                  <a:solidFill>
                    <a:srgbClr val="0070C0"/>
                  </a:solidFill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40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3∙</m:t>
                      </m:r>
                      <m:d>
                        <m:dPr>
                          <m:ctrlPr>
                            <a:rPr lang="cs-CZ" sz="2400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sz="2400" i="1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s-CZ" sz="2400" i="1">
                                    <a:solidFill>
                                      <a:srgbClr val="0070C0"/>
                                    </a:solidFill>
                                    <a:latin typeface="Cambria Math"/>
                                    <a:ea typeface="Cambria Math"/>
                                  </a:rPr>
                                  <m:t>6</m:t>
                                </m:r>
                              </m:e>
                            </m:mr>
                            <m:mr>
                              <m:e>
                                <m:r>
                                  <a:rPr lang="cs-CZ" sz="2400" i="1">
                                    <a:solidFill>
                                      <a:srgbClr val="0070C0"/>
                                    </a:solidFill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r>
                        <a:rPr lang="cs-CZ" sz="2400" i="1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−5∙</m:t>
                      </m:r>
                      <m:d>
                        <m:dPr>
                          <m:ctrlPr>
                            <a:rPr lang="cs-CZ" sz="2400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sz="2400" i="1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s-CZ" sz="2400" i="1">
                                    <a:solidFill>
                                      <a:srgbClr val="0070C0"/>
                                    </a:solidFill>
                                    <a:latin typeface="Cambria Math"/>
                                    <a:ea typeface="Cambria Math"/>
                                  </a:rPr>
                                  <m:t>7</m:t>
                                </m:r>
                              </m:e>
                            </m:mr>
                            <m:mr>
                              <m:e>
                                <m:r>
                                  <a:rPr lang="cs-CZ" sz="2400" i="1">
                                    <a:solidFill>
                                      <a:srgbClr val="0070C0"/>
                                    </a:solidFill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cs-CZ" sz="2400" i="1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3∙</m:t>
                      </m:r>
                      <m:f>
                        <m:fPr>
                          <m:ctrlP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6!</m:t>
                          </m:r>
                        </m:num>
                        <m:den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2!∙4!</m:t>
                          </m:r>
                        </m:den>
                      </m:f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−5∙1=3∙</m:t>
                      </m:r>
                      <m:f>
                        <m:fPr>
                          <m:ctrlP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6∙5</m:t>
                          </m:r>
                        </m:num>
                        <m:den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−5=3∙15−5=45−5=40</m:t>
                      </m:r>
                    </m:oMath>
                  </m:oMathPara>
                </a14:m>
                <a:endParaRPr lang="cs-CZ" sz="2400" dirty="0">
                  <a:solidFill>
                    <a:srgbClr val="0070C0"/>
                  </a:solidFill>
                  <a:latin typeface="Cambria Math"/>
                </a:endParaRPr>
              </a:p>
              <a:p>
                <a:pPr marL="0" indent="0" algn="ctr">
                  <a:buNone/>
                </a:pPr>
                <a:endParaRPr lang="cs-CZ" sz="2400" dirty="0">
                  <a:solidFill>
                    <a:srgbClr val="0070C0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:endParaRPr lang="cs-CZ" sz="2400" dirty="0" smtClean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76672"/>
                <a:ext cx="8229600" cy="5649491"/>
              </a:xfrm>
              <a:blipFill rotWithShape="1">
                <a:blip r:embed="rId2"/>
                <a:stretch>
                  <a:fillRect l="-1111" t="-86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ahnutá šipka nahoru 3">
            <a:hlinkClick r:id="rId3" action="ppaction://hlinksldjump"/>
          </p:cNvPr>
          <p:cNvSpPr/>
          <p:nvPr/>
        </p:nvSpPr>
        <p:spPr>
          <a:xfrm rot="16200000">
            <a:off x="7440140" y="5363680"/>
            <a:ext cx="845027" cy="576064"/>
          </a:xfrm>
          <a:prstGeom prst="curvedUpArrow">
            <a:avLst/>
          </a:prstGeom>
          <a:gradFill>
            <a:gsLst>
              <a:gs pos="0">
                <a:srgbClr val="FFF200"/>
              </a:gs>
              <a:gs pos="2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7703741" y="548680"/>
            <a:ext cx="684683" cy="923330"/>
          </a:xfrm>
          <a:prstGeom prst="rect">
            <a:avLst/>
          </a:prstGeom>
          <a:solidFill>
            <a:srgbClr val="FF00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?</a:t>
            </a:r>
            <a:endParaRPr lang="cs-CZ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72748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/>
              <a:t>Použité zdroje:</a:t>
            </a:r>
          </a:p>
          <a:p>
            <a:r>
              <a:rPr lang="cs-CZ" altLang="cs-CZ" sz="2400" dirty="0"/>
              <a:t>CALDA, Emil a DUPAČ, Václav. </a:t>
            </a:r>
            <a:r>
              <a:rPr lang="cs-CZ" altLang="cs-CZ" sz="2400" i="1" dirty="0"/>
              <a:t>Matematika pro gymnázia: Kombinatorika, pravděpodobnost, statistika</a:t>
            </a:r>
            <a:r>
              <a:rPr lang="cs-CZ" altLang="cs-CZ" sz="2400" dirty="0"/>
              <a:t>. 4. vyd. Praha: Prometheus, 2005. ISBN 978-80-7196-147-5</a:t>
            </a:r>
            <a:r>
              <a:rPr lang="cs-CZ" altLang="cs-CZ" sz="2400" dirty="0" smtClean="0"/>
              <a:t>.</a:t>
            </a:r>
          </a:p>
          <a:p>
            <a:r>
              <a:rPr lang="cs-CZ" sz="2400" dirty="0" smtClean="0"/>
              <a:t>PETÁKOVÁ, Jindra. </a:t>
            </a:r>
            <a:r>
              <a:rPr lang="cs-CZ" sz="2400" i="1" dirty="0" smtClean="0"/>
              <a:t>Příprava k maturitě a k příjímacím zkouškám na vysoké školy.</a:t>
            </a:r>
            <a:r>
              <a:rPr lang="cs-CZ" sz="2400" dirty="0" smtClean="0"/>
              <a:t> Praha: Prometheus, 1998. ISBN 80-7196-099-3</a:t>
            </a:r>
            <a:endParaRPr lang="cs-CZ" sz="2400" dirty="0"/>
          </a:p>
          <a:p>
            <a:pPr marL="0" indent="0">
              <a:buNone/>
            </a:pPr>
            <a:endParaRPr lang="cs-CZ" sz="2400" dirty="0">
              <a:latin typeface="Cambria Math"/>
            </a:endParaRPr>
          </a:p>
          <a:p>
            <a:pPr marL="0" indent="0">
              <a:buNone/>
            </a:pPr>
            <a:endParaRPr lang="cs-CZ" sz="2400" dirty="0" smtClean="0">
              <a:latin typeface="Cambria Math"/>
            </a:endParaRPr>
          </a:p>
          <a:p>
            <a:pPr marL="0" indent="0">
              <a:buNone/>
            </a:pPr>
            <a:endParaRPr lang="cs-CZ" sz="2400" dirty="0">
              <a:latin typeface="Cambria Math"/>
            </a:endParaRPr>
          </a:p>
          <a:p>
            <a:pPr marL="0" indent="0" algn="ctr">
              <a:buNone/>
            </a:pPr>
            <a:endParaRPr lang="cs-CZ" sz="2400" dirty="0">
              <a:solidFill>
                <a:srgbClr val="0070C0"/>
              </a:solidFill>
              <a:latin typeface="Cambria Math"/>
            </a:endParaRPr>
          </a:p>
          <a:p>
            <a:pPr marL="0" indent="0">
              <a:buNone/>
            </a:pPr>
            <a:endParaRPr lang="cs-CZ" sz="240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52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76672"/>
                <a:ext cx="8229600" cy="564949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cs-CZ" sz="2400" i="1" dirty="0" smtClean="0">
                    <a:latin typeface="Cambria Math"/>
                  </a:rPr>
                  <a:t> </a:t>
                </a:r>
                <a:r>
                  <a:rPr lang="cs-CZ" sz="2400" dirty="0" smtClean="0">
                    <a:latin typeface="Cambria Math"/>
                  </a:rPr>
                  <a:t>Vypočtěte:</a:t>
                </a:r>
              </a:p>
              <a:p>
                <a:pPr marL="0" indent="0">
                  <a:buNone/>
                </a:pPr>
                <a:endParaRPr lang="cs-CZ" sz="240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b="0" i="1" smtClean="0"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cs-CZ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cs-CZ" sz="2400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</a:rPr>
                                <m:t>∙3</m:t>
                              </m:r>
                            </m:e>
                          </m:d>
                          <m:r>
                            <a:rPr lang="cs-CZ" sz="2400" b="0" i="1" smtClean="0">
                              <a:latin typeface="Cambria Math"/>
                            </a:rPr>
                            <m:t>!−</m:t>
                          </m:r>
                          <m:sSup>
                            <m:sSupPr>
                              <m:ctrlPr>
                                <a:rPr lang="cs-CZ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cs-CZ" sz="24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ctrlPr>
                                        <a:rPr lang="cs-CZ" sz="2400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cs-CZ" sz="2400" b="0" i="1" smtClean="0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cs-CZ" sz="2400" b="0" i="1" smtClean="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e>
                                        <m:sup>
                                          <m:r>
                                            <a:rPr lang="cs-CZ" sz="2400" b="0" i="1" smtClean="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cs-CZ" sz="2400" b="0" i="1" smtClean="0">
                                      <a:latin typeface="Cambria Math"/>
                                    </a:rPr>
                                    <m:t>!</m:t>
                                  </m:r>
                                </m:e>
                              </m:d>
                            </m:e>
                            <m:sup>
                              <m:r>
                                <a:rPr lang="cs-CZ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cs-CZ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cs-CZ" sz="24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cs-CZ" sz="2400" b="0" i="1" smtClean="0">
                                      <a:latin typeface="Cambria Math"/>
                                    </a:rPr>
                                    <m:t>2!</m:t>
                                  </m:r>
                                </m:e>
                              </m:d>
                            </m:e>
                            <m:sup>
                              <m:r>
                                <a:rPr lang="cs-CZ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400" b="0" dirty="0" smtClean="0"/>
              </a:p>
              <a:p>
                <a:pPr marL="0" indent="0">
                  <a:buNone/>
                </a:pPr>
                <a:endParaRPr lang="cs-CZ" sz="2400" dirty="0" smtClean="0"/>
              </a:p>
              <a:p>
                <a:pPr marL="0" indent="0">
                  <a:buNone/>
                </a:pPr>
                <a:endParaRPr lang="cs-CZ" sz="2400" dirty="0"/>
              </a:p>
              <a:p>
                <a:pPr marL="0" indent="0">
                  <a:buNone/>
                </a:pPr>
                <a:r>
                  <a:rPr lang="cs-CZ" sz="2400" dirty="0" smtClean="0">
                    <a:solidFill>
                      <a:srgbClr val="0070C0"/>
                    </a:solidFill>
                  </a:rPr>
                  <a:t>Řešení:</a:t>
                </a:r>
              </a:p>
              <a:p>
                <a:pPr marL="0" indent="0">
                  <a:buNone/>
                </a:pPr>
                <a:endParaRPr lang="cs-CZ" sz="2400" dirty="0" smtClean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cs-CZ" sz="24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cs-CZ" sz="24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cs-CZ" sz="24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  <m:t>∙3</m:t>
                              </m:r>
                            </m:e>
                          </m:d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!−</m:t>
                          </m:r>
                          <m:sSup>
                            <m:sSupPr>
                              <m:ctrlPr>
                                <a:rPr lang="cs-CZ" sz="24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cs-CZ" sz="2400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ctrlPr>
                                        <a:rPr lang="cs-CZ" sz="24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cs-CZ" sz="2400" b="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cs-CZ" sz="2400" b="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e>
                                        <m:sup>
                                          <m:r>
                                            <a:rPr lang="cs-CZ" sz="2400" b="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cs-CZ" sz="2400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!</m:t>
                                  </m:r>
                                </m:e>
                              </m:d>
                            </m:e>
                            <m:sup>
                              <m:r>
                                <a:rPr lang="cs-CZ" sz="24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cs-CZ" sz="24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cs-CZ" sz="2400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cs-CZ" sz="2400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2!</m:t>
                                  </m:r>
                                </m:e>
                              </m:d>
                            </m:e>
                            <m:sup>
                              <m:r>
                                <a:rPr lang="cs-CZ" sz="24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6!−</m:t>
                          </m:r>
                          <m:sSup>
                            <m:sSupPr>
                              <m:ctrlPr>
                                <a:rPr lang="cs-CZ" sz="24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cs-CZ" sz="2400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cs-CZ" sz="2400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4!</m:t>
                                  </m:r>
                                </m:e>
                              </m:d>
                            </m:e>
                            <m:sup>
                              <m:r>
                                <a:rPr lang="cs-CZ" sz="24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cs-CZ" sz="24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cs-CZ" sz="24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  <m:sup>
                              <m:r>
                                <a:rPr lang="cs-CZ" sz="24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720−</m:t>
                          </m:r>
                          <m:sSup>
                            <m:sSupPr>
                              <m:ctrlPr>
                                <a:rPr lang="cs-CZ" sz="24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cs-CZ" sz="24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24</m:t>
                              </m:r>
                            </m:e>
                            <m:sup>
                              <m:r>
                                <a:rPr lang="cs-CZ" sz="24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720−576</m:t>
                          </m:r>
                        </m:num>
                        <m:den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</m:oMath>
                    <m:oMath xmlns:m="http://schemas.openxmlformats.org/officeDocument/2006/math"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144</m:t>
                          </m:r>
                        </m:num>
                        <m:den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=36</m:t>
                      </m:r>
                    </m:oMath>
                  </m:oMathPara>
                </a14:m>
                <a:endParaRPr lang="cs-CZ" sz="2400" b="0" dirty="0" smtClean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endParaRPr lang="cs-CZ" sz="2400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76672"/>
                <a:ext cx="8229600" cy="5649491"/>
              </a:xfrm>
              <a:blipFill rotWithShape="1">
                <a:blip r:embed="rId2"/>
                <a:stretch>
                  <a:fillRect l="-1111" t="-86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ahnutá šipka nahoru 3">
            <a:hlinkClick r:id="rId3" action="ppaction://hlinksldjump"/>
          </p:cNvPr>
          <p:cNvSpPr/>
          <p:nvPr/>
        </p:nvSpPr>
        <p:spPr>
          <a:xfrm rot="16200000">
            <a:off x="7821894" y="5291673"/>
            <a:ext cx="845027" cy="576064"/>
          </a:xfrm>
          <a:prstGeom prst="curvedUpArrow">
            <a:avLst/>
          </a:prstGeom>
          <a:gradFill>
            <a:gsLst>
              <a:gs pos="0">
                <a:srgbClr val="FFF200"/>
              </a:gs>
              <a:gs pos="2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7703741" y="548680"/>
            <a:ext cx="684683" cy="923330"/>
          </a:xfrm>
          <a:prstGeom prst="rect">
            <a:avLst/>
          </a:prstGeom>
          <a:solidFill>
            <a:srgbClr val="FF00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?</a:t>
            </a:r>
            <a:endParaRPr lang="cs-CZ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74507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76672"/>
                <a:ext cx="8229600" cy="564949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cs-CZ" sz="2400" i="1" dirty="0" smtClean="0">
                    <a:latin typeface="Cambria Math"/>
                  </a:rPr>
                  <a:t> </a:t>
                </a:r>
                <a:r>
                  <a:rPr lang="cs-CZ" sz="2400" dirty="0" smtClean="0">
                    <a:latin typeface="Cambria Math"/>
                  </a:rPr>
                  <a:t>Vypočtěte:</a:t>
                </a:r>
              </a:p>
              <a:p>
                <a:pPr marL="0" indent="0">
                  <a:buNone/>
                </a:pPr>
                <a:endParaRPr lang="cs-CZ" sz="2400" i="1" dirty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sz="24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cs-CZ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cs-CZ" sz="24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cs-CZ" sz="2400" b="0" i="1" smtClean="0">
                                          <a:latin typeface="Cambria Math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cs-CZ" sz="2400" b="0" i="1" smtClean="0">
                                            <a:latin typeface="Cambria Math"/>
                                          </a:rPr>
                                          <m:t>7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cs-CZ" sz="2400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cs-CZ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400" b="0" dirty="0" smtClean="0"/>
              </a:p>
              <a:p>
                <a:pPr marL="0" indent="0">
                  <a:buNone/>
                </a:pPr>
                <a:endParaRPr lang="cs-CZ" sz="2400" dirty="0" smtClean="0"/>
              </a:p>
              <a:p>
                <a:pPr marL="0" indent="0">
                  <a:buNone/>
                </a:pPr>
                <a:endParaRPr lang="cs-CZ" sz="2400" dirty="0"/>
              </a:p>
              <a:p>
                <a:pPr marL="0" indent="0">
                  <a:buNone/>
                </a:pPr>
                <a:r>
                  <a:rPr lang="cs-CZ" sz="2400" dirty="0" smtClean="0">
                    <a:solidFill>
                      <a:srgbClr val="0070C0"/>
                    </a:solidFill>
                  </a:rPr>
                  <a:t>Řešení:</a:t>
                </a:r>
              </a:p>
              <a:p>
                <a:pPr marL="0" indent="0">
                  <a:buNone/>
                </a:pPr>
                <a:endParaRPr lang="cs-CZ" sz="2400" dirty="0" smtClean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cs-CZ" sz="24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cs-CZ" sz="2400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cs-CZ" sz="24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cs-CZ" sz="2400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/>
                                          </a:rPr>
                                          <m:t>7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cs-CZ" sz="2400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7</m:t>
                          </m:r>
                        </m:e>
                        <m:sup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=49</m:t>
                      </m:r>
                    </m:oMath>
                  </m:oMathPara>
                </a14:m>
                <a:endParaRPr lang="cs-CZ" sz="2400" b="0" dirty="0" smtClean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endParaRPr lang="cs-CZ" sz="2400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76672"/>
                <a:ext cx="8229600" cy="5649491"/>
              </a:xfrm>
              <a:blipFill rotWithShape="1">
                <a:blip r:embed="rId2"/>
                <a:stretch>
                  <a:fillRect l="-1111" t="-86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ahnutá šipka nahoru 3">
            <a:hlinkClick r:id="rId3" action="ppaction://hlinksldjump"/>
          </p:cNvPr>
          <p:cNvSpPr/>
          <p:nvPr/>
        </p:nvSpPr>
        <p:spPr>
          <a:xfrm rot="16200000">
            <a:off x="7440140" y="5435689"/>
            <a:ext cx="845027" cy="576064"/>
          </a:xfrm>
          <a:prstGeom prst="curvedUpArrow">
            <a:avLst/>
          </a:prstGeom>
          <a:gradFill>
            <a:gsLst>
              <a:gs pos="0">
                <a:srgbClr val="FFF200"/>
              </a:gs>
              <a:gs pos="2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7703741" y="548680"/>
            <a:ext cx="684683" cy="923330"/>
          </a:xfrm>
          <a:prstGeom prst="rect">
            <a:avLst/>
          </a:prstGeom>
          <a:solidFill>
            <a:srgbClr val="FF00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?</a:t>
            </a:r>
            <a:endParaRPr lang="cs-CZ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79684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76672"/>
                <a:ext cx="8229600" cy="564949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cs-CZ" sz="2400" i="1" dirty="0" smtClean="0">
                    <a:latin typeface="Cambria Math"/>
                  </a:rPr>
                  <a:t> </a:t>
                </a:r>
                <a:r>
                  <a:rPr lang="cs-CZ" sz="2400" dirty="0" smtClean="0">
                    <a:latin typeface="Cambria Math"/>
                  </a:rPr>
                  <a:t>Kterým číslem můžeme nahradit </a:t>
                </a:r>
                <a:r>
                  <a:rPr lang="cs-CZ" sz="2400" b="1" dirty="0" smtClean="0">
                    <a:latin typeface="Cambria Math"/>
                  </a:rPr>
                  <a:t>x</a:t>
                </a:r>
                <a:r>
                  <a:rPr lang="cs-CZ" sz="2400" dirty="0" smtClean="0">
                    <a:latin typeface="Cambria Math"/>
                  </a:rPr>
                  <a:t>?</a:t>
                </a:r>
              </a:p>
              <a:p>
                <a:pPr marL="0" indent="0">
                  <a:buNone/>
                </a:pPr>
                <a:endParaRPr lang="cs-CZ" sz="2400" i="1" dirty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ctrlPr>
                            <a:rPr lang="cs-CZ" sz="24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sz="24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s-CZ" sz="2400" b="0" i="1" smtClean="0">
                                    <a:latin typeface="Cambria Math"/>
                                  </a:rPr>
                                  <m:t>4</m:t>
                                </m:r>
                                <m:r>
                                  <a:rPr lang="cs-CZ" sz="2400" b="0" i="1" smtClean="0">
                                    <a:latin typeface="Cambria Math"/>
                                  </a:rPr>
                                  <m:t>9</m:t>
                                </m:r>
                              </m:e>
                            </m:mr>
                            <m:mr>
                              <m:e>
                                <m:r>
                                  <a:rPr lang="cs-CZ" sz="2400" b="0" i="1" smtClean="0">
                                    <a:latin typeface="Cambria Math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  <m:r>
                        <a:rPr lang="cs-CZ" sz="2400" b="0" i="1" smtClean="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cs-CZ" sz="24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sz="24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s-CZ" sz="2400" b="0" i="1" smtClean="0">
                                    <a:latin typeface="Cambria Math"/>
                                  </a:rPr>
                                  <m:t>4</m:t>
                                </m:r>
                                <m:r>
                                  <a:rPr lang="cs-CZ" sz="2400" b="0" i="1" smtClean="0">
                                    <a:latin typeface="Cambria Math"/>
                                  </a:rPr>
                                  <m:t>9</m:t>
                                </m:r>
                              </m:e>
                            </m:mr>
                            <m:mr>
                              <m:e>
                                <m:r>
                                  <a:rPr lang="cs-CZ" sz="2400" b="0" i="1" smtClean="0">
                                    <a:latin typeface="Cambria Math"/>
                                  </a:rPr>
                                  <m:t>45</m:t>
                                </m:r>
                              </m:e>
                            </m:mr>
                          </m:m>
                        </m:e>
                      </m:d>
                      <m:r>
                        <a:rPr lang="cs-CZ" sz="2400" b="1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cs-CZ" sz="2400" b="1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sz="2400" b="1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s-CZ" sz="24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</m:e>
                            </m:mr>
                            <m:mr>
                              <m:e>
                                <m:r>
                                  <a:rPr lang="cs-CZ" sz="2400" b="0" i="1" smtClean="0">
                                    <a:latin typeface="Cambria Math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s-CZ" sz="2400" dirty="0" smtClean="0"/>
              </a:p>
              <a:p>
                <a:pPr marL="0" indent="0">
                  <a:buNone/>
                </a:pPr>
                <a:endParaRPr lang="cs-CZ" sz="2400" dirty="0" smtClean="0"/>
              </a:p>
              <a:p>
                <a:pPr marL="0" indent="0">
                  <a:buNone/>
                </a:pPr>
                <a:endParaRPr lang="cs-CZ" sz="2400" dirty="0"/>
              </a:p>
              <a:p>
                <a:pPr marL="0" indent="0">
                  <a:buNone/>
                </a:pPr>
                <a:r>
                  <a:rPr lang="cs-CZ" sz="2400" dirty="0" smtClean="0">
                    <a:solidFill>
                      <a:srgbClr val="0070C0"/>
                    </a:solidFill>
                  </a:rPr>
                  <a:t>Řešení:</a:t>
                </a:r>
              </a:p>
              <a:p>
                <a:pPr marL="0" indent="0">
                  <a:buNone/>
                </a:pPr>
                <a:endParaRPr lang="cs-CZ" sz="2400" dirty="0" smtClean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sz="24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s-CZ" sz="24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4</m:t>
                                </m:r>
                                <m:r>
                                  <a:rPr lang="cs-CZ" sz="24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9</m:t>
                                </m:r>
                              </m:e>
                            </m:mr>
                            <m:mr>
                              <m:e>
                                <m:r>
                                  <a:rPr lang="cs-CZ" sz="24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sz="24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s-CZ" sz="24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4</m:t>
                                </m:r>
                                <m:r>
                                  <a:rPr lang="cs-CZ" sz="24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9</m:t>
                                </m:r>
                              </m:e>
                            </m:mr>
                            <m:mr>
                              <m:e>
                                <m:r>
                                  <a:rPr lang="cs-CZ" sz="24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45</m:t>
                                </m:r>
                              </m:e>
                            </m:mr>
                          </m:m>
                        </m:e>
                      </m:d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cs-CZ" sz="240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sz="240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s-CZ" sz="24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4</m:t>
                                </m:r>
                                <m:r>
                                  <a:rPr lang="cs-CZ" sz="24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9</m:t>
                                </m:r>
                              </m:e>
                            </m:mr>
                            <m:mr>
                              <m:e>
                                <m:r>
                                  <a:rPr lang="cs-CZ" sz="24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cs-CZ" sz="240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sz="240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s-CZ" sz="24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4</m:t>
                                </m:r>
                                <m:r>
                                  <a:rPr lang="cs-CZ" sz="24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9</m:t>
                                </m:r>
                              </m:e>
                            </m:mr>
                            <m:mr>
                              <m:e>
                                <m:r>
                                  <a:rPr lang="cs-CZ" sz="24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sz="24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s-CZ" sz="24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5</m:t>
                                </m:r>
                                <m:r>
                                  <a:rPr lang="cs-CZ" sz="24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cs-CZ" sz="24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s-CZ" sz="2400" dirty="0" smtClean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cs-CZ" sz="2400" dirty="0" smtClean="0"/>
                  <a:t>	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𝑥</m:t>
                      </m:r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=50</m:t>
                      </m:r>
                    </m:oMath>
                  </m:oMathPara>
                </a14:m>
                <a:endParaRPr lang="cs-CZ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76672"/>
                <a:ext cx="8229600" cy="5649491"/>
              </a:xfrm>
              <a:blipFill rotWithShape="1">
                <a:blip r:embed="rId2"/>
                <a:stretch>
                  <a:fillRect l="-1111" t="-86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ahnutá šipka nahoru 3">
            <a:hlinkClick r:id="rId3" action="ppaction://hlinksldjump"/>
          </p:cNvPr>
          <p:cNvSpPr/>
          <p:nvPr/>
        </p:nvSpPr>
        <p:spPr>
          <a:xfrm rot="16200000">
            <a:off x="7473928" y="5723722"/>
            <a:ext cx="845027" cy="576064"/>
          </a:xfrm>
          <a:prstGeom prst="curvedUpArrow">
            <a:avLst/>
          </a:prstGeom>
          <a:gradFill>
            <a:gsLst>
              <a:gs pos="0">
                <a:srgbClr val="FFF200"/>
              </a:gs>
              <a:gs pos="2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7703741" y="548680"/>
            <a:ext cx="684683" cy="923330"/>
          </a:xfrm>
          <a:prstGeom prst="rect">
            <a:avLst/>
          </a:prstGeom>
          <a:solidFill>
            <a:srgbClr val="FF00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?</a:t>
            </a:r>
            <a:endParaRPr lang="cs-CZ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15575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76672"/>
                <a:ext cx="8229600" cy="564949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cs-CZ" sz="2400" i="1" dirty="0" smtClean="0">
                    <a:latin typeface="Cambria Math"/>
                  </a:rPr>
                  <a:t> </a:t>
                </a:r>
                <a:r>
                  <a:rPr lang="cs-CZ" sz="2400" dirty="0" smtClean="0">
                    <a:latin typeface="Cambria Math"/>
                  </a:rPr>
                  <a:t>Vypočtěte:</a:t>
                </a:r>
              </a:p>
              <a:p>
                <a:pPr marL="0" indent="0">
                  <a:buNone/>
                </a:pPr>
                <a:endParaRPr lang="cs-CZ" sz="2400" i="1" dirty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 smtClean="0"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cs-CZ" sz="2400" i="1" smtClean="0">
                                  <a:latin typeface="Cambria Math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cs-CZ" sz="2400" i="1" smtClean="0"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cs-CZ" sz="2400" b="0" i="1" smtClean="0">
                                        <a:latin typeface="Cambria Math"/>
                                      </a:rPr>
                                      <m:t>8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cs-CZ" sz="24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e>
                                </m:mr>
                              </m:m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cs-CZ" sz="2400" i="1" smtClean="0">
                                  <a:latin typeface="Cambria Math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cs-CZ" sz="2400" i="1" smtClean="0"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cs-CZ" sz="24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cs-CZ" sz="24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</m:d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cs-CZ" sz="2400" dirty="0" smtClean="0"/>
              </a:p>
              <a:p>
                <a:pPr marL="0" indent="0">
                  <a:buNone/>
                </a:pPr>
                <a:endParaRPr lang="cs-CZ" sz="2400" dirty="0" smtClean="0"/>
              </a:p>
              <a:p>
                <a:pPr marL="0" indent="0">
                  <a:buNone/>
                </a:pPr>
                <a:endParaRPr lang="cs-CZ" sz="2400" dirty="0"/>
              </a:p>
              <a:p>
                <a:pPr marL="0" indent="0">
                  <a:buNone/>
                </a:pPr>
                <a:r>
                  <a:rPr lang="cs-CZ" sz="2400" dirty="0" smtClean="0">
                    <a:solidFill>
                      <a:srgbClr val="0070C0"/>
                    </a:solidFill>
                  </a:rPr>
                  <a:t>Řešení:</a:t>
                </a:r>
              </a:p>
              <a:p>
                <a:pPr marL="0" indent="0">
                  <a:buNone/>
                </a:pPr>
                <a:endParaRPr lang="cs-CZ" sz="2400" dirty="0" smtClean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cs-CZ" sz="240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cs-CZ" sz="240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cs-CZ" sz="2400" b="0" i="1" smtClean="0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  <m:t>8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cs-CZ" sz="2400" b="0" i="1" smtClean="0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e>
                                </m:mr>
                              </m:m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cs-CZ" sz="240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cs-CZ" sz="240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cs-CZ" sz="2400" b="0" i="1" smtClean="0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cs-CZ" sz="2400" b="0" i="1" smtClean="0">
                                        <a:solidFill>
                                          <a:srgbClr val="0070C0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</m:d>
                        </m:den>
                      </m:f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cs-CZ" sz="24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8!</m:t>
                              </m:r>
                            </m:num>
                            <m:den>
                              <m:r>
                                <a:rPr lang="cs-CZ" sz="24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2!</m:t>
                              </m:r>
                              <m:r>
                                <a:rPr lang="cs-CZ" sz="24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  <m:t>∙6!</m:t>
                              </m:r>
                            </m:den>
                          </m:f>
                        </m:num>
                        <m:den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cs-CZ" sz="24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8</m:t>
                              </m:r>
                              <m:r>
                                <a:rPr lang="cs-CZ" sz="24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  <m:t>∙7</m:t>
                              </m:r>
                            </m:num>
                            <m:den>
                              <m:r>
                                <a:rPr lang="cs-CZ" sz="24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num>
                        <m:den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28</m:t>
                          </m:r>
                        </m:num>
                        <m:den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=14</m:t>
                      </m:r>
                    </m:oMath>
                  </m:oMathPara>
                </a14:m>
                <a:endParaRPr lang="cs-CZ" sz="2400" dirty="0" smtClean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76672"/>
                <a:ext cx="8229600" cy="5649491"/>
              </a:xfrm>
              <a:blipFill rotWithShape="1">
                <a:blip r:embed="rId2"/>
                <a:stretch>
                  <a:fillRect l="-1111" t="-86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ahnutá šipka nahoru 3">
            <a:hlinkClick r:id="rId3" action="ppaction://hlinksldjump"/>
          </p:cNvPr>
          <p:cNvSpPr/>
          <p:nvPr/>
        </p:nvSpPr>
        <p:spPr>
          <a:xfrm rot="16200000">
            <a:off x="7221523" y="5435689"/>
            <a:ext cx="845027" cy="576064"/>
          </a:xfrm>
          <a:prstGeom prst="curvedUpArrow">
            <a:avLst/>
          </a:prstGeom>
          <a:gradFill>
            <a:gsLst>
              <a:gs pos="0">
                <a:srgbClr val="FFF200"/>
              </a:gs>
              <a:gs pos="2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7703741" y="548680"/>
            <a:ext cx="684683" cy="923330"/>
          </a:xfrm>
          <a:prstGeom prst="rect">
            <a:avLst/>
          </a:prstGeom>
          <a:solidFill>
            <a:srgbClr val="FF00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?</a:t>
            </a:r>
            <a:endParaRPr lang="cs-CZ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74104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</TotalTime>
  <Words>2651</Words>
  <Application>Microsoft Office PowerPoint</Application>
  <PresentationFormat>Předvádění na obrazovce (4:3)</PresentationFormat>
  <Paragraphs>544</Paragraphs>
  <Slides>55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55</vt:i4>
      </vt:variant>
    </vt:vector>
  </HeadingPairs>
  <TitlesOfParts>
    <vt:vector size="56" baseType="lpstr">
      <vt:lpstr>Motiv systému Office</vt:lpstr>
      <vt:lpstr>Prezentace aplikace PowerPoint</vt:lpstr>
      <vt:lpstr>Matematické bingo - faktoriál čísla a číslo kombinační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Matematické bingo - faktoriál čísla a číslo kombinační</dc:title>
  <dc:creator>Owner</dc:creator>
  <cp:lastModifiedBy>Owner</cp:lastModifiedBy>
  <cp:revision>50</cp:revision>
  <dcterms:created xsi:type="dcterms:W3CDTF">2014-03-22T11:56:37Z</dcterms:created>
  <dcterms:modified xsi:type="dcterms:W3CDTF">2014-03-29T16:26:32Z</dcterms:modified>
</cp:coreProperties>
</file>