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8" r:id="rId5"/>
    <p:sldId id="261" r:id="rId6"/>
    <p:sldId id="260" r:id="rId7"/>
    <p:sldId id="262" r:id="rId8"/>
    <p:sldId id="263" r:id="rId9"/>
    <p:sldId id="266" r:id="rId10"/>
    <p:sldId id="269" r:id="rId11"/>
    <p:sldId id="267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04FC-6F7A-41C5-B8D2-87FF8326C3E6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05AEB-DD58-4AB3-BA4F-5D8A84889E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8888" y="827088"/>
          <a:ext cx="6743700" cy="3094673"/>
        </p:xfrm>
        <a:graphic>
          <a:graphicData uri="http://schemas.openxmlformats.org/drawingml/2006/table">
            <a:tbl>
              <a:tblPr/>
              <a:tblGrid>
                <a:gridCol w="1562100"/>
                <a:gridCol w="1890712"/>
                <a:gridCol w="830263"/>
                <a:gridCol w="106362"/>
                <a:gridCol w="107950"/>
                <a:gridCol w="458788"/>
                <a:gridCol w="1008062"/>
                <a:gridCol w="779463"/>
              </a:tblGrid>
              <a:tr h="900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Obchodní akademie a Střední odborná škola, gen. F. Fajtla, Louny, p.o.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Osvoboditelů 380, Louny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CZ.1.07/1.5.00/34.0644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sady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DUM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Ekonomika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Pojišťovnictví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Výpočet pojistného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Ing. Charlotta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Kissová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tvorby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28.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Anotace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Kombinovaný materiál zaměřený na výpočet pojistného. Obsahuje  základní pojmy, vzorec pro výpočet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ukázkový příklad. Součástí je samostatná aktivita žáků.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Žáci se prostřednictvím prezentace seznámí s výpočtem pojistného a formou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úkolu si v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závěru danou problematiku procvičí.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Skupina 3"/>
          <p:cNvGrpSpPr>
            <a:grpSpLocks/>
          </p:cNvGrpSpPr>
          <p:nvPr/>
        </p:nvGrpSpPr>
        <p:grpSpPr bwMode="auto">
          <a:xfrm>
            <a:off x="1476375" y="838200"/>
            <a:ext cx="3892550" cy="847725"/>
            <a:chOff x="1475656" y="2133600"/>
            <a:chExt cx="3893393" cy="847725"/>
          </a:xfrm>
        </p:grpSpPr>
        <p:pic>
          <p:nvPicPr>
            <p:cNvPr id="6" name="Obrázek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2133600"/>
              <a:ext cx="290512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Obrázek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8024" y="2266949"/>
              <a:ext cx="581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68313" y="5734050"/>
            <a:ext cx="842486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 i="1" dirty="0">
                <a:solidFill>
                  <a:srgbClr val="898989"/>
                </a:solidFill>
              </a:rPr>
              <a:t>Autorem materiálu a všech jeho částí, není-li uvedeno jinak, je Ing. Charlotta Kissová. </a:t>
            </a:r>
            <a:br>
              <a:rPr lang="cs-CZ" sz="1100" i="1" dirty="0">
                <a:solidFill>
                  <a:srgbClr val="898989"/>
                </a:solidFill>
              </a:rPr>
            </a:br>
            <a:r>
              <a:rPr lang="cs-CZ" sz="1100" i="1" dirty="0">
                <a:solidFill>
                  <a:srgbClr val="898989"/>
                </a:solidFill>
              </a:rPr>
              <a:t>Dostupné z Metodického portálu www.</a:t>
            </a:r>
            <a:r>
              <a:rPr lang="cs-CZ" sz="1100" i="1" dirty="0" err="1">
                <a:solidFill>
                  <a:srgbClr val="898989"/>
                </a:solidFill>
              </a:rPr>
              <a:t>rvp.cz</a:t>
            </a:r>
            <a:r>
              <a:rPr lang="cs-CZ" sz="1100" i="1" dirty="0">
                <a:solidFill>
                  <a:srgbClr val="898989"/>
                </a:solidFill>
              </a:rPr>
              <a:t> ; ISSN 1802-4785. Provozuje Národní ústav pro vzdělávání, školské poradenské zařízení a zařízení pro další vzdělávání pedagogických pracovníků (NÚV).</a:t>
            </a:r>
          </a:p>
          <a:p>
            <a:pPr algn="ctr">
              <a:spcBef>
                <a:spcPct val="50000"/>
              </a:spcBef>
            </a:pPr>
            <a:endParaRPr lang="cs-CZ" sz="11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 1 -řešení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b="1" dirty="0" smtClean="0"/>
              <a:t>Frekvence pojistného plnění 1:80 </a:t>
            </a:r>
            <a:r>
              <a:rPr lang="cs-CZ" sz="2500" dirty="0" smtClean="0"/>
              <a:t>udává následující skutečnost:</a:t>
            </a:r>
          </a:p>
          <a:p>
            <a:pPr>
              <a:buNone/>
            </a:pPr>
            <a:r>
              <a:rPr lang="cs-CZ" sz="2500" dirty="0" smtClean="0"/>
              <a:t>     v případě 1 uzavřené pojistné smlouvy z celkem 80 uzavřených pojistných smluv bude muset pojistitel (pojišťovna) vyplatit pojistné plnění</a:t>
            </a:r>
            <a:endParaRPr lang="cs-CZ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 2 - řešení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b="1" dirty="0" smtClean="0"/>
              <a:t>     Výnosnost netto pojistného </a:t>
            </a:r>
            <a:r>
              <a:rPr lang="cs-CZ" sz="2500" dirty="0" smtClean="0"/>
              <a:t>(efektivnost)</a:t>
            </a:r>
          </a:p>
          <a:p>
            <a:pPr>
              <a:buNone/>
            </a:pPr>
            <a:r>
              <a:rPr lang="cs-CZ" sz="2500" dirty="0" smtClean="0"/>
              <a:t>     = pojistná marže / netto pojistné</a:t>
            </a:r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2500" b="1" dirty="0" smtClean="0"/>
              <a:t>     Pojistná marže</a:t>
            </a:r>
          </a:p>
          <a:p>
            <a:pPr>
              <a:buNone/>
            </a:pPr>
            <a:r>
              <a:rPr lang="cs-CZ" sz="2500" dirty="0" smtClean="0"/>
              <a:t>     = netto pojistné * výnosnost netto pojistného</a:t>
            </a:r>
          </a:p>
          <a:p>
            <a:pPr>
              <a:buNone/>
            </a:pPr>
            <a:r>
              <a:rPr lang="cs-CZ" sz="2500" dirty="0" smtClean="0"/>
              <a:t>     = 225 * 0,40</a:t>
            </a:r>
          </a:p>
          <a:p>
            <a:pPr>
              <a:buNone/>
            </a:pPr>
            <a:r>
              <a:rPr lang="cs-CZ" sz="2500" dirty="0" smtClean="0"/>
              <a:t>     = </a:t>
            </a:r>
            <a:r>
              <a:rPr lang="cs-CZ" sz="2500" b="1" dirty="0" smtClean="0"/>
              <a:t>90 Kč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dirty="0" smtClean="0"/>
              <a:t>     Výše pojistné </a:t>
            </a:r>
            <a:r>
              <a:rPr lang="cs-CZ" sz="2500" smtClean="0"/>
              <a:t>marže </a:t>
            </a:r>
            <a:r>
              <a:rPr lang="cs-CZ" sz="2500" smtClean="0"/>
              <a:t>bude činit </a:t>
            </a:r>
            <a:r>
              <a:rPr lang="cs-CZ" sz="2500" dirty="0" smtClean="0"/>
              <a:t>90 Kč na 1 pojistnou smlouvu.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NOVOTNÝ, Zdeněk, Věra DYNTAROVÁ a Radka KAFKOVÁ.</a:t>
            </a:r>
          </a:p>
          <a:p>
            <a:pPr>
              <a:buNone/>
            </a:pPr>
            <a:r>
              <a:rPr lang="cs-CZ" sz="2500" i="1" dirty="0" smtClean="0"/>
              <a:t>Ekonomika 2</a:t>
            </a:r>
            <a:r>
              <a:rPr lang="cs-CZ" sz="2500" dirty="0" smtClean="0"/>
              <a:t>. Břeclav: Střední průmyslová škola Edvarda</a:t>
            </a:r>
          </a:p>
          <a:p>
            <a:pPr>
              <a:buNone/>
            </a:pPr>
            <a:r>
              <a:rPr lang="cs-CZ" sz="2500" dirty="0" smtClean="0"/>
              <a:t>Beneše a Obchodní akademie Břeclav, 2012. </a:t>
            </a:r>
          </a:p>
          <a:p>
            <a:pPr>
              <a:buNone/>
            </a:pPr>
            <a:endParaRPr lang="cs-CZ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863080"/>
          </a:xfrm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C00000"/>
                </a:solidFill>
              </a:rPr>
              <a:t>VÝPOČET POJISTNÉHO</a:t>
            </a:r>
            <a:endParaRPr lang="cs-CZ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ZÁKLADNÍ POJMY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  <a:cs typeface="Times New Roman" pitchFamily="18" charset="0"/>
              </a:rPr>
              <a:t>Pojistný kmen </a:t>
            </a:r>
            <a:endParaRPr lang="cs-CZ" sz="2500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cs-CZ" sz="2500" dirty="0" smtClean="0">
                <a:cs typeface="Times New Roman" pitchFamily="18" charset="0"/>
              </a:rPr>
              <a:t>▫ předpokládaný počet pojištěných subjektů</a:t>
            </a:r>
          </a:p>
          <a:p>
            <a:pPr>
              <a:buNone/>
            </a:pPr>
            <a:endParaRPr lang="cs-CZ" sz="2500" dirty="0" smtClean="0">
              <a:cs typeface="Times New Roman" pitchFamily="18" charset="0"/>
            </a:endParaRPr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  <a:cs typeface="Times New Roman" pitchFamily="18" charset="0"/>
              </a:rPr>
              <a:t>Pojistné</a:t>
            </a:r>
          </a:p>
          <a:p>
            <a:pPr>
              <a:buNone/>
            </a:pPr>
            <a:r>
              <a:rPr lang="cs-CZ" sz="2500" dirty="0" smtClean="0">
                <a:cs typeface="Times New Roman" pitchFamily="18" charset="0"/>
              </a:rPr>
              <a:t>▫ peněžní částka za poskytování pojistné ochrany</a:t>
            </a:r>
          </a:p>
          <a:p>
            <a:pPr>
              <a:buNone/>
            </a:pPr>
            <a:endParaRPr lang="cs-CZ" sz="2500" dirty="0" smtClean="0">
              <a:cs typeface="Times New Roman" pitchFamily="18" charset="0"/>
            </a:endParaRPr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  <a:cs typeface="Times New Roman" pitchFamily="18" charset="0"/>
              </a:rPr>
              <a:t>Netto pojistné </a:t>
            </a:r>
            <a:endParaRPr lang="cs-CZ" sz="2500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cs-CZ" sz="2500" dirty="0" smtClean="0">
                <a:cs typeface="Times New Roman" pitchFamily="18" charset="0"/>
              </a:rPr>
              <a:t>▫ základní pojistné na 1 pojistnou smlouvu</a:t>
            </a:r>
          </a:p>
          <a:p>
            <a:pPr>
              <a:buNone/>
            </a:pPr>
            <a:endParaRPr lang="cs-CZ" sz="2500" dirty="0" smtClean="0">
              <a:cs typeface="Times New Roman" pitchFamily="18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ZÁKLADNÍ POJMY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  <a:cs typeface="Times New Roman" pitchFamily="18" charset="0"/>
              </a:rPr>
              <a:t>Frekvence pojistného plnění </a:t>
            </a:r>
            <a:endParaRPr lang="cs-CZ" sz="25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cs-CZ" sz="2500" dirty="0" smtClean="0">
                <a:cs typeface="Times New Roman" pitchFamily="18" charset="0"/>
              </a:rPr>
              <a:t>▫ pravděpodobnost povinnosti vyplatit pojistné plnění</a:t>
            </a:r>
          </a:p>
          <a:p>
            <a:pPr>
              <a:buNone/>
            </a:pPr>
            <a:r>
              <a:rPr lang="cs-CZ" sz="2500" dirty="0" smtClean="0">
                <a:cs typeface="Times New Roman" pitchFamily="18" charset="0"/>
              </a:rPr>
              <a:t>   pojistitelem</a:t>
            </a:r>
            <a:endParaRPr lang="cs-CZ" sz="2500" b="1" dirty="0" smtClean="0">
              <a:cs typeface="Times New Roman" pitchFamily="18" charset="0"/>
            </a:endParaRPr>
          </a:p>
          <a:p>
            <a:pPr>
              <a:buNone/>
            </a:pPr>
            <a:endParaRPr lang="cs-CZ" sz="25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  <a:cs typeface="Times New Roman" pitchFamily="18" charset="0"/>
              </a:rPr>
              <a:t>Pojistná částka</a:t>
            </a:r>
          </a:p>
          <a:p>
            <a:pPr>
              <a:buNone/>
            </a:pPr>
            <a:r>
              <a:rPr lang="cs-CZ" sz="2500" b="1" dirty="0" smtClean="0">
                <a:cs typeface="Times New Roman" pitchFamily="18" charset="0"/>
              </a:rPr>
              <a:t>▫ </a:t>
            </a:r>
            <a:r>
              <a:rPr lang="cs-CZ" sz="2500" dirty="0" smtClean="0">
                <a:cs typeface="Times New Roman" pitchFamily="18" charset="0"/>
              </a:rPr>
              <a:t>pojištěná hodnota v 1 smlouvě</a:t>
            </a:r>
          </a:p>
          <a:p>
            <a:pPr>
              <a:buNone/>
            </a:pPr>
            <a:endParaRPr lang="cs-CZ" sz="2500" dirty="0" smtClean="0">
              <a:cs typeface="Times New Roman" pitchFamily="18" charset="0"/>
            </a:endParaRPr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  <a:cs typeface="Times New Roman" pitchFamily="18" charset="0"/>
              </a:rPr>
              <a:t>Škodní rozsah </a:t>
            </a:r>
            <a:endParaRPr lang="cs-CZ" sz="25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cs-CZ" sz="2500" dirty="0" smtClean="0">
                <a:cs typeface="Times New Roman" pitchFamily="18" charset="0"/>
              </a:rPr>
              <a:t>▫ procento škody ze sjednané pojištěné hodnoty</a:t>
            </a:r>
          </a:p>
          <a:p>
            <a:pPr>
              <a:buNone/>
            </a:pPr>
            <a:endParaRPr lang="cs-CZ" sz="2500" dirty="0" smtClean="0">
              <a:cs typeface="Times New Roman" pitchFamily="18" charset="0"/>
            </a:endParaRPr>
          </a:p>
          <a:p>
            <a:pPr>
              <a:buNone/>
            </a:pPr>
            <a:endParaRPr lang="cs-CZ" sz="2500" dirty="0" smtClean="0">
              <a:cs typeface="Times New Roman" pitchFamily="18" charset="0"/>
            </a:endParaRPr>
          </a:p>
          <a:p>
            <a:pPr>
              <a:buNone/>
            </a:pPr>
            <a:endParaRPr lang="cs-CZ" sz="2500" dirty="0" smtClean="0">
              <a:cs typeface="Times New Roman" pitchFamily="18" charset="0"/>
            </a:endParaRPr>
          </a:p>
          <a:p>
            <a:endParaRPr lang="cs-CZ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ZÁKLADNÍ POJMY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Pojistná marže </a:t>
            </a:r>
            <a:endParaRPr lang="cs-CZ" sz="25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2500" dirty="0" smtClean="0">
                <a:cs typeface="Times New Roman"/>
              </a:rPr>
              <a:t>▫ </a:t>
            </a:r>
            <a:r>
              <a:rPr lang="cs-CZ" sz="2500" dirty="0" smtClean="0"/>
              <a:t>přirážka k základnímu pojistnému</a:t>
            </a:r>
          </a:p>
          <a:p>
            <a:pPr>
              <a:buNone/>
            </a:pPr>
            <a:r>
              <a:rPr lang="cs-CZ" sz="2500" dirty="0" smtClean="0">
                <a:cs typeface="Times New Roman"/>
              </a:rPr>
              <a:t>▫ cíl: úhrada nákladů a zisku pojišťovny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Brutto pojistné</a:t>
            </a:r>
          </a:p>
          <a:p>
            <a:pPr>
              <a:buNone/>
            </a:pPr>
            <a:r>
              <a:rPr lang="cs-CZ" sz="2500" b="1" dirty="0" smtClean="0">
                <a:cs typeface="Times New Roman"/>
              </a:rPr>
              <a:t>▫ </a:t>
            </a:r>
            <a:r>
              <a:rPr lang="cs-CZ" sz="2500" dirty="0" smtClean="0"/>
              <a:t>skutečné (celkové) pojistné</a:t>
            </a:r>
          </a:p>
          <a:p>
            <a:pPr>
              <a:buNone/>
            </a:pPr>
            <a:r>
              <a:rPr lang="cs-CZ" sz="2500" b="1" dirty="0" smtClean="0">
                <a:cs typeface="Times New Roman"/>
              </a:rPr>
              <a:t>▫ </a:t>
            </a:r>
            <a:r>
              <a:rPr lang="cs-CZ" sz="2500" dirty="0" smtClean="0">
                <a:cs typeface="Times New Roman"/>
              </a:rPr>
              <a:t>tvoří ho: a) netto pojistné</a:t>
            </a:r>
          </a:p>
          <a:p>
            <a:pPr>
              <a:buNone/>
            </a:pPr>
            <a:r>
              <a:rPr lang="cs-CZ" sz="2500" dirty="0" smtClean="0">
                <a:cs typeface="Times New Roman"/>
              </a:rPr>
              <a:t>                   b) pojistná marže</a:t>
            </a:r>
            <a:endParaRPr lang="cs-CZ" sz="25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VZOREC PRO VÝPOČET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Netto pojistné </a:t>
            </a:r>
            <a:r>
              <a:rPr lang="cs-CZ" sz="2500" dirty="0" smtClean="0"/>
              <a:t>= </a:t>
            </a:r>
            <a:r>
              <a:rPr lang="cs-CZ" sz="2500" dirty="0" smtClean="0">
                <a:solidFill>
                  <a:srgbClr val="C00000"/>
                </a:solidFill>
              </a:rPr>
              <a:t>f </a:t>
            </a:r>
            <a:r>
              <a:rPr lang="cs-CZ" sz="2500" dirty="0" smtClean="0"/>
              <a:t>*</a:t>
            </a:r>
            <a:r>
              <a:rPr lang="cs-CZ" sz="2500" dirty="0" smtClean="0">
                <a:solidFill>
                  <a:srgbClr val="C00000"/>
                </a:solidFill>
              </a:rPr>
              <a:t> r </a:t>
            </a:r>
            <a:r>
              <a:rPr lang="cs-CZ" sz="2500" dirty="0" smtClean="0"/>
              <a:t>*</a:t>
            </a:r>
            <a:r>
              <a:rPr lang="cs-CZ" sz="2500" dirty="0" smtClean="0">
                <a:solidFill>
                  <a:srgbClr val="C00000"/>
                </a:solidFill>
              </a:rPr>
              <a:t> Č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/>
              <a:t>f</a:t>
            </a:r>
            <a:r>
              <a:rPr lang="cs-CZ" sz="2500" dirty="0" smtClean="0"/>
              <a:t> - frekvence pojistného plnění</a:t>
            </a:r>
          </a:p>
          <a:p>
            <a:pPr>
              <a:buNone/>
            </a:pPr>
            <a:r>
              <a:rPr lang="cs-CZ" sz="2500" dirty="0"/>
              <a:t>r</a:t>
            </a:r>
            <a:r>
              <a:rPr lang="cs-CZ" sz="2500" dirty="0" smtClean="0"/>
              <a:t> - škodní rozsah</a:t>
            </a:r>
          </a:p>
          <a:p>
            <a:pPr>
              <a:buNone/>
            </a:pPr>
            <a:r>
              <a:rPr lang="cs-CZ" sz="2500" smtClean="0"/>
              <a:t>Č - pojistná </a:t>
            </a:r>
            <a:r>
              <a:rPr lang="cs-CZ" sz="2500" dirty="0" smtClean="0"/>
              <a:t>částka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Brutto pojistné </a:t>
            </a:r>
            <a:r>
              <a:rPr lang="cs-CZ" sz="2500" dirty="0" smtClean="0"/>
              <a:t>= </a:t>
            </a:r>
            <a:r>
              <a:rPr lang="cs-CZ" sz="2500" dirty="0" smtClean="0">
                <a:solidFill>
                  <a:srgbClr val="C00000"/>
                </a:solidFill>
              </a:rPr>
              <a:t>netto pojistné </a:t>
            </a:r>
            <a:r>
              <a:rPr lang="cs-CZ" sz="2500" dirty="0" smtClean="0"/>
              <a:t>+ </a:t>
            </a:r>
            <a:r>
              <a:rPr lang="cs-CZ" sz="2500" dirty="0" smtClean="0">
                <a:solidFill>
                  <a:srgbClr val="C00000"/>
                </a:solidFill>
              </a:rPr>
              <a:t>pojistná marže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PŘÍKLAD - zadání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Vypočtěte brutto pojistné při frekvenci pojistného plnění 1:80.</a:t>
            </a:r>
          </a:p>
          <a:p>
            <a:pPr>
              <a:buNone/>
            </a:pPr>
            <a:r>
              <a:rPr lang="cs-CZ" sz="2500" dirty="0" smtClean="0"/>
              <a:t>Výše průměrné pojistné částky je 500 000 Kč a rozsah škody</a:t>
            </a:r>
          </a:p>
          <a:p>
            <a:pPr>
              <a:buNone/>
            </a:pPr>
            <a:r>
              <a:rPr lang="cs-CZ" sz="2500" dirty="0" smtClean="0"/>
              <a:t>činí 20%.</a:t>
            </a:r>
          </a:p>
          <a:p>
            <a:pPr>
              <a:buNone/>
            </a:pPr>
            <a:r>
              <a:rPr lang="cs-CZ" sz="2500" dirty="0" smtClean="0"/>
              <a:t>Pojišťovna uvažuje s pojistnou marží 50% z netto pojistného. </a:t>
            </a:r>
          </a:p>
          <a:p>
            <a:pPr>
              <a:buNone/>
            </a:pPr>
            <a:r>
              <a:rPr lang="cs-CZ" sz="2500" dirty="0" smtClean="0"/>
              <a:t>Frekvenci pojistného plnění zaokrouhlete na 4 desetinná</a:t>
            </a:r>
          </a:p>
          <a:p>
            <a:pPr>
              <a:buNone/>
            </a:pPr>
            <a:r>
              <a:rPr lang="cs-CZ" sz="2500" dirty="0" smtClean="0"/>
              <a:t>místa.</a:t>
            </a:r>
            <a:endParaRPr lang="cs-CZ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PŘÍKLAD - řešení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Netto pojistné </a:t>
            </a:r>
            <a:r>
              <a:rPr lang="cs-CZ" sz="2500" dirty="0" smtClean="0"/>
              <a:t>= (1/80) * 0,20 * 500 000</a:t>
            </a:r>
          </a:p>
          <a:p>
            <a:pPr>
              <a:buNone/>
            </a:pPr>
            <a:r>
              <a:rPr lang="cs-CZ" sz="2500" dirty="0" smtClean="0"/>
              <a:t>                           = 0,0125 * 100 000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= </a:t>
            </a:r>
            <a:r>
              <a:rPr lang="cs-CZ" sz="2500" b="1" dirty="0" smtClean="0">
                <a:solidFill>
                  <a:srgbClr val="C00000"/>
                </a:solidFill>
              </a:rPr>
              <a:t>1 250 </a:t>
            </a:r>
            <a:r>
              <a:rPr lang="cs-CZ" sz="2500" b="1" dirty="0" smtClean="0"/>
              <a:t>Kč        </a:t>
            </a:r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Pojistná marže</a:t>
            </a:r>
            <a:r>
              <a:rPr lang="cs-CZ" sz="2500" dirty="0" smtClean="0">
                <a:solidFill>
                  <a:srgbClr val="C00000"/>
                </a:solidFill>
              </a:rPr>
              <a:t> </a:t>
            </a:r>
            <a:r>
              <a:rPr lang="cs-CZ" sz="2500" dirty="0" smtClean="0"/>
              <a:t>= 0,50 * 1 250</a:t>
            </a:r>
          </a:p>
          <a:p>
            <a:pPr>
              <a:buNone/>
            </a:pPr>
            <a:r>
              <a:rPr lang="cs-CZ" sz="2500" b="1" dirty="0"/>
              <a:t> </a:t>
            </a:r>
            <a:r>
              <a:rPr lang="cs-CZ" sz="2500" b="1" dirty="0" smtClean="0"/>
              <a:t>                          </a:t>
            </a:r>
            <a:r>
              <a:rPr lang="cs-CZ" sz="2500" dirty="0" smtClean="0"/>
              <a:t> = </a:t>
            </a:r>
            <a:r>
              <a:rPr lang="cs-CZ" sz="2500" b="1" dirty="0" smtClean="0">
                <a:solidFill>
                  <a:srgbClr val="C00000"/>
                </a:solidFill>
              </a:rPr>
              <a:t>625 </a:t>
            </a:r>
            <a:r>
              <a:rPr lang="cs-CZ" sz="2500" b="1" dirty="0" smtClean="0"/>
              <a:t>Kč</a:t>
            </a:r>
          </a:p>
          <a:p>
            <a:pPr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Brutto pojistné </a:t>
            </a:r>
            <a:r>
              <a:rPr lang="cs-CZ" sz="2500" dirty="0" smtClean="0"/>
              <a:t>= 1 250 + 625</a:t>
            </a:r>
          </a:p>
          <a:p>
            <a:pPr>
              <a:buNone/>
            </a:pPr>
            <a:r>
              <a:rPr lang="cs-CZ" sz="2500" b="1" dirty="0"/>
              <a:t> </a:t>
            </a:r>
            <a:r>
              <a:rPr lang="cs-CZ" sz="2500" b="1" dirty="0" smtClean="0"/>
              <a:t>                            </a:t>
            </a:r>
            <a:r>
              <a:rPr lang="cs-CZ" sz="2500" dirty="0" smtClean="0"/>
              <a:t>=</a:t>
            </a:r>
            <a:r>
              <a:rPr lang="cs-CZ" sz="2500" b="1" dirty="0" smtClean="0"/>
              <a:t> </a:t>
            </a:r>
            <a:r>
              <a:rPr lang="cs-CZ" sz="2500" b="1" dirty="0" smtClean="0">
                <a:solidFill>
                  <a:srgbClr val="C00000"/>
                </a:solidFill>
              </a:rPr>
              <a:t>1 875 </a:t>
            </a:r>
            <a:r>
              <a:rPr lang="cs-CZ" sz="2500" b="1" dirty="0" smtClean="0"/>
              <a:t>Kč   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dirty="0" smtClean="0"/>
              <a:t>Skutečné pojistné bude činit 1 875 Kč na 1 smlouvu. </a:t>
            </a:r>
            <a:endParaRPr lang="cs-CZ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ÚKOLY - zadání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500" dirty="0" smtClean="0"/>
              <a:t>1. Zjistěte, co udává frekvence pojistného plnění 1:80?</a:t>
            </a:r>
          </a:p>
          <a:p>
            <a:pPr marL="457200" indent="-457200"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2. Určete výši pojistné marže, jestliže netto pojistné na jednu</a:t>
            </a:r>
          </a:p>
          <a:p>
            <a:pPr>
              <a:buNone/>
            </a:pPr>
            <a:r>
              <a:rPr lang="cs-CZ" sz="2500" dirty="0" smtClean="0"/>
              <a:t>    pojistnou smlouvu činí  225 Kč a výnosnost (efektivnost) </a:t>
            </a:r>
          </a:p>
          <a:p>
            <a:pPr>
              <a:buNone/>
            </a:pPr>
            <a:r>
              <a:rPr lang="cs-CZ" sz="2500" dirty="0" smtClean="0"/>
              <a:t>    netto pojistného je 40%.</a:t>
            </a:r>
            <a:endParaRPr lang="cs-CZ"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463</Words>
  <Application>Microsoft Office PowerPoint</Application>
  <PresentationFormat>Předvádění na obrazovce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VÝPOČET POJISTNÉHO</vt:lpstr>
      <vt:lpstr>ZÁKLADNÍ POJMY</vt:lpstr>
      <vt:lpstr>ZÁKLADNÍ POJMY</vt:lpstr>
      <vt:lpstr>ZÁKLADNÍ POJMY</vt:lpstr>
      <vt:lpstr>VZOREC PRO VÝPOČET</vt:lpstr>
      <vt:lpstr>PŘÍKLAD - zadání</vt:lpstr>
      <vt:lpstr>PŘÍKLAD - řešení</vt:lpstr>
      <vt:lpstr>ÚKOLY - zadání</vt:lpstr>
      <vt:lpstr>ÚKOL 1 -řešení</vt:lpstr>
      <vt:lpstr>ÚKOL 2 - řešení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Nikol</dc:creator>
  <cp:lastModifiedBy>Kiss</cp:lastModifiedBy>
  <cp:revision>29</cp:revision>
  <dcterms:created xsi:type="dcterms:W3CDTF">2013-04-20T15:30:11Z</dcterms:created>
  <dcterms:modified xsi:type="dcterms:W3CDTF">2013-05-28T17:53:29Z</dcterms:modified>
</cp:coreProperties>
</file>