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8" r:id="rId6"/>
    <p:sldId id="267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13C0-EE8C-4E9E-BCF9-4104A3AD8C8B}" type="datetimeFigureOut">
              <a:rPr lang="cs-CZ" smtClean="0"/>
              <a:pPr/>
              <a:t>28.5.2013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D3D4-B737-4C4B-A0D4-EF4F55B5CB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8888" y="827088"/>
          <a:ext cx="6743700" cy="3094673"/>
        </p:xfrm>
        <a:graphic>
          <a:graphicData uri="http://schemas.openxmlformats.org/drawingml/2006/table">
            <a:tbl>
              <a:tblPr/>
              <a:tblGrid>
                <a:gridCol w="1562100"/>
                <a:gridCol w="1890712"/>
                <a:gridCol w="830263"/>
                <a:gridCol w="106362"/>
                <a:gridCol w="107950"/>
                <a:gridCol w="458788"/>
                <a:gridCol w="1008062"/>
                <a:gridCol w="779463"/>
              </a:tblGrid>
              <a:tr h="900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Obchodní akademie a Střední odborná škola, gen. F. Fajtla, Louny, p.o.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CZ.1.07/1.5.00/34.0644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07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Ekonomika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Činnosti obchodních bank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Platební karty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Ing. Charlotta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Kissová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15. 4. 2013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3.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 Anotace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Kombinovaný materiál zaměřený na téma platební karty. Obsahuje  historii, charakteristiku, druhy a použití platebních karet. Součástí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je samostatná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aktivita žáků.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Žáci se prostřednictvím prezentace seznámí se základními pojmy z oblasti platebních karet a formou úkolů si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na závěr danou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problematiku procvičí.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Skupina 3"/>
          <p:cNvGrpSpPr>
            <a:grpSpLocks/>
          </p:cNvGrpSpPr>
          <p:nvPr/>
        </p:nvGrpSpPr>
        <p:grpSpPr bwMode="auto">
          <a:xfrm>
            <a:off x="1476375" y="838200"/>
            <a:ext cx="3892550" cy="847725"/>
            <a:chOff x="1475656" y="2133600"/>
            <a:chExt cx="3893393" cy="847725"/>
          </a:xfrm>
        </p:grpSpPr>
        <p:pic>
          <p:nvPicPr>
            <p:cNvPr id="6" name="Obrázek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75656" y="2133600"/>
              <a:ext cx="2905125" cy="84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Obrázek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88024" y="2266949"/>
              <a:ext cx="5810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468313" y="5734050"/>
            <a:ext cx="842486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 i="1" dirty="0">
                <a:solidFill>
                  <a:srgbClr val="898989"/>
                </a:solidFill>
              </a:rPr>
              <a:t>Autorem materiálu a všech jeho částí, není-li uvedeno jinak, je Ing. Charlotta Kissová. </a:t>
            </a:r>
            <a:br>
              <a:rPr lang="cs-CZ" sz="1100" i="1" dirty="0">
                <a:solidFill>
                  <a:srgbClr val="898989"/>
                </a:solidFill>
              </a:rPr>
            </a:br>
            <a:r>
              <a:rPr lang="cs-CZ" sz="1100" i="1" dirty="0">
                <a:solidFill>
                  <a:srgbClr val="898989"/>
                </a:solidFill>
              </a:rPr>
              <a:t>Dostupné z Metodického portálu www.</a:t>
            </a:r>
            <a:r>
              <a:rPr lang="cs-CZ" sz="1100" i="1" dirty="0" err="1">
                <a:solidFill>
                  <a:srgbClr val="898989"/>
                </a:solidFill>
              </a:rPr>
              <a:t>rvp.cz</a:t>
            </a:r>
            <a:r>
              <a:rPr lang="cs-CZ" sz="1100" i="1" dirty="0">
                <a:solidFill>
                  <a:srgbClr val="898989"/>
                </a:solidFill>
              </a:rPr>
              <a:t> ; ISSN 1802-4785. Provozuje Národní ústav pro vzdělávání, školské poradenské zařízení a zařízení pro další vzdělávání pedagogických pracovníků (NÚV).</a:t>
            </a:r>
          </a:p>
          <a:p>
            <a:pPr algn="ctr">
              <a:spcBef>
                <a:spcPct val="50000"/>
              </a:spcBef>
            </a:pPr>
            <a:endParaRPr lang="cs-CZ" sz="11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ÚKOL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Uveďte nejbližší místa v blízkosti školy, kde se nachází bankomaty včetně názvu obchodních bank, které je provozují.</a:t>
            </a:r>
          </a:p>
          <a:p>
            <a:r>
              <a:rPr lang="cs-CZ" sz="2500" dirty="0" smtClean="0"/>
              <a:t>Který obchodní řetězec ve Vašem okolí umožňuje bezhotovostní platbu za zboží prostřednictvím platební karty?</a:t>
            </a:r>
          </a:p>
          <a:p>
            <a:r>
              <a:rPr lang="cs-CZ" sz="2500" dirty="0" smtClean="0"/>
              <a:t>Vyhledejte prostřednictvím internetu mezinárodní bankovní systémy JCB a Maestro a objasněte je.</a:t>
            </a:r>
          </a:p>
          <a:p>
            <a:endParaRPr lang="cs-CZ" sz="25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500" dirty="0" smtClean="0"/>
              <a:t>   • KIPIELOVÁ, Ivana. </a:t>
            </a:r>
            <a:r>
              <a:rPr lang="cs-CZ" sz="2500" i="1" dirty="0" smtClean="0"/>
              <a:t>Bankovnictví pro střední školy</a:t>
            </a:r>
          </a:p>
          <a:p>
            <a:pPr>
              <a:buNone/>
            </a:pPr>
            <a:r>
              <a:rPr lang="cs-CZ" sz="2500" i="1" dirty="0" smtClean="0"/>
              <a:t>      a veřejnost</a:t>
            </a:r>
            <a:r>
              <a:rPr lang="cs-CZ" sz="2500" dirty="0" smtClean="0"/>
              <a:t>. </a:t>
            </a:r>
            <a:r>
              <a:rPr lang="cs-CZ" sz="2500" dirty="0" err="1" smtClean="0"/>
              <a:t>Vyd</a:t>
            </a:r>
            <a:r>
              <a:rPr lang="cs-CZ" sz="2500" dirty="0" smtClean="0"/>
              <a:t>. 2., </a:t>
            </a:r>
            <a:r>
              <a:rPr lang="cs-CZ" sz="2500" dirty="0" err="1" smtClean="0"/>
              <a:t>upr</a:t>
            </a:r>
            <a:r>
              <a:rPr lang="cs-CZ" sz="2500" dirty="0" smtClean="0"/>
              <a:t>. Praha: Fortuna, 1998, 211 s. ISBN</a:t>
            </a:r>
          </a:p>
          <a:p>
            <a:pPr>
              <a:buNone/>
            </a:pPr>
            <a:r>
              <a:rPr lang="cs-CZ" sz="2500" dirty="0" smtClean="0"/>
              <a:t>      80-716-8535-6. 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i="1" dirty="0" smtClean="0"/>
              <a:t>   • Bankovnictví pro střední školy a veřejnost</a:t>
            </a:r>
            <a:r>
              <a:rPr lang="cs-CZ" sz="2500" dirty="0" smtClean="0"/>
              <a:t>. 1. </a:t>
            </a:r>
            <a:r>
              <a:rPr lang="cs-CZ" sz="2500" dirty="0" err="1" smtClean="0"/>
              <a:t>vyd</a:t>
            </a:r>
            <a:r>
              <a:rPr lang="cs-CZ" sz="2500" dirty="0" smtClean="0"/>
              <a:t>. Praha:  </a:t>
            </a:r>
          </a:p>
          <a:p>
            <a:pPr>
              <a:buNone/>
            </a:pPr>
            <a:r>
              <a:rPr lang="cs-CZ" sz="2500" dirty="0" smtClean="0"/>
              <a:t>      Fortuna, 2004, 199 s. ISBN 80-716-8900-9. </a:t>
            </a:r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   • NOVOTNÝ, Zdeněk, Věra DYNTAROVÁ a Radka KAFKOVÁ.  </a:t>
            </a:r>
          </a:p>
          <a:p>
            <a:pPr>
              <a:buNone/>
            </a:pPr>
            <a:r>
              <a:rPr lang="cs-CZ" sz="2500" i="1" dirty="0" smtClean="0"/>
              <a:t>      Ekonomika 2</a:t>
            </a:r>
            <a:r>
              <a:rPr lang="cs-CZ" sz="2500" dirty="0" smtClean="0"/>
              <a:t>. Břeclav: Střední průmyslová škola Edvarda </a:t>
            </a:r>
          </a:p>
          <a:p>
            <a:pPr>
              <a:buNone/>
            </a:pPr>
            <a:r>
              <a:rPr lang="cs-CZ" sz="2500" dirty="0" smtClean="0"/>
              <a:t>      Beneše a Obchodní akademie Břeclav, 2012.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018458"/>
          </a:xfrm>
        </p:spPr>
        <p:txBody>
          <a:bodyPr>
            <a:normAutofit/>
          </a:bodyPr>
          <a:lstStyle/>
          <a:p>
            <a:r>
              <a:rPr lang="cs-CZ" sz="7200" dirty="0" smtClean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cs-CZ" sz="7200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cs-CZ" sz="7200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sz="7200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Í   </a:t>
            </a:r>
            <a:r>
              <a:rPr lang="cs-CZ" sz="7200" dirty="0" smtClean="0">
                <a:solidFill>
                  <a:schemeClr val="accent6">
                    <a:lumMod val="50000"/>
                  </a:schemeClr>
                </a:solidFill>
              </a:rPr>
              <a:t> K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sz="7200" dirty="0" smtClean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cs-CZ" sz="7200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cs-CZ" sz="7200" dirty="0" smtClean="0">
                <a:solidFill>
                  <a:schemeClr val="accent6">
                    <a:lumMod val="50000"/>
                  </a:schemeClr>
                </a:solidFill>
              </a:rPr>
              <a:t>Y</a:t>
            </a:r>
            <a:endParaRPr lang="cs-CZ" sz="7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HISTORIE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cs-CZ" sz="2500" dirty="0" smtClean="0"/>
              <a:t>• poprvé je vydala v roce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1913</a:t>
            </a:r>
            <a:r>
              <a:rPr lang="cs-CZ" sz="2500" dirty="0" smtClean="0"/>
              <a:t> v USA telegrafická společnost</a:t>
            </a:r>
          </a:p>
          <a:p>
            <a:pPr hangingPunct="0">
              <a:buNone/>
            </a:pPr>
            <a:r>
              <a:rPr lang="cs-CZ" sz="2500" b="1" dirty="0" smtClean="0"/>
              <a:t>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Western Union</a:t>
            </a:r>
          </a:p>
          <a:p>
            <a:pPr hangingPunct="0">
              <a:buNone/>
            </a:pPr>
            <a:endParaRPr lang="cs-CZ" sz="2500" dirty="0"/>
          </a:p>
          <a:p>
            <a:pPr hangingPunct="0">
              <a:buNone/>
            </a:pPr>
            <a:r>
              <a:rPr lang="cs-CZ" sz="2500" dirty="0" smtClean="0"/>
              <a:t>•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60</a:t>
            </a: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léta </a:t>
            </a:r>
            <a:r>
              <a:rPr lang="cs-CZ" sz="2500" dirty="0" smtClean="0"/>
              <a:t>vznik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mezinárodních bankovních </a:t>
            </a:r>
            <a:r>
              <a:rPr lang="cs-CZ" sz="2500" dirty="0" smtClean="0"/>
              <a:t>systémů VISA,</a:t>
            </a:r>
          </a:p>
          <a:p>
            <a:pPr hangingPunct="0">
              <a:buNone/>
            </a:pPr>
            <a:r>
              <a:rPr lang="cs-CZ" sz="2500" dirty="0" smtClean="0"/>
              <a:t>   </a:t>
            </a:r>
            <a:r>
              <a:rPr lang="cs-CZ" sz="2500" dirty="0" err="1" smtClean="0"/>
              <a:t>Eurocard</a:t>
            </a:r>
            <a:r>
              <a:rPr lang="cs-CZ" sz="2500" dirty="0" smtClean="0"/>
              <a:t>/</a:t>
            </a:r>
            <a:r>
              <a:rPr lang="cs-CZ" sz="2500" dirty="0" err="1" smtClean="0"/>
              <a:t>MasterCard</a:t>
            </a:r>
            <a:r>
              <a:rPr lang="cs-CZ" sz="2500" dirty="0" smtClean="0"/>
              <a:t>, </a:t>
            </a:r>
            <a:r>
              <a:rPr lang="cs-CZ" sz="2500" dirty="0" err="1" smtClean="0"/>
              <a:t>AmericanExpress</a:t>
            </a:r>
            <a:r>
              <a:rPr lang="cs-CZ" sz="2500" dirty="0" smtClean="0"/>
              <a:t>, </a:t>
            </a:r>
            <a:r>
              <a:rPr lang="cs-CZ" sz="2500" dirty="0" err="1" smtClean="0"/>
              <a:t>Diners</a:t>
            </a:r>
            <a:r>
              <a:rPr lang="cs-CZ" sz="2500" dirty="0" smtClean="0"/>
              <a:t> </a:t>
            </a:r>
            <a:r>
              <a:rPr lang="cs-CZ" sz="2500" dirty="0" err="1" smtClean="0"/>
              <a:t>Club</a:t>
            </a:r>
            <a:r>
              <a:rPr lang="cs-CZ" sz="2500" dirty="0"/>
              <a:t> </a:t>
            </a:r>
            <a:endParaRPr lang="cs-CZ" sz="2500" dirty="0" smtClean="0"/>
          </a:p>
          <a:p>
            <a:pPr hangingPunct="0">
              <a:buNone/>
            </a:pPr>
            <a:r>
              <a:rPr lang="cs-CZ" sz="2500" dirty="0" smtClean="0"/>
              <a:t>    → sdružují </a:t>
            </a:r>
            <a:r>
              <a:rPr lang="cs-CZ" sz="2500" dirty="0"/>
              <a:t>tisíce bank </a:t>
            </a:r>
            <a:r>
              <a:rPr lang="cs-CZ" sz="2500" dirty="0" smtClean="0"/>
              <a:t>ve světě</a:t>
            </a:r>
          </a:p>
          <a:p>
            <a:pPr hangingPunct="0">
              <a:buNone/>
            </a:pPr>
            <a:endParaRPr lang="cs-CZ" sz="2500" dirty="0"/>
          </a:p>
          <a:p>
            <a:pPr hangingPunct="0">
              <a:buNone/>
            </a:pPr>
            <a:r>
              <a:rPr lang="cs-CZ" sz="2500" dirty="0" smtClean="0"/>
              <a:t>• </a:t>
            </a: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v 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České republice </a:t>
            </a:r>
            <a:r>
              <a:rPr lang="cs-CZ" sz="2500" dirty="0"/>
              <a:t>použití </a:t>
            </a: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od 90. let 20. století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CHARAKTERISTIKA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elektronický platební prostředek </a:t>
            </a:r>
          </a:p>
          <a:p>
            <a:pPr hangingPunct="0">
              <a:buNone/>
            </a:pPr>
            <a:r>
              <a:rPr lang="cs-CZ" sz="2500" dirty="0" smtClean="0"/>
              <a:t>     → výběr hotovosti</a:t>
            </a:r>
          </a:p>
          <a:p>
            <a:pPr hangingPunct="0">
              <a:buNone/>
            </a:pPr>
            <a:r>
              <a:rPr lang="cs-CZ" sz="2500" dirty="0" smtClean="0"/>
              <a:t>     → bezhotovostní platby</a:t>
            </a:r>
          </a:p>
          <a:p>
            <a:pPr hangingPunct="0">
              <a:buNone/>
            </a:pPr>
            <a:endParaRPr lang="cs-CZ" sz="2500" dirty="0" smtClean="0"/>
          </a:p>
          <a:p>
            <a:pPr hangingPunct="0"/>
            <a:r>
              <a:rPr lang="cs-CZ" sz="2500" dirty="0" smtClean="0"/>
              <a:t>možnost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manipulace s penězi na účtu</a:t>
            </a:r>
          </a:p>
          <a:p>
            <a:pPr hangingPunct="0"/>
            <a:endParaRPr lang="cs-CZ" sz="2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hangingPunct="0"/>
            <a:r>
              <a:rPr lang="cs-CZ" sz="2500" dirty="0" smtClean="0"/>
              <a:t>vydavatel: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banka</a:t>
            </a:r>
            <a:r>
              <a:rPr lang="cs-CZ" sz="2500" b="1" dirty="0" smtClean="0"/>
              <a:t> </a:t>
            </a:r>
            <a:r>
              <a:rPr lang="cs-CZ" sz="2500" dirty="0" smtClean="0"/>
              <a:t>dle mezinárodní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normy ISO</a:t>
            </a:r>
          </a:p>
          <a:p>
            <a:pPr hangingPunct="0">
              <a:buNone/>
            </a:pPr>
            <a:r>
              <a:rPr lang="cs-CZ" sz="2500" b="1" dirty="0" smtClean="0"/>
              <a:t>                                     </a:t>
            </a:r>
            <a:r>
              <a:rPr lang="cs-CZ" sz="2500" dirty="0" smtClean="0"/>
              <a:t>na základě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smlouvy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cs-CZ" sz="2500" b="1" dirty="0" smtClean="0"/>
              <a:t>materiál</a:t>
            </a:r>
            <a:r>
              <a:rPr lang="cs-CZ" sz="2500" dirty="0" smtClean="0"/>
              <a:t>: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plast + elektronický proužek</a:t>
            </a:r>
          </a:p>
          <a:p>
            <a:pPr hangingPunct="0">
              <a:buNone/>
            </a:pP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</a:t>
            </a:r>
            <a:r>
              <a:rPr lang="cs-CZ" sz="2500" dirty="0" smtClean="0"/>
              <a:t>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plast +  mikročip</a:t>
            </a:r>
          </a:p>
          <a:p>
            <a:pPr hangingPunct="0"/>
            <a:r>
              <a:rPr lang="cs-CZ" sz="2500" b="1" dirty="0" smtClean="0"/>
              <a:t>ochrana</a:t>
            </a:r>
            <a:r>
              <a:rPr lang="cs-CZ" sz="2500" dirty="0" smtClean="0"/>
              <a:t>: </a:t>
            </a:r>
          </a:p>
          <a:p>
            <a:pPr hangingPunct="0">
              <a:buNone/>
            </a:pP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     PIN</a:t>
            </a:r>
            <a:r>
              <a:rPr lang="cs-CZ" sz="2500" dirty="0" smtClean="0"/>
              <a:t> = osobní identifikační číslo</a:t>
            </a:r>
          </a:p>
          <a:p>
            <a:pPr hangingPunct="0">
              <a:buNone/>
            </a:pPr>
            <a:r>
              <a:rPr lang="cs-CZ" sz="2500" dirty="0" smtClean="0"/>
              <a:t>             - identifikátor → umožňuje autorizaci</a:t>
            </a:r>
          </a:p>
          <a:p>
            <a:pPr hangingPunct="0">
              <a:buNone/>
            </a:pPr>
            <a:r>
              <a:rPr lang="cs-CZ" sz="2500" dirty="0" smtClean="0"/>
              <a:t>             - nejčastěji 4 místné číslo (bez jeho znalosti nelze </a:t>
            </a:r>
          </a:p>
          <a:p>
            <a:pPr hangingPunct="0">
              <a:buNone/>
            </a:pPr>
            <a:r>
              <a:rPr lang="cs-CZ" sz="2500" dirty="0" smtClean="0"/>
              <a:t>               platební kartu použít) </a:t>
            </a:r>
          </a:p>
          <a:p>
            <a:pPr hangingPunct="0">
              <a:buNone/>
            </a:pPr>
            <a:r>
              <a:rPr lang="cs-CZ" sz="2500" dirty="0" smtClean="0"/>
              <a:t>             - bankomat umožňuje limitovaný počet zadání</a:t>
            </a:r>
          </a:p>
          <a:p>
            <a:pPr hangingPunct="0">
              <a:buNone/>
            </a:pPr>
            <a:r>
              <a:rPr lang="cs-CZ" sz="2500" dirty="0" smtClean="0"/>
              <a:t>               (ochrana klienta</a:t>
            </a:r>
            <a:r>
              <a:rPr lang="cs-CZ" sz="2500" smtClean="0"/>
              <a:t>) → </a:t>
            </a:r>
            <a:r>
              <a:rPr lang="cs-CZ" sz="2500" dirty="0" smtClean="0"/>
              <a:t>jinak zablokování</a:t>
            </a:r>
            <a:endParaRPr lang="cs-CZ" sz="2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hangingPunct="0">
              <a:buNone/>
            </a:pPr>
            <a:r>
              <a:rPr lang="cs-CZ" sz="2500" dirty="0" smtClean="0"/>
              <a:t>                     </a:t>
            </a:r>
          </a:p>
          <a:p>
            <a:pPr hangingPunct="0">
              <a:buNone/>
            </a:pPr>
            <a:r>
              <a:rPr lang="cs-CZ" sz="2500" dirty="0" smtClean="0"/>
              <a:t> </a:t>
            </a:r>
            <a:endParaRPr lang="cs-CZ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CHARAKTERISTIKA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podmínky vydání</a:t>
            </a:r>
            <a:r>
              <a:rPr lang="cs-CZ" sz="2500" dirty="0" smtClean="0"/>
              <a:t>: žádost  → smlouva</a:t>
            </a:r>
          </a:p>
          <a:p>
            <a:pPr hangingPunct="0">
              <a:buNone/>
            </a:pPr>
            <a:r>
              <a:rPr lang="cs-CZ" sz="2500" dirty="0" smtClean="0"/>
              <a:t>                                      účet u banky  </a:t>
            </a:r>
          </a:p>
          <a:p>
            <a:pPr hangingPunct="0">
              <a:buNone/>
            </a:pPr>
            <a:r>
              <a:rPr lang="cs-CZ" sz="2500" dirty="0" smtClean="0"/>
              <a:t>                                      minimální  vklad </a:t>
            </a:r>
          </a:p>
          <a:p>
            <a:pPr hangingPunct="0">
              <a:buNone/>
            </a:pPr>
            <a:r>
              <a:rPr lang="cs-CZ" sz="2500" dirty="0" smtClean="0"/>
              <a:t>                                      podpisový vzor</a:t>
            </a:r>
          </a:p>
          <a:p>
            <a:pPr hangingPunct="0">
              <a:buNone/>
            </a:pPr>
            <a:r>
              <a:rPr lang="cs-CZ" sz="2500" dirty="0" smtClean="0"/>
              <a:t> </a:t>
            </a:r>
          </a:p>
          <a:p>
            <a:pPr hangingPunct="0"/>
            <a:endParaRPr lang="cs-CZ" sz="2500" dirty="0" smtClean="0"/>
          </a:p>
          <a:p>
            <a:pPr hangingPunct="0"/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autorizace</a:t>
            </a:r>
            <a:r>
              <a:rPr lang="cs-CZ" sz="2500" dirty="0" smtClean="0"/>
              <a:t>: ověření oprávněnosti </a:t>
            </a:r>
            <a:r>
              <a:rPr lang="cs-CZ" sz="2500" dirty="0" smtClean="0"/>
              <a:t>provést platební kartou</a:t>
            </a:r>
            <a:endParaRPr lang="cs-CZ" sz="2500" dirty="0" smtClean="0"/>
          </a:p>
          <a:p>
            <a:pPr hangingPunct="0">
              <a:buNone/>
            </a:pPr>
            <a:r>
              <a:rPr lang="cs-CZ" sz="2500" smtClean="0"/>
              <a:t>                          </a:t>
            </a:r>
            <a:r>
              <a:rPr lang="cs-CZ" sz="2500" smtClean="0"/>
              <a:t>určitou </a:t>
            </a:r>
            <a:r>
              <a:rPr lang="cs-CZ" sz="2500" dirty="0" smtClean="0"/>
              <a:t>transakci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DRUHY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hangingPunct="0">
              <a:buNone/>
            </a:pPr>
            <a:r>
              <a:rPr lang="cs-CZ" sz="2500" dirty="0" smtClean="0"/>
              <a:t>1. dle </a:t>
            </a:r>
            <a:r>
              <a:rPr lang="cs-CZ" sz="2500" dirty="0"/>
              <a:t>majitele: </a:t>
            </a:r>
            <a:endParaRPr lang="cs-CZ" sz="2500" dirty="0" smtClean="0"/>
          </a:p>
          <a:p>
            <a:pPr marL="514350" indent="-514350" hangingPunct="0">
              <a:buNone/>
            </a:pPr>
            <a:r>
              <a:rPr lang="cs-CZ" sz="2500" b="1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osobní</a:t>
            </a:r>
            <a:r>
              <a:rPr lang="cs-CZ" sz="2500" b="1" dirty="0" smtClean="0"/>
              <a:t> </a:t>
            </a:r>
            <a:r>
              <a:rPr lang="cs-CZ" sz="2500" dirty="0"/>
              <a:t>(soukromé osoby) </a:t>
            </a:r>
            <a:endParaRPr lang="cs-CZ" sz="2500" dirty="0" smtClean="0"/>
          </a:p>
          <a:p>
            <a:pPr marL="514350" indent="-514350" hangingPunct="0">
              <a:buNone/>
            </a:pPr>
            <a:r>
              <a:rPr lang="cs-CZ" sz="2500" b="1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služební</a:t>
            </a:r>
            <a:r>
              <a:rPr lang="cs-CZ" sz="2500" dirty="0" smtClean="0"/>
              <a:t> </a:t>
            </a:r>
            <a:r>
              <a:rPr lang="cs-CZ" sz="2500" dirty="0"/>
              <a:t>(</a:t>
            </a:r>
            <a:r>
              <a:rPr lang="cs-CZ" sz="2500" dirty="0" smtClean="0"/>
              <a:t>podnikatelské subjekty)</a:t>
            </a:r>
          </a:p>
          <a:p>
            <a:pPr marL="514350" indent="-514350" hangingPunct="0">
              <a:buNone/>
            </a:pPr>
            <a:endParaRPr lang="cs-CZ" sz="2500" dirty="0"/>
          </a:p>
          <a:p>
            <a:pPr hangingPunct="0">
              <a:buNone/>
            </a:pPr>
            <a:r>
              <a:rPr lang="cs-CZ" sz="2500" dirty="0" smtClean="0"/>
              <a:t>2. dle </a:t>
            </a:r>
            <a:r>
              <a:rPr lang="cs-CZ" sz="2500" dirty="0"/>
              <a:t>použití: </a:t>
            </a:r>
            <a:endParaRPr lang="cs-CZ" sz="2500" dirty="0" smtClean="0"/>
          </a:p>
          <a:p>
            <a:pPr hangingPunct="0">
              <a:buNone/>
            </a:pPr>
            <a:r>
              <a:rPr lang="cs-CZ" sz="2500" b="1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debetní</a:t>
            </a:r>
            <a:r>
              <a:rPr lang="cs-CZ" sz="2500" dirty="0" smtClean="0"/>
              <a:t> = k běžnému účtu (čerpání </a:t>
            </a:r>
            <a:r>
              <a:rPr lang="cs-CZ" sz="2500" dirty="0"/>
              <a:t>peněz z vlastního účtu) </a:t>
            </a:r>
            <a:endParaRPr lang="cs-CZ" sz="2500" dirty="0" smtClean="0"/>
          </a:p>
          <a:p>
            <a:pPr hangingPunct="0">
              <a:buNone/>
            </a:pPr>
            <a:r>
              <a:rPr lang="cs-CZ" sz="2500" b="1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kreditní</a:t>
            </a:r>
            <a:r>
              <a:rPr lang="cs-CZ" sz="2500" b="1" dirty="0" smtClean="0"/>
              <a:t>  </a:t>
            </a:r>
            <a:r>
              <a:rPr lang="cs-CZ" sz="2500" dirty="0" smtClean="0"/>
              <a:t>= úvěrová (čerpání </a:t>
            </a:r>
            <a:r>
              <a:rPr lang="cs-CZ" sz="2500" dirty="0"/>
              <a:t>úvěru do sjednaného </a:t>
            </a:r>
            <a:r>
              <a:rPr lang="cs-CZ" sz="2500" dirty="0" smtClean="0"/>
              <a:t>limitu)</a:t>
            </a:r>
          </a:p>
          <a:p>
            <a:pPr hangingPunct="0">
              <a:buNone/>
            </a:pPr>
            <a:endParaRPr lang="cs-CZ" sz="2500" dirty="0" smtClean="0"/>
          </a:p>
          <a:p>
            <a:pPr hangingPunct="0">
              <a:buNone/>
            </a:pPr>
            <a:r>
              <a:rPr lang="cs-CZ" sz="2500" b="1" dirty="0" smtClean="0"/>
              <a:t> </a:t>
            </a:r>
            <a:endParaRPr lang="cs-CZ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DRUHY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cs-CZ" sz="2500" dirty="0" smtClean="0"/>
              <a:t>3. dle teritoria:</a:t>
            </a:r>
          </a:p>
          <a:p>
            <a:pPr hangingPunct="0">
              <a:buNone/>
            </a:pPr>
            <a:r>
              <a:rPr lang="cs-CZ" sz="2500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národní</a:t>
            </a:r>
            <a:r>
              <a:rPr lang="cs-CZ" sz="2500" b="1" dirty="0" smtClean="0"/>
              <a:t> </a:t>
            </a:r>
            <a:r>
              <a:rPr lang="cs-CZ" sz="2500" dirty="0" smtClean="0"/>
              <a:t>(použití pouze v zemi vydávající banky)</a:t>
            </a:r>
          </a:p>
          <a:p>
            <a:pPr hangingPunct="0">
              <a:buNone/>
            </a:pPr>
            <a:r>
              <a:rPr lang="cs-CZ" sz="2500" b="1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teritoriální</a:t>
            </a:r>
            <a:r>
              <a:rPr lang="cs-CZ" sz="2500" b="1" dirty="0" smtClean="0"/>
              <a:t> </a:t>
            </a:r>
            <a:r>
              <a:rPr lang="cs-CZ" sz="2500" dirty="0" smtClean="0"/>
              <a:t>(použití není teritoriálně omezeno)</a:t>
            </a:r>
          </a:p>
          <a:p>
            <a:pPr hangingPunct="0">
              <a:buNone/>
            </a:pPr>
            <a:endParaRPr lang="cs-CZ" sz="2500" b="1" dirty="0" smtClean="0"/>
          </a:p>
          <a:p>
            <a:pPr hangingPunct="0">
              <a:buNone/>
            </a:pPr>
            <a:r>
              <a:rPr lang="cs-CZ" sz="2500" dirty="0" smtClean="0"/>
              <a:t>4. dle provedení:</a:t>
            </a:r>
          </a:p>
          <a:p>
            <a:pPr hangingPunct="0">
              <a:buNone/>
            </a:pPr>
            <a:r>
              <a:rPr lang="cs-CZ" sz="2500" b="1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embosované</a:t>
            </a:r>
            <a:r>
              <a:rPr lang="cs-CZ" sz="2500" b="1" dirty="0" smtClean="0"/>
              <a:t> </a:t>
            </a:r>
            <a:r>
              <a:rPr lang="cs-CZ" sz="2500" dirty="0" smtClean="0"/>
              <a:t>(vytlačené reliéfní písmo) </a:t>
            </a:r>
          </a:p>
          <a:p>
            <a:pPr hangingPunct="0">
              <a:buNone/>
            </a:pPr>
            <a:r>
              <a:rPr lang="cs-CZ" sz="2500" b="1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elektronické</a:t>
            </a:r>
            <a:r>
              <a:rPr lang="cs-CZ" sz="2500" dirty="0" smtClean="0"/>
              <a:t> (hladké s magnetickým proužkem)</a:t>
            </a:r>
          </a:p>
          <a:p>
            <a:pPr hangingPunct="0">
              <a:buNone/>
            </a:pPr>
            <a:r>
              <a:rPr lang="cs-CZ" sz="2500" dirty="0" smtClean="0"/>
              <a:t>   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čipové</a:t>
            </a:r>
            <a:r>
              <a:rPr lang="cs-CZ" sz="2500" dirty="0" smtClean="0"/>
              <a:t> (data v mikročipu na přední straně karty)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POUŽITÍ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hangingPunct="0">
              <a:buNone/>
            </a:pPr>
            <a:r>
              <a:rPr lang="cs-CZ" sz="2500" dirty="0" smtClean="0"/>
              <a:t>1.</a:t>
            </a:r>
            <a:r>
              <a:rPr lang="cs-CZ" sz="2500" b="1" dirty="0" smtClean="0"/>
              <a:t>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výběr </a:t>
            </a: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hotovosti </a:t>
            </a:r>
            <a:endParaRPr lang="cs-CZ" sz="2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 hangingPunct="0">
              <a:buNone/>
            </a:pPr>
            <a:r>
              <a:rPr lang="cs-CZ" sz="2500" dirty="0" smtClean="0"/>
              <a:t>    (bankomaty, režim on-line 24 h denně)</a:t>
            </a:r>
          </a:p>
          <a:p>
            <a:pPr marL="514350" indent="-514350" hangingPunct="0">
              <a:buNone/>
            </a:pPr>
            <a:r>
              <a:rPr lang="cs-CZ" sz="2500" dirty="0" smtClean="0"/>
              <a:t>                                  </a:t>
            </a:r>
            <a:endParaRPr lang="cs-CZ" sz="2500" dirty="0"/>
          </a:p>
          <a:p>
            <a:pPr hangingPunct="0">
              <a:buNone/>
            </a:pPr>
            <a:r>
              <a:rPr lang="cs-CZ" sz="2500" dirty="0" smtClean="0"/>
              <a:t>2</a:t>
            </a:r>
            <a:r>
              <a:rPr lang="cs-CZ" sz="2500" dirty="0"/>
              <a:t>. </a:t>
            </a: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bezhotovostní platby za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zboží </a:t>
            </a:r>
            <a:r>
              <a:rPr lang="cs-CZ" sz="2500" b="1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služby</a:t>
            </a:r>
          </a:p>
          <a:p>
            <a:pPr hangingPunct="0">
              <a:buNone/>
            </a:pPr>
            <a:r>
              <a:rPr lang="cs-CZ" sz="2500" dirty="0" smtClean="0"/>
              <a:t>    (mechanicky, elektronicky, prostřednictvím internetu)</a:t>
            </a:r>
          </a:p>
          <a:p>
            <a:pPr hangingPunct="0">
              <a:buNone/>
            </a:pPr>
            <a:endParaRPr lang="cs-CZ" sz="2500" dirty="0"/>
          </a:p>
          <a:p>
            <a:pPr hangingPunct="0">
              <a:buNone/>
            </a:pPr>
            <a:r>
              <a:rPr lang="cs-CZ" sz="2500" dirty="0" smtClean="0"/>
              <a:t>3. </a:t>
            </a:r>
            <a:r>
              <a:rPr lang="cs-CZ" sz="2500" b="1" dirty="0" smtClean="0">
                <a:solidFill>
                  <a:schemeClr val="accent6">
                    <a:lumMod val="50000"/>
                  </a:schemeClr>
                </a:solidFill>
              </a:rPr>
              <a:t>doplňkové služby </a:t>
            </a:r>
          </a:p>
          <a:p>
            <a:pPr hangingPunct="0">
              <a:buNone/>
            </a:pPr>
            <a:r>
              <a:rPr lang="cs-CZ" sz="2500" b="1" dirty="0" smtClean="0"/>
              <a:t>    </a:t>
            </a:r>
            <a:r>
              <a:rPr lang="cs-CZ" sz="2500" dirty="0" smtClean="0"/>
              <a:t>(dobíjení kreditu, pojištění, asistenční služby)</a:t>
            </a:r>
            <a:endParaRPr lang="cs-CZ" sz="2500" dirty="0"/>
          </a:p>
          <a:p>
            <a:pPr hangingPunct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497</Words>
  <Application>Microsoft Office PowerPoint</Application>
  <PresentationFormat>Předvádění na obrazovce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PLATEBNÍ    KARTY</vt:lpstr>
      <vt:lpstr>HISTORIE</vt:lpstr>
      <vt:lpstr>CHARAKTERISTIKA</vt:lpstr>
      <vt:lpstr>CHARAKTERISTIKA</vt:lpstr>
      <vt:lpstr>CHARAKTERISTIKA</vt:lpstr>
      <vt:lpstr>DRUHY</vt:lpstr>
      <vt:lpstr>DRUHY</vt:lpstr>
      <vt:lpstr>POUŽITÍ</vt:lpstr>
      <vt:lpstr>ÚKOL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Nikol</dc:creator>
  <cp:lastModifiedBy>Kiss</cp:lastModifiedBy>
  <cp:revision>27</cp:revision>
  <dcterms:created xsi:type="dcterms:W3CDTF">2013-04-19T14:39:19Z</dcterms:created>
  <dcterms:modified xsi:type="dcterms:W3CDTF">2013-05-28T15:54:45Z</dcterms:modified>
</cp:coreProperties>
</file>