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4" r:id="rId4"/>
    <p:sldId id="273" r:id="rId5"/>
    <p:sldId id="265" r:id="rId6"/>
    <p:sldId id="269" r:id="rId7"/>
    <p:sldId id="270" r:id="rId8"/>
    <p:sldId id="268" r:id="rId9"/>
    <p:sldId id="271" r:id="rId10"/>
    <p:sldId id="266" r:id="rId11"/>
    <p:sldId id="272" r:id="rId12"/>
    <p:sldId id="263" r:id="rId13"/>
    <p:sldId id="257" r:id="rId14"/>
    <p:sldId id="25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84A-B896-4784-A195-8C9DA081B1BC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4205-B5DB-44B4-8987-47ADCBF7B0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84A-B896-4784-A195-8C9DA081B1BC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4205-B5DB-44B4-8987-47ADCBF7B0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84A-B896-4784-A195-8C9DA081B1BC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4205-B5DB-44B4-8987-47ADCBF7B0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84A-B896-4784-A195-8C9DA081B1BC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4205-B5DB-44B4-8987-47ADCBF7B0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84A-B896-4784-A195-8C9DA081B1BC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4205-B5DB-44B4-8987-47ADCBF7B0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84A-B896-4784-A195-8C9DA081B1BC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4205-B5DB-44B4-8987-47ADCBF7B0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84A-B896-4784-A195-8C9DA081B1BC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4205-B5DB-44B4-8987-47ADCBF7B0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84A-B896-4784-A195-8C9DA081B1BC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4205-B5DB-44B4-8987-47ADCBF7B0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84A-B896-4784-A195-8C9DA081B1BC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4205-B5DB-44B4-8987-47ADCBF7B0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84A-B896-4784-A195-8C9DA081B1BC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4205-B5DB-44B4-8987-47ADCBF7B0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84A-B896-4784-A195-8C9DA081B1BC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4205-B5DB-44B4-8987-47ADCBF7B0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5184A-B896-4784-A195-8C9DA081B1BC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14205-B5DB-44B4-8987-47ADCBF7B0E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258888" y="827088"/>
          <a:ext cx="6743700" cy="3094673"/>
        </p:xfrm>
        <a:graphic>
          <a:graphicData uri="http://schemas.openxmlformats.org/drawingml/2006/table">
            <a:tbl>
              <a:tblPr/>
              <a:tblGrid>
                <a:gridCol w="1562100"/>
                <a:gridCol w="1890712"/>
                <a:gridCol w="830263"/>
                <a:gridCol w="106362"/>
                <a:gridCol w="107950"/>
                <a:gridCol w="458788"/>
                <a:gridCol w="1008062"/>
                <a:gridCol w="779463"/>
              </a:tblGrid>
              <a:tr h="9001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Obchodní akademie a Střední odborná škola, gen. F. </a:t>
                      </a:r>
                      <a:r>
                        <a:rPr kumimoji="0" 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Fajtla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Louny, </a:t>
                      </a:r>
                      <a:r>
                        <a:rPr kumimoji="0" 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p.o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Osvoboditelů 380, Louny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Číslo projektu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CZ.1.07/1.5.00/34.0644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Číslo sady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36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Číslo DUM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05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Předmět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Ekonomika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Tematický okruh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Bankovnictví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Název materiálu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Česká národní banka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Autor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Ing. Charlotta </a:t>
                      </a:r>
                      <a:r>
                        <a:rPr kumimoji="0" 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Kissová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Datum tvorby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29. 4. 2013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Ročník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3. ročník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Anotace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Kombinovaný materiál zaměřený na téma  Česká národní banka. Obsahuje  charakteristiku a úkoly České národní banky. Součástí je samostatná aktivita žáků.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Metodický pokyn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Žáci se prostřednictvím prezentace seznámí s charakteristikou České národní banky včetně jejích 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úkolů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 v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závěru danou problematiku procvičí.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Skupina 3"/>
          <p:cNvGrpSpPr>
            <a:grpSpLocks/>
          </p:cNvGrpSpPr>
          <p:nvPr/>
        </p:nvGrpSpPr>
        <p:grpSpPr bwMode="auto">
          <a:xfrm>
            <a:off x="1476375" y="838200"/>
            <a:ext cx="3892550" cy="847725"/>
            <a:chOff x="1475656" y="2133600"/>
            <a:chExt cx="3893393" cy="847725"/>
          </a:xfrm>
        </p:grpSpPr>
        <p:pic>
          <p:nvPicPr>
            <p:cNvPr id="6" name="Obrázek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75656" y="2133600"/>
              <a:ext cx="2905125" cy="84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Obrázek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88024" y="2266949"/>
              <a:ext cx="581025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 Box 49"/>
          <p:cNvSpPr txBox="1">
            <a:spLocks noChangeArrowheads="1"/>
          </p:cNvSpPr>
          <p:nvPr/>
        </p:nvSpPr>
        <p:spPr bwMode="auto">
          <a:xfrm>
            <a:off x="468313" y="5734050"/>
            <a:ext cx="8424862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100" i="1" dirty="0">
                <a:solidFill>
                  <a:srgbClr val="898989"/>
                </a:solidFill>
              </a:rPr>
              <a:t>Autorem materiálu a všech jeho částí, není-li uvedeno jinak, je Ing. Charlotta Kissová. </a:t>
            </a:r>
            <a:br>
              <a:rPr lang="cs-CZ" sz="1100" i="1" dirty="0">
                <a:solidFill>
                  <a:srgbClr val="898989"/>
                </a:solidFill>
              </a:rPr>
            </a:br>
            <a:r>
              <a:rPr lang="cs-CZ" sz="1100" i="1" dirty="0">
                <a:solidFill>
                  <a:srgbClr val="898989"/>
                </a:solidFill>
              </a:rPr>
              <a:t>Dostupné z Metodického portálu www.</a:t>
            </a:r>
            <a:r>
              <a:rPr lang="cs-CZ" sz="1100" i="1" dirty="0" err="1">
                <a:solidFill>
                  <a:srgbClr val="898989"/>
                </a:solidFill>
              </a:rPr>
              <a:t>rvp.cz</a:t>
            </a:r>
            <a:r>
              <a:rPr lang="cs-CZ" sz="1100" i="1" dirty="0">
                <a:solidFill>
                  <a:srgbClr val="898989"/>
                </a:solidFill>
              </a:rPr>
              <a:t> ; ISSN 1802-4785. Provozuje Národní ústav pro vzdělávání, školské poradenské zařízení a zařízení pro další vzdělávání pedagogických pracovníků (NÚV).</a:t>
            </a:r>
          </a:p>
          <a:p>
            <a:pPr algn="ctr">
              <a:spcBef>
                <a:spcPct val="50000"/>
              </a:spcBef>
            </a:pPr>
            <a:endParaRPr lang="cs-CZ" sz="1100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ÚKOLY ČNB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500" dirty="0" smtClean="0"/>
              <a:t>5. </a:t>
            </a:r>
            <a:r>
              <a:rPr lang="cs-CZ" sz="2500" b="1" dirty="0" smtClean="0">
                <a:solidFill>
                  <a:schemeClr val="accent6">
                    <a:lumMod val="75000"/>
                  </a:schemeClr>
                </a:solidFill>
              </a:rPr>
              <a:t>ovlivňuje devizové hospodářství </a:t>
            </a:r>
            <a:endParaRPr lang="cs-CZ" sz="25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sz="2500" dirty="0" smtClean="0"/>
              <a:t>    </a:t>
            </a:r>
            <a:r>
              <a:rPr lang="cs-CZ" sz="2500" dirty="0" smtClean="0">
                <a:latin typeface="Times New Roman"/>
                <a:cs typeface="Times New Roman"/>
              </a:rPr>
              <a:t>→ </a:t>
            </a:r>
            <a:r>
              <a:rPr lang="cs-CZ" sz="2500" dirty="0" smtClean="0">
                <a:cs typeface="Times New Roman"/>
              </a:rPr>
              <a:t>s</a:t>
            </a:r>
            <a:r>
              <a:rPr lang="cs-CZ" sz="2500" dirty="0" smtClean="0"/>
              <a:t>pravuje </a:t>
            </a:r>
            <a:r>
              <a:rPr lang="cs-CZ" sz="2500" i="1" dirty="0" smtClean="0"/>
              <a:t>měnové rezervy </a:t>
            </a:r>
            <a:r>
              <a:rPr lang="cs-CZ" sz="2500" dirty="0" smtClean="0"/>
              <a:t>ve zlatě a devizových   </a:t>
            </a:r>
          </a:p>
          <a:p>
            <a:pPr>
              <a:buNone/>
            </a:pPr>
            <a:r>
              <a:rPr lang="cs-CZ" sz="2500" dirty="0" smtClean="0"/>
              <a:t>         prostředcích</a:t>
            </a:r>
          </a:p>
          <a:p>
            <a:pPr>
              <a:buNone/>
            </a:pPr>
            <a:r>
              <a:rPr lang="cs-CZ" sz="2500" dirty="0" smtClean="0"/>
              <a:t>    </a:t>
            </a:r>
            <a:r>
              <a:rPr lang="cs-CZ" sz="2500" dirty="0" smtClean="0">
                <a:latin typeface="Times New Roman"/>
                <a:cs typeface="Times New Roman"/>
              </a:rPr>
              <a:t>→</a:t>
            </a:r>
            <a:r>
              <a:rPr lang="cs-CZ" sz="2500" dirty="0" smtClean="0"/>
              <a:t> pečuje o stabilitu měnového kurzu</a:t>
            </a:r>
          </a:p>
          <a:p>
            <a:pPr>
              <a:buNone/>
            </a:pPr>
            <a:r>
              <a:rPr lang="cs-CZ" sz="2500" dirty="0" smtClean="0"/>
              <a:t>    </a:t>
            </a:r>
            <a:r>
              <a:rPr lang="cs-CZ" sz="2500" dirty="0" smtClean="0">
                <a:latin typeface="Times New Roman"/>
                <a:cs typeface="Times New Roman"/>
              </a:rPr>
              <a:t>→ </a:t>
            </a:r>
            <a:r>
              <a:rPr lang="cs-CZ" sz="2500" dirty="0" smtClean="0">
                <a:cs typeface="Times New Roman"/>
              </a:rPr>
              <a:t>vyhlašuje </a:t>
            </a:r>
            <a:r>
              <a:rPr lang="cs-CZ" sz="2500" i="1" dirty="0" smtClean="0">
                <a:cs typeface="Times New Roman"/>
              </a:rPr>
              <a:t>kurz české měny </a:t>
            </a:r>
            <a:r>
              <a:rPr lang="cs-CZ" sz="2500" dirty="0" smtClean="0">
                <a:cs typeface="Times New Roman"/>
              </a:rPr>
              <a:t>ve vztahu k cizím měnám</a:t>
            </a:r>
          </a:p>
          <a:p>
            <a:pPr>
              <a:buNone/>
            </a:pPr>
            <a:endParaRPr lang="cs-CZ" sz="2500" dirty="0" smtClean="0"/>
          </a:p>
          <a:p>
            <a:pPr>
              <a:buNone/>
            </a:pPr>
            <a:r>
              <a:rPr lang="cs-CZ" sz="2500" dirty="0" smtClean="0"/>
              <a:t>6. </a:t>
            </a:r>
            <a:r>
              <a:rPr lang="cs-CZ" sz="2500" b="1" dirty="0" smtClean="0">
                <a:solidFill>
                  <a:schemeClr val="accent6">
                    <a:lumMod val="75000"/>
                  </a:schemeClr>
                </a:solidFill>
              </a:rPr>
              <a:t>vykonává dohled nad prováděním bankovních operací </a:t>
            </a:r>
          </a:p>
          <a:p>
            <a:pPr>
              <a:buNone/>
            </a:pPr>
            <a:r>
              <a:rPr lang="cs-CZ" sz="2500" b="1" dirty="0" smtClean="0"/>
              <a:t>    </a:t>
            </a:r>
            <a:r>
              <a:rPr lang="cs-CZ" sz="2500" dirty="0" smtClean="0">
                <a:latin typeface="Times New Roman"/>
                <a:cs typeface="Times New Roman"/>
              </a:rPr>
              <a:t>→</a:t>
            </a:r>
            <a:r>
              <a:rPr lang="cs-CZ" sz="2500" dirty="0" smtClean="0"/>
              <a:t> dohled nad </a:t>
            </a:r>
            <a:r>
              <a:rPr lang="cs-CZ" sz="2500" i="1" dirty="0" smtClean="0"/>
              <a:t>finančním trhem</a:t>
            </a:r>
          </a:p>
          <a:p>
            <a:pPr>
              <a:buNone/>
            </a:pPr>
            <a:r>
              <a:rPr lang="cs-CZ" sz="2500" dirty="0" smtClean="0"/>
              <a:t>         (př. povolení k vzniku nových finančních institucí)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ÚKOLY ČNB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500" dirty="0" smtClean="0"/>
              <a:t>7. </a:t>
            </a:r>
            <a:r>
              <a:rPr lang="cs-CZ" sz="2500" b="1" dirty="0" smtClean="0">
                <a:solidFill>
                  <a:schemeClr val="accent6">
                    <a:lumMod val="75000"/>
                  </a:schemeClr>
                </a:solidFill>
              </a:rPr>
              <a:t>reprezentuje stát </a:t>
            </a:r>
            <a:endParaRPr lang="cs-CZ" sz="25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sz="2500" dirty="0" smtClean="0"/>
              <a:t>     </a:t>
            </a:r>
            <a:r>
              <a:rPr lang="cs-CZ" sz="2500" dirty="0" smtClean="0">
                <a:latin typeface="Times New Roman"/>
                <a:cs typeface="Times New Roman"/>
              </a:rPr>
              <a:t>→ </a:t>
            </a:r>
            <a:r>
              <a:rPr lang="cs-CZ" sz="2500" dirty="0" smtClean="0"/>
              <a:t>př. zasedání </a:t>
            </a:r>
            <a:r>
              <a:rPr lang="cs-CZ" sz="2500" b="1" i="1" dirty="0" smtClean="0"/>
              <a:t>Mezinárodního měnového fondu</a:t>
            </a:r>
          </a:p>
          <a:p>
            <a:pPr>
              <a:buNone/>
            </a:pPr>
            <a:r>
              <a:rPr lang="cs-CZ" sz="2500" dirty="0" smtClean="0"/>
              <a:t>               a </a:t>
            </a:r>
            <a:r>
              <a:rPr lang="cs-CZ" sz="2500" b="1" i="1" dirty="0" smtClean="0"/>
              <a:t>Světové banky</a:t>
            </a:r>
          </a:p>
          <a:p>
            <a:pPr>
              <a:buNone/>
            </a:pPr>
            <a:endParaRPr lang="cs-CZ" sz="2500" b="1" i="1" dirty="0" smtClean="0"/>
          </a:p>
          <a:p>
            <a:pPr>
              <a:buNone/>
            </a:pPr>
            <a:r>
              <a:rPr lang="cs-CZ" sz="2500" dirty="0" smtClean="0"/>
              <a:t>     </a:t>
            </a:r>
            <a:r>
              <a:rPr lang="cs-CZ" sz="2500" dirty="0" smtClean="0">
                <a:latin typeface="Times New Roman"/>
                <a:cs typeface="Times New Roman"/>
              </a:rPr>
              <a:t>→ </a:t>
            </a:r>
            <a:r>
              <a:rPr lang="cs-CZ" sz="2500" dirty="0" smtClean="0">
                <a:cs typeface="Times New Roman"/>
              </a:rPr>
              <a:t>spolupráce s </a:t>
            </a:r>
            <a:r>
              <a:rPr lang="cs-CZ" sz="2500" b="1" i="1" dirty="0" smtClean="0">
                <a:cs typeface="Times New Roman"/>
              </a:rPr>
              <a:t>Evropskou centrální bankou </a:t>
            </a:r>
          </a:p>
          <a:p>
            <a:pPr>
              <a:buNone/>
            </a:pPr>
            <a:r>
              <a:rPr lang="cs-CZ" sz="2500" i="1" dirty="0" smtClean="0">
                <a:cs typeface="Times New Roman"/>
              </a:rPr>
              <a:t>          </a:t>
            </a:r>
            <a:r>
              <a:rPr lang="cs-CZ" sz="2500" dirty="0" smtClean="0">
                <a:cs typeface="Times New Roman"/>
              </a:rPr>
              <a:t>(tj. centrální bankou Evropské unie)</a:t>
            </a:r>
            <a:endParaRPr lang="cs-CZ" sz="25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ÚKOLY - zadání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cs-CZ" sz="2500" dirty="0" smtClean="0"/>
              <a:t>U následujících příkladů posuďte, zda se jedná či nejedná </a:t>
            </a:r>
          </a:p>
          <a:p>
            <a:pPr marL="457200" indent="-457200">
              <a:buNone/>
            </a:pPr>
            <a:r>
              <a:rPr lang="cs-CZ" sz="2500" dirty="0" smtClean="0"/>
              <a:t>       o činnost ČNB:</a:t>
            </a:r>
          </a:p>
          <a:p>
            <a:pPr>
              <a:buNone/>
            </a:pPr>
            <a:r>
              <a:rPr lang="cs-CZ" sz="2500" dirty="0" smtClean="0"/>
              <a:t>      a) vedení státních účtů </a:t>
            </a:r>
          </a:p>
          <a:p>
            <a:pPr>
              <a:buNone/>
            </a:pPr>
            <a:r>
              <a:rPr lang="cs-CZ" sz="2500" dirty="0" smtClean="0"/>
              <a:t>      b) vydávání platebních karet k podnikatelským účtům </a:t>
            </a:r>
          </a:p>
          <a:p>
            <a:pPr>
              <a:buNone/>
            </a:pPr>
            <a:r>
              <a:rPr lang="cs-CZ" sz="2500" dirty="0" smtClean="0"/>
              <a:t>      c) výměna valut </a:t>
            </a:r>
          </a:p>
          <a:p>
            <a:pPr>
              <a:buNone/>
            </a:pPr>
            <a:r>
              <a:rPr lang="cs-CZ" sz="2500" dirty="0" smtClean="0"/>
              <a:t>      d) bankovní dozor </a:t>
            </a:r>
          </a:p>
          <a:p>
            <a:pPr>
              <a:buNone/>
            </a:pPr>
            <a:r>
              <a:rPr lang="cs-CZ" sz="2500" dirty="0" smtClean="0"/>
              <a:t>      e) vydávání oběživa </a:t>
            </a:r>
          </a:p>
          <a:p>
            <a:pPr>
              <a:buNone/>
            </a:pPr>
            <a:r>
              <a:rPr lang="cs-CZ" sz="2500" dirty="0" smtClean="0"/>
              <a:t>2. Vyberte správné tvrzení: pokud bude ČNB prodávat státní dluhopisy, množství peněz v oběhu se: a) zvýší</a:t>
            </a:r>
          </a:p>
          <a:p>
            <a:pPr>
              <a:buNone/>
            </a:pPr>
            <a:r>
              <a:rPr lang="cs-CZ" sz="2500" dirty="0" smtClean="0"/>
              <a:t>                                                                           b) sníží</a:t>
            </a:r>
            <a:endParaRPr lang="cs-CZ" sz="25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ÚKOLY - řešení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cs-CZ" dirty="0" smtClean="0"/>
              <a:t>U následujících příkladů posuďte, zda se jedná o činnost</a:t>
            </a:r>
          </a:p>
          <a:p>
            <a:pPr marL="457200" indent="-457200">
              <a:buNone/>
            </a:pPr>
            <a:r>
              <a:rPr lang="cs-CZ" dirty="0" smtClean="0"/>
              <a:t>      ČNB:</a:t>
            </a:r>
          </a:p>
          <a:p>
            <a:pPr>
              <a:buNone/>
            </a:pPr>
            <a:r>
              <a:rPr lang="cs-CZ" dirty="0" smtClean="0"/>
              <a:t>      a) vedení státních účtu (ANO)</a:t>
            </a:r>
          </a:p>
          <a:p>
            <a:pPr>
              <a:buNone/>
            </a:pPr>
            <a:r>
              <a:rPr lang="cs-CZ" dirty="0" smtClean="0"/>
              <a:t>      b) vydávání platebních karet k podnikatelským účtům (NE)</a:t>
            </a:r>
          </a:p>
          <a:p>
            <a:pPr>
              <a:buNone/>
            </a:pPr>
            <a:r>
              <a:rPr lang="cs-CZ" dirty="0" smtClean="0"/>
              <a:t>      c) výměna valut (NE)</a:t>
            </a:r>
          </a:p>
          <a:p>
            <a:pPr>
              <a:buNone/>
            </a:pPr>
            <a:r>
              <a:rPr lang="cs-CZ" dirty="0" smtClean="0"/>
              <a:t>      d) bankovní dozor (ANO)</a:t>
            </a:r>
          </a:p>
          <a:p>
            <a:pPr>
              <a:buNone/>
            </a:pPr>
            <a:r>
              <a:rPr lang="cs-CZ" dirty="0" smtClean="0"/>
              <a:t>      e) vydávání oběživa (ANO)</a:t>
            </a:r>
          </a:p>
          <a:p>
            <a:pPr marL="514350" indent="-514350">
              <a:buNone/>
            </a:pPr>
            <a:r>
              <a:rPr lang="cs-CZ" dirty="0" smtClean="0"/>
              <a:t>2.  Vyberte správné tvrzení: pokud bude ČNB prodávat státní  </a:t>
            </a:r>
          </a:p>
          <a:p>
            <a:pPr marL="514350" indent="-514350">
              <a:buNone/>
            </a:pPr>
            <a:r>
              <a:rPr lang="cs-CZ" dirty="0" smtClean="0"/>
              <a:t>     dluhopisy, množství peněz v oběhu se: </a:t>
            </a:r>
          </a:p>
          <a:p>
            <a:pPr>
              <a:buNone/>
            </a:pPr>
            <a:r>
              <a:rPr lang="cs-CZ" dirty="0" smtClean="0"/>
              <a:t>     a) zvýší</a:t>
            </a:r>
          </a:p>
          <a:p>
            <a:pPr>
              <a:buNone/>
            </a:pPr>
            <a:r>
              <a:rPr lang="cs-CZ" dirty="0" smtClean="0"/>
              <a:t>     b) sníží (správná odpověď)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dirty="0" smtClean="0"/>
              <a:t>BIŇOVEC, Karel. </a:t>
            </a:r>
            <a:r>
              <a:rPr lang="cs-CZ" sz="2500" i="1" dirty="0" smtClean="0"/>
              <a:t>Přehled učiva k maturitní zkoušce z ekonomiky: podle právní úpravy platné od roku 2007</a:t>
            </a:r>
            <a:r>
              <a:rPr lang="cs-CZ" sz="2500" dirty="0" smtClean="0"/>
              <a:t>. 2., </a:t>
            </a:r>
            <a:r>
              <a:rPr lang="cs-CZ" sz="2500" dirty="0" err="1" smtClean="0"/>
              <a:t>upr</a:t>
            </a:r>
            <a:r>
              <a:rPr lang="cs-CZ" sz="2500" dirty="0" smtClean="0"/>
              <a:t>. </a:t>
            </a:r>
            <a:r>
              <a:rPr lang="cs-CZ" sz="2500" dirty="0" err="1" smtClean="0"/>
              <a:t>vyd</a:t>
            </a:r>
            <a:r>
              <a:rPr lang="cs-CZ" sz="2500" dirty="0" smtClean="0"/>
              <a:t>. Praha: Fortuna, 2007, 310 s. ISBN 978-80-7168-989-8. </a:t>
            </a:r>
          </a:p>
          <a:p>
            <a:r>
              <a:rPr lang="cs-CZ" sz="2500" dirty="0" smtClean="0"/>
              <a:t>ŠVARCOVÁ, Jena. </a:t>
            </a:r>
            <a:r>
              <a:rPr lang="cs-CZ" sz="2500" i="1" dirty="0" smtClean="0"/>
              <a:t>Ekonomie: stručný přehled : teorie a praxe aktuálně a v souvislostech</a:t>
            </a:r>
            <a:r>
              <a:rPr lang="cs-CZ" sz="2500" dirty="0" smtClean="0"/>
              <a:t>. Zlín: CEED, 295 s. ISBN 80-903-4333-3. </a:t>
            </a:r>
          </a:p>
          <a:p>
            <a:r>
              <a:rPr lang="cs-CZ" sz="2500" dirty="0" smtClean="0"/>
              <a:t>KIPIELOVÁ, Ivana. </a:t>
            </a:r>
            <a:r>
              <a:rPr lang="cs-CZ" sz="2500" i="1" dirty="0" smtClean="0"/>
              <a:t>Bankovnictví pro střední školy a veřejnost</a:t>
            </a:r>
            <a:r>
              <a:rPr lang="cs-CZ" sz="2500" dirty="0" smtClean="0"/>
              <a:t>. </a:t>
            </a:r>
            <a:r>
              <a:rPr lang="cs-CZ" sz="2500" dirty="0" err="1" smtClean="0"/>
              <a:t>Vyd</a:t>
            </a:r>
            <a:r>
              <a:rPr lang="cs-CZ" sz="2500" dirty="0" smtClean="0"/>
              <a:t>. 2., </a:t>
            </a:r>
            <a:r>
              <a:rPr lang="cs-CZ" sz="2500" dirty="0" err="1" smtClean="0"/>
              <a:t>upr</a:t>
            </a:r>
            <a:r>
              <a:rPr lang="cs-CZ" sz="2500" dirty="0" smtClean="0"/>
              <a:t>. Praha: Fortuna, 1998, 211 s. ISBN 80-716-8535-6. 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/>
          </a:bodyPr>
          <a:lstStyle/>
          <a:p>
            <a:r>
              <a:rPr lang="cs-CZ" sz="6000" dirty="0" smtClean="0">
                <a:solidFill>
                  <a:schemeClr val="accent2">
                    <a:lumMod val="75000"/>
                  </a:schemeClr>
                </a:solidFill>
              </a:rPr>
              <a:t>ČESKÁ NÁRODNÍ BANKA</a:t>
            </a:r>
            <a:endParaRPr lang="cs-CZ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CHARAKTERISTIKA ČNB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právnická </a:t>
            </a:r>
            <a:r>
              <a:rPr lang="cs-CZ" sz="2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osoba</a:t>
            </a:r>
          </a:p>
          <a:p>
            <a:endParaRPr lang="cs-CZ" sz="25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2500" b="1" dirty="0" smtClean="0">
                <a:solidFill>
                  <a:schemeClr val="accent6">
                    <a:lumMod val="75000"/>
                  </a:schemeClr>
                </a:solidFill>
              </a:rPr>
              <a:t>státní peněžní ústav </a:t>
            </a:r>
            <a:r>
              <a:rPr lang="cs-CZ" sz="2500" dirty="0" smtClean="0"/>
              <a:t>(</a:t>
            </a:r>
            <a:r>
              <a:rPr lang="cs-CZ" sz="2500" b="1" dirty="0" smtClean="0"/>
              <a:t>nezisková</a:t>
            </a:r>
            <a:r>
              <a:rPr lang="cs-CZ" sz="2500" dirty="0" smtClean="0"/>
              <a:t> organizace)</a:t>
            </a:r>
          </a:p>
          <a:p>
            <a:endParaRPr lang="cs-CZ" sz="2500" dirty="0" smtClean="0"/>
          </a:p>
          <a:p>
            <a:r>
              <a:rPr lang="cs-CZ" sz="2500" b="1" dirty="0" smtClean="0">
                <a:solidFill>
                  <a:schemeClr val="accent6">
                    <a:lumMod val="75000"/>
                  </a:schemeClr>
                </a:solidFill>
              </a:rPr>
              <a:t>ústřední orgán státní správy </a:t>
            </a:r>
            <a:r>
              <a:rPr lang="cs-CZ" sz="2500" dirty="0" smtClean="0"/>
              <a:t>v oblasti měny</a:t>
            </a:r>
          </a:p>
          <a:p>
            <a:endParaRPr lang="cs-CZ" sz="2500" b="1" dirty="0" smtClean="0"/>
          </a:p>
          <a:p>
            <a:r>
              <a:rPr lang="cs-CZ" sz="2500" dirty="0" smtClean="0"/>
              <a:t>označení: </a:t>
            </a:r>
            <a:r>
              <a:rPr lang="cs-CZ" sz="2500" b="1" dirty="0" smtClean="0"/>
              <a:t>banka</a:t>
            </a:r>
            <a:r>
              <a:rPr lang="cs-CZ" sz="2500" dirty="0" smtClean="0"/>
              <a:t> </a:t>
            </a:r>
            <a:r>
              <a:rPr lang="cs-CZ" sz="2500" b="1" dirty="0" smtClean="0">
                <a:solidFill>
                  <a:schemeClr val="accent6">
                    <a:lumMod val="75000"/>
                  </a:schemeClr>
                </a:solidFill>
              </a:rPr>
              <a:t>centrální</a:t>
            </a:r>
            <a:r>
              <a:rPr lang="cs-CZ" sz="25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cs-CZ" sz="2500" b="1" dirty="0" smtClean="0">
                <a:solidFill>
                  <a:schemeClr val="accent6">
                    <a:lumMod val="75000"/>
                  </a:schemeClr>
                </a:solidFill>
              </a:rPr>
              <a:t>ústřední</a:t>
            </a:r>
            <a:r>
              <a:rPr lang="cs-CZ" sz="25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cs-CZ" sz="2500" b="1" dirty="0" smtClean="0">
                <a:solidFill>
                  <a:schemeClr val="accent6">
                    <a:lumMod val="75000"/>
                  </a:schemeClr>
                </a:solidFill>
              </a:rPr>
              <a:t>emisní</a:t>
            </a:r>
            <a:r>
              <a:rPr lang="cs-CZ" sz="25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cs-CZ" sz="2500" b="1" dirty="0" smtClean="0">
                <a:solidFill>
                  <a:schemeClr val="accent6">
                    <a:lumMod val="75000"/>
                  </a:schemeClr>
                </a:solidFill>
              </a:rPr>
              <a:t>banka bank</a:t>
            </a:r>
          </a:p>
          <a:p>
            <a:endParaRPr lang="cs-CZ" sz="25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2500" dirty="0" smtClean="0"/>
              <a:t>vznik: 1. 1. </a:t>
            </a:r>
            <a:r>
              <a:rPr lang="cs-CZ" sz="2500" b="1" dirty="0" smtClean="0">
                <a:solidFill>
                  <a:schemeClr val="accent6">
                    <a:lumMod val="75000"/>
                  </a:schemeClr>
                </a:solidFill>
              </a:rPr>
              <a:t>1993</a:t>
            </a:r>
          </a:p>
          <a:p>
            <a:pPr>
              <a:buNone/>
            </a:pPr>
            <a:endParaRPr lang="cs-CZ" sz="2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CHARAKTERISTIKA ČNB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 smtClean="0"/>
              <a:t>struktura: </a:t>
            </a:r>
            <a:r>
              <a:rPr lang="cs-CZ" sz="2500" b="1" dirty="0" smtClean="0"/>
              <a:t>ústředí </a:t>
            </a:r>
            <a:r>
              <a:rPr lang="cs-CZ" sz="2500" dirty="0" smtClean="0"/>
              <a:t>(</a:t>
            </a:r>
            <a:r>
              <a:rPr lang="cs-CZ" sz="2500" dirty="0" smtClean="0">
                <a:solidFill>
                  <a:schemeClr val="accent6">
                    <a:lumMod val="75000"/>
                  </a:schemeClr>
                </a:solidFill>
              </a:rPr>
              <a:t>sídlo Praha</a:t>
            </a:r>
            <a:r>
              <a:rPr lang="cs-CZ" sz="2500" dirty="0" smtClean="0"/>
              <a:t>) </a:t>
            </a:r>
            <a:r>
              <a:rPr lang="cs-CZ" sz="2500" b="1" dirty="0" smtClean="0"/>
              <a:t>+ pobočky</a:t>
            </a:r>
          </a:p>
          <a:p>
            <a:endParaRPr lang="cs-CZ" sz="2500" b="1" dirty="0" smtClean="0"/>
          </a:p>
          <a:p>
            <a:r>
              <a:rPr lang="cs-CZ" sz="2500" dirty="0" smtClean="0"/>
              <a:t>legislativa: </a:t>
            </a:r>
            <a:r>
              <a:rPr lang="cs-CZ" sz="2500" b="1" dirty="0" smtClean="0">
                <a:solidFill>
                  <a:schemeClr val="accent6">
                    <a:lumMod val="75000"/>
                  </a:schemeClr>
                </a:solidFill>
              </a:rPr>
              <a:t>zákon o ČNB</a:t>
            </a:r>
          </a:p>
          <a:p>
            <a:endParaRPr lang="cs-CZ" sz="2500" b="1" dirty="0" smtClean="0"/>
          </a:p>
          <a:p>
            <a:r>
              <a:rPr lang="cs-CZ" sz="2500" dirty="0" smtClean="0"/>
              <a:t>nezávislost na </a:t>
            </a:r>
            <a:r>
              <a:rPr lang="cs-CZ" sz="2500" b="1" dirty="0" smtClean="0"/>
              <a:t>vládě</a:t>
            </a:r>
          </a:p>
          <a:p>
            <a:endParaRPr lang="cs-CZ" sz="2500" b="1" dirty="0" smtClean="0"/>
          </a:p>
          <a:p>
            <a:r>
              <a:rPr lang="cs-CZ" sz="2500" dirty="0" smtClean="0"/>
              <a:t>řízení: </a:t>
            </a:r>
            <a:r>
              <a:rPr lang="cs-CZ" sz="2500" b="1" dirty="0" smtClean="0">
                <a:solidFill>
                  <a:schemeClr val="accent6">
                    <a:lumMod val="75000"/>
                  </a:schemeClr>
                </a:solidFill>
              </a:rPr>
              <a:t>bankovní rada </a:t>
            </a:r>
            <a:r>
              <a:rPr lang="cs-CZ" sz="2500" dirty="0" smtClean="0"/>
              <a:t>s</a:t>
            </a:r>
            <a:r>
              <a:rPr lang="cs-CZ" sz="2500" b="1" dirty="0" smtClean="0"/>
              <a:t> </a:t>
            </a:r>
            <a:r>
              <a:rPr lang="cs-CZ" sz="2500" b="1" dirty="0" smtClean="0">
                <a:solidFill>
                  <a:schemeClr val="accent6">
                    <a:lumMod val="75000"/>
                  </a:schemeClr>
                </a:solidFill>
              </a:rPr>
              <a:t>guvernérem</a:t>
            </a:r>
            <a:r>
              <a:rPr lang="cs-CZ" sz="2500" b="1" dirty="0" smtClean="0"/>
              <a:t> </a:t>
            </a:r>
            <a:r>
              <a:rPr lang="cs-CZ" sz="2500" dirty="0" smtClean="0"/>
              <a:t>(7 členů)</a:t>
            </a:r>
          </a:p>
          <a:p>
            <a:endParaRPr lang="cs-CZ" sz="2500" dirty="0" smtClean="0"/>
          </a:p>
          <a:p>
            <a:r>
              <a:rPr lang="cs-CZ" sz="2500" dirty="0" smtClean="0"/>
              <a:t>obecný cíl: </a:t>
            </a:r>
            <a:r>
              <a:rPr lang="cs-CZ" sz="2500" b="1" dirty="0" smtClean="0"/>
              <a:t>péče o stabilitu měny </a:t>
            </a:r>
            <a:r>
              <a:rPr lang="cs-CZ" sz="2500" dirty="0" smtClean="0"/>
              <a:t>(</a:t>
            </a:r>
            <a:r>
              <a:rPr lang="cs-CZ" sz="2500" dirty="0" smtClean="0">
                <a:solidFill>
                  <a:schemeClr val="accent6">
                    <a:lumMod val="75000"/>
                  </a:schemeClr>
                </a:solidFill>
              </a:rPr>
              <a:t>monetární politika</a:t>
            </a:r>
            <a:r>
              <a:rPr lang="cs-CZ" sz="2500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ÚKOLY ČNB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500" dirty="0" smtClean="0"/>
              <a:t>1. </a:t>
            </a:r>
            <a:r>
              <a:rPr lang="cs-CZ" sz="2500" b="1" dirty="0" smtClean="0">
                <a:solidFill>
                  <a:schemeClr val="accent6">
                    <a:lumMod val="75000"/>
                  </a:schemeClr>
                </a:solidFill>
              </a:rPr>
              <a:t>určuje měnovou politiku </a:t>
            </a:r>
          </a:p>
          <a:p>
            <a:pPr>
              <a:buNone/>
            </a:pPr>
            <a:r>
              <a:rPr lang="cs-CZ" sz="2500" i="1" dirty="0" smtClean="0"/>
              <a:t>    • soubor opatření, kterými stát ovlivňuje nabídku peněz</a:t>
            </a:r>
          </a:p>
          <a:p>
            <a:pPr>
              <a:buNone/>
            </a:pPr>
            <a:r>
              <a:rPr lang="cs-CZ" sz="2500" dirty="0" smtClean="0"/>
              <a:t>      (tj. množství peněz v ekonomice)</a:t>
            </a:r>
          </a:p>
          <a:p>
            <a:pPr>
              <a:buNone/>
            </a:pPr>
            <a:endParaRPr lang="cs-CZ" sz="2500" dirty="0" smtClean="0"/>
          </a:p>
          <a:p>
            <a:pPr>
              <a:buNone/>
            </a:pPr>
            <a:r>
              <a:rPr lang="cs-CZ" sz="2500" i="1" dirty="0" smtClean="0"/>
              <a:t>    • nástroje</a:t>
            </a:r>
            <a:r>
              <a:rPr lang="cs-CZ" sz="2500" dirty="0" smtClean="0"/>
              <a:t>: </a:t>
            </a:r>
          </a:p>
          <a:p>
            <a:pPr>
              <a:buNone/>
            </a:pPr>
            <a:r>
              <a:rPr lang="cs-CZ" sz="2500" dirty="0" smtClean="0"/>
              <a:t>       A) </a:t>
            </a:r>
            <a:r>
              <a:rPr lang="cs-CZ" sz="2500" b="1" dirty="0" smtClean="0"/>
              <a:t>povinné minimální rezervy</a:t>
            </a:r>
          </a:p>
          <a:p>
            <a:pPr>
              <a:buNone/>
            </a:pPr>
            <a:r>
              <a:rPr lang="cs-CZ" sz="2500" dirty="0" smtClean="0"/>
              <a:t>       B) </a:t>
            </a:r>
            <a:r>
              <a:rPr lang="cs-CZ" sz="2500" b="1" dirty="0" smtClean="0"/>
              <a:t>diskontní sazba</a:t>
            </a:r>
          </a:p>
          <a:p>
            <a:pPr>
              <a:buNone/>
            </a:pPr>
            <a:r>
              <a:rPr lang="cs-CZ" sz="2500" dirty="0" smtClean="0"/>
              <a:t>       C) </a:t>
            </a:r>
            <a:r>
              <a:rPr lang="cs-CZ" sz="2500" b="1" dirty="0" smtClean="0"/>
              <a:t>operace na volném trhu</a:t>
            </a:r>
          </a:p>
          <a:p>
            <a:pPr>
              <a:buNone/>
            </a:pPr>
            <a:r>
              <a:rPr lang="cs-CZ" sz="2500" dirty="0" smtClean="0"/>
              <a:t>       D) </a:t>
            </a:r>
            <a:r>
              <a:rPr lang="cs-CZ" sz="2500" b="1" dirty="0" smtClean="0"/>
              <a:t>ostatní nástroje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NÁSTROJE MĚNOVÉ POLITIKY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500" dirty="0" smtClean="0"/>
              <a:t>A) </a:t>
            </a:r>
            <a:r>
              <a:rPr lang="cs-CZ" sz="2500" b="1" i="1" dirty="0" smtClean="0">
                <a:solidFill>
                  <a:schemeClr val="accent6">
                    <a:lumMod val="75000"/>
                  </a:schemeClr>
                </a:solidFill>
              </a:rPr>
              <a:t>povinné minimální rezervy</a:t>
            </a:r>
          </a:p>
          <a:p>
            <a:r>
              <a:rPr lang="cs-CZ" sz="2500" dirty="0" smtClean="0"/>
              <a:t>každá obchodní banka musí mít určité </a:t>
            </a:r>
            <a:r>
              <a:rPr lang="cs-CZ" sz="2500" b="1" i="1" dirty="0" smtClean="0"/>
              <a:t>% z vkladů </a:t>
            </a:r>
            <a:r>
              <a:rPr lang="cs-CZ" sz="2500" dirty="0" smtClean="0"/>
              <a:t>uložené</a:t>
            </a:r>
          </a:p>
          <a:p>
            <a:pPr>
              <a:buNone/>
            </a:pPr>
            <a:r>
              <a:rPr lang="cs-CZ" sz="2500" dirty="0" smtClean="0"/>
              <a:t>     </a:t>
            </a:r>
            <a:r>
              <a:rPr lang="cs-CZ" sz="2500" b="1" i="1" dirty="0" smtClean="0"/>
              <a:t>u ČNB </a:t>
            </a:r>
            <a:r>
              <a:rPr lang="cs-CZ" sz="2500" dirty="0" smtClean="0"/>
              <a:t>(rezerva)</a:t>
            </a:r>
          </a:p>
          <a:p>
            <a:r>
              <a:rPr lang="cs-CZ" sz="2500" dirty="0" smtClean="0"/>
              <a:t>peníze jsou </a:t>
            </a:r>
            <a:r>
              <a:rPr lang="cs-CZ" sz="2500" b="1" i="1" dirty="0" smtClean="0"/>
              <a:t>dočasně mimo oběh </a:t>
            </a:r>
            <a:r>
              <a:rPr lang="cs-CZ" sz="2500" dirty="0" smtClean="0"/>
              <a:t>→ působí </a:t>
            </a:r>
            <a:r>
              <a:rPr lang="cs-CZ" sz="2500" b="1" i="1" dirty="0" smtClean="0"/>
              <a:t>proti inflaci</a:t>
            </a:r>
          </a:p>
          <a:p>
            <a:r>
              <a:rPr lang="cs-CZ" sz="2500" dirty="0" smtClean="0"/>
              <a:t>platí: zvýšení rezerv = snížení množství peněz v ekonomice</a:t>
            </a:r>
          </a:p>
          <a:p>
            <a:pPr>
              <a:buNone/>
            </a:pPr>
            <a:r>
              <a:rPr lang="cs-CZ" sz="2500" dirty="0" smtClean="0"/>
              <a:t>                                            a naopak</a:t>
            </a:r>
          </a:p>
          <a:p>
            <a:pPr>
              <a:buNone/>
            </a:pPr>
            <a:r>
              <a:rPr lang="cs-CZ" sz="2500" dirty="0" smtClean="0"/>
              <a:t>B) </a:t>
            </a:r>
            <a:r>
              <a:rPr lang="cs-CZ" sz="2500" b="1" i="1" dirty="0" smtClean="0">
                <a:solidFill>
                  <a:schemeClr val="accent6">
                    <a:lumMod val="75000"/>
                  </a:schemeClr>
                </a:solidFill>
              </a:rPr>
              <a:t>diskontní sazba</a:t>
            </a:r>
          </a:p>
          <a:p>
            <a:r>
              <a:rPr lang="cs-CZ" sz="2500" b="1" i="1" dirty="0" smtClean="0"/>
              <a:t>úrok</a:t>
            </a:r>
            <a:r>
              <a:rPr lang="cs-CZ" sz="2500" dirty="0" smtClean="0"/>
              <a:t>, za který </a:t>
            </a:r>
            <a:r>
              <a:rPr lang="cs-CZ" sz="2500" b="1" i="1" dirty="0" smtClean="0"/>
              <a:t>ČNB poskytuje úvěry </a:t>
            </a:r>
            <a:r>
              <a:rPr lang="cs-CZ" sz="2500" dirty="0" smtClean="0"/>
              <a:t>obchodním bankám</a:t>
            </a:r>
            <a:endParaRPr lang="cs-CZ" sz="2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NÁSTROJE MĚNOVÉ POLITIKY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500" dirty="0" smtClean="0"/>
              <a:t>C) </a:t>
            </a:r>
            <a:r>
              <a:rPr lang="cs-CZ" sz="2500" b="1" i="1" dirty="0" smtClean="0">
                <a:solidFill>
                  <a:schemeClr val="accent6">
                    <a:lumMod val="75000"/>
                  </a:schemeClr>
                </a:solidFill>
              </a:rPr>
              <a:t>operace na volném trhu</a:t>
            </a:r>
          </a:p>
          <a:p>
            <a:r>
              <a:rPr lang="cs-CZ" sz="2500" dirty="0" smtClean="0"/>
              <a:t>ČNB obchoduje </a:t>
            </a:r>
            <a:r>
              <a:rPr lang="cs-CZ" sz="2500" b="1" i="1" dirty="0" smtClean="0"/>
              <a:t>s cennými papíry </a:t>
            </a:r>
            <a:r>
              <a:rPr lang="cs-CZ" sz="2500" dirty="0" smtClean="0"/>
              <a:t>(př. státními dluhopisy)</a:t>
            </a:r>
          </a:p>
          <a:p>
            <a:pPr>
              <a:buNone/>
            </a:pPr>
            <a:r>
              <a:rPr lang="cs-CZ" sz="2500" dirty="0" smtClean="0"/>
              <a:t>     → tím ovlivňuje množství peněz v oběhu </a:t>
            </a:r>
          </a:p>
          <a:p>
            <a:endParaRPr lang="cs-CZ" sz="2500" dirty="0" smtClean="0"/>
          </a:p>
          <a:p>
            <a:pPr>
              <a:buNone/>
            </a:pPr>
            <a:r>
              <a:rPr lang="cs-CZ" sz="2500" dirty="0" smtClean="0"/>
              <a:t>D) </a:t>
            </a:r>
            <a:r>
              <a:rPr lang="cs-CZ" sz="2500" b="1" i="1" dirty="0" smtClean="0">
                <a:solidFill>
                  <a:schemeClr val="accent6">
                    <a:lumMod val="75000"/>
                  </a:schemeClr>
                </a:solidFill>
              </a:rPr>
              <a:t>ostatní nástroje</a:t>
            </a:r>
            <a:endParaRPr lang="cs-CZ" sz="25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2500" b="1" i="1" dirty="0" smtClean="0"/>
              <a:t>úvěrové limity </a:t>
            </a:r>
            <a:r>
              <a:rPr lang="cs-CZ" sz="2500" dirty="0" smtClean="0"/>
              <a:t>(maximální rozsah úvěrů, které mohou </a:t>
            </a:r>
          </a:p>
          <a:p>
            <a:pPr>
              <a:buNone/>
            </a:pPr>
            <a:r>
              <a:rPr lang="cs-CZ" sz="2500" dirty="0" smtClean="0"/>
              <a:t>                                 obchodní banky poskytovat)</a:t>
            </a:r>
          </a:p>
          <a:p>
            <a:r>
              <a:rPr lang="cs-CZ" sz="2500" b="1" i="1" dirty="0" smtClean="0"/>
              <a:t>minimální úrokové sazby z vkladů </a:t>
            </a:r>
            <a:r>
              <a:rPr lang="cs-CZ" sz="2500" dirty="0" smtClean="0"/>
              <a:t>(přijímaných bankami)</a:t>
            </a:r>
          </a:p>
          <a:p>
            <a:r>
              <a:rPr lang="cs-CZ" sz="2500" b="1" i="1" dirty="0" smtClean="0"/>
              <a:t>maximální úrokové sazby z úvěrů </a:t>
            </a:r>
            <a:r>
              <a:rPr lang="cs-CZ" sz="2500" dirty="0" smtClean="0"/>
              <a:t>(poskytovaných bankami)</a:t>
            </a:r>
          </a:p>
          <a:p>
            <a:endParaRPr lang="cs-CZ" sz="2500" dirty="0" smtClean="0"/>
          </a:p>
          <a:p>
            <a:pPr>
              <a:buNone/>
            </a:pPr>
            <a:endParaRPr lang="cs-CZ" sz="2500" b="1" i="1" dirty="0" smtClean="0"/>
          </a:p>
          <a:p>
            <a:pPr>
              <a:buNone/>
            </a:pPr>
            <a:endParaRPr lang="cs-CZ" sz="2500" b="1" i="1" dirty="0" smtClean="0"/>
          </a:p>
          <a:p>
            <a:pPr>
              <a:buNone/>
            </a:pPr>
            <a:endParaRPr lang="cs-CZ" sz="2500" b="1" i="1" dirty="0" smtClean="0"/>
          </a:p>
          <a:p>
            <a:pPr>
              <a:buNone/>
            </a:pPr>
            <a:endParaRPr lang="cs-CZ" sz="2500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ÚKOLY ČNB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500" dirty="0" smtClean="0"/>
              <a:t>2. </a:t>
            </a:r>
            <a:r>
              <a:rPr lang="cs-CZ" sz="2500" b="1" dirty="0" smtClean="0">
                <a:solidFill>
                  <a:schemeClr val="accent6">
                    <a:lumMod val="75000"/>
                  </a:schemeClr>
                </a:solidFill>
              </a:rPr>
              <a:t>vydává bankovky a mince</a:t>
            </a:r>
            <a:r>
              <a:rPr lang="cs-CZ" sz="2500" b="1" dirty="0" smtClean="0"/>
              <a:t> (včetně pamětních)</a:t>
            </a:r>
            <a:endParaRPr lang="cs-CZ" sz="2500" dirty="0" smtClean="0"/>
          </a:p>
          <a:p>
            <a:pPr>
              <a:buNone/>
            </a:pPr>
            <a:r>
              <a:rPr lang="cs-CZ" sz="2500" dirty="0" smtClean="0"/>
              <a:t>    • emituje české peníze (oběživo) → národní jmění </a:t>
            </a:r>
          </a:p>
          <a:p>
            <a:pPr>
              <a:buNone/>
            </a:pPr>
            <a:r>
              <a:rPr lang="cs-CZ" sz="2500" dirty="0" smtClean="0"/>
              <a:t>    • stanoví nominální hodnoty, rozměry, hmotnost, materiál,</a:t>
            </a:r>
          </a:p>
          <a:p>
            <a:pPr>
              <a:buNone/>
            </a:pPr>
            <a:r>
              <a:rPr lang="cs-CZ" sz="2500" dirty="0" smtClean="0"/>
              <a:t>       vzhled, ochranné prvky</a:t>
            </a:r>
          </a:p>
          <a:p>
            <a:pPr>
              <a:buNone/>
            </a:pPr>
            <a:r>
              <a:rPr lang="cs-CZ" sz="2500" dirty="0" smtClean="0"/>
              <a:t>    • podléhá jí </a:t>
            </a:r>
            <a:r>
              <a:rPr lang="cs-CZ" sz="2500" i="1" dirty="0" smtClean="0"/>
              <a:t>Státní tiskárna cenin </a:t>
            </a:r>
            <a:r>
              <a:rPr lang="cs-CZ" sz="2500" dirty="0" smtClean="0"/>
              <a:t>v Praze a </a:t>
            </a:r>
            <a:r>
              <a:rPr lang="cs-CZ" sz="2500" i="1" dirty="0" smtClean="0"/>
              <a:t>Státní mincovna</a:t>
            </a:r>
          </a:p>
          <a:p>
            <a:pPr>
              <a:buNone/>
            </a:pPr>
            <a:r>
              <a:rPr lang="cs-CZ" sz="2500" dirty="0" smtClean="0"/>
              <a:t>       v Jablonci nad Nisou</a:t>
            </a:r>
          </a:p>
          <a:p>
            <a:pPr>
              <a:buNone/>
            </a:pPr>
            <a:endParaRPr lang="cs-CZ" sz="2500" dirty="0" smtClean="0"/>
          </a:p>
          <a:p>
            <a:pPr>
              <a:buNone/>
            </a:pPr>
            <a:r>
              <a:rPr lang="cs-CZ" sz="2500" dirty="0" smtClean="0"/>
              <a:t>3. </a:t>
            </a:r>
            <a:r>
              <a:rPr lang="cs-CZ" sz="2500" b="1" dirty="0" smtClean="0">
                <a:solidFill>
                  <a:schemeClr val="accent6">
                    <a:lumMod val="75000"/>
                  </a:schemeClr>
                </a:solidFill>
              </a:rPr>
              <a:t>vede účty státního rozpočtu a státních fondů </a:t>
            </a:r>
            <a:endParaRPr lang="cs-CZ" sz="25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sz="2500" dirty="0" smtClean="0"/>
              <a:t>    • je </a:t>
            </a:r>
            <a:r>
              <a:rPr lang="cs-CZ" sz="2500" i="1" dirty="0" smtClean="0"/>
              <a:t>bankou státu </a:t>
            </a:r>
            <a:endParaRPr lang="cs-CZ" sz="2500" dirty="0" smtClean="0"/>
          </a:p>
          <a:p>
            <a:pPr>
              <a:buNone/>
            </a:pPr>
            <a:r>
              <a:rPr lang="cs-CZ" sz="2500" dirty="0" smtClean="0"/>
              <a:t>    • spravuje státní dluh</a:t>
            </a:r>
            <a:endParaRPr lang="cs-CZ" sz="2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ÚKOLY ČNB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700" dirty="0" smtClean="0"/>
              <a:t>4. </a:t>
            </a:r>
            <a:r>
              <a:rPr lang="cs-CZ" sz="2700" b="1" dirty="0" smtClean="0">
                <a:solidFill>
                  <a:schemeClr val="accent6">
                    <a:lumMod val="75000"/>
                  </a:schemeClr>
                </a:solidFill>
              </a:rPr>
              <a:t>řídí</a:t>
            </a:r>
            <a:r>
              <a:rPr lang="cs-CZ" sz="2700" b="1" dirty="0" smtClean="0"/>
              <a:t>: a) </a:t>
            </a:r>
            <a:r>
              <a:rPr lang="cs-CZ" sz="2700" b="1" dirty="0" smtClean="0">
                <a:solidFill>
                  <a:schemeClr val="accent6">
                    <a:lumMod val="75000"/>
                  </a:schemeClr>
                </a:solidFill>
              </a:rPr>
              <a:t>peněžní oběh </a:t>
            </a:r>
          </a:p>
          <a:p>
            <a:pPr>
              <a:buNone/>
            </a:pPr>
            <a:r>
              <a:rPr lang="cs-CZ" sz="2700" b="1" dirty="0" smtClean="0"/>
              <a:t>                 </a:t>
            </a:r>
            <a:r>
              <a:rPr lang="cs-CZ" sz="2700" dirty="0" smtClean="0"/>
              <a:t>→ reguluje </a:t>
            </a:r>
            <a:r>
              <a:rPr lang="cs-CZ" sz="2700" i="1" dirty="0" smtClean="0"/>
              <a:t>množství peněz v oběhu</a:t>
            </a:r>
          </a:p>
          <a:p>
            <a:pPr>
              <a:buNone/>
            </a:pPr>
            <a:r>
              <a:rPr lang="cs-CZ" sz="2700" b="1" dirty="0" smtClean="0"/>
              <a:t>             b) </a:t>
            </a:r>
            <a:r>
              <a:rPr lang="cs-CZ" sz="2700" b="1" dirty="0" smtClean="0">
                <a:solidFill>
                  <a:schemeClr val="accent6">
                    <a:lumMod val="75000"/>
                  </a:schemeClr>
                </a:solidFill>
              </a:rPr>
              <a:t>platební styk </a:t>
            </a:r>
          </a:p>
          <a:p>
            <a:pPr>
              <a:buNone/>
            </a:pPr>
            <a:r>
              <a:rPr lang="cs-CZ" sz="2700" b="1" dirty="0" smtClean="0"/>
              <a:t>                </a:t>
            </a:r>
            <a:r>
              <a:rPr lang="cs-CZ" sz="2700" dirty="0" smtClean="0"/>
              <a:t> → </a:t>
            </a:r>
            <a:r>
              <a:rPr lang="cs-CZ" sz="2700" i="1" dirty="0" smtClean="0"/>
              <a:t>pravidla</a:t>
            </a:r>
            <a:r>
              <a:rPr lang="cs-CZ" sz="2700" dirty="0" smtClean="0"/>
              <a:t> platebního styku</a:t>
            </a:r>
          </a:p>
          <a:p>
            <a:pPr>
              <a:buNone/>
            </a:pPr>
            <a:r>
              <a:rPr lang="cs-CZ" sz="2700" b="1" dirty="0" smtClean="0"/>
              <a:t>             c) </a:t>
            </a:r>
            <a:r>
              <a:rPr lang="cs-CZ" sz="2700" b="1" dirty="0" smtClean="0">
                <a:solidFill>
                  <a:schemeClr val="accent6">
                    <a:lumMod val="75000"/>
                  </a:schemeClr>
                </a:solidFill>
              </a:rPr>
              <a:t>zúčtování bank </a:t>
            </a:r>
            <a:endParaRPr lang="cs-CZ" sz="27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sz="2700" dirty="0" smtClean="0"/>
              <a:t>                 → v ČNB je vytvořeno </a:t>
            </a:r>
            <a:r>
              <a:rPr lang="cs-CZ" sz="2700" i="1" dirty="0" smtClean="0"/>
              <a:t>zúčtovací = clearingové </a:t>
            </a:r>
          </a:p>
          <a:p>
            <a:pPr>
              <a:buNone/>
            </a:pPr>
            <a:r>
              <a:rPr lang="cs-CZ" sz="2700" i="1" dirty="0" smtClean="0"/>
              <a:t>                      centrum</a:t>
            </a:r>
            <a:r>
              <a:rPr lang="cs-CZ" sz="2700" dirty="0" smtClean="0"/>
              <a:t> </a:t>
            </a:r>
          </a:p>
          <a:p>
            <a:pPr>
              <a:buNone/>
            </a:pPr>
            <a:r>
              <a:rPr lang="cs-CZ" sz="2700" dirty="0" smtClean="0"/>
              <a:t>                     (obchodní banky v něm mají otevřeny běžné účty,</a:t>
            </a:r>
          </a:p>
          <a:p>
            <a:pPr>
              <a:buNone/>
            </a:pPr>
            <a:r>
              <a:rPr lang="cs-CZ" sz="2700" dirty="0" smtClean="0"/>
              <a:t>                      probíhá přes ně tuzemský bezhotovostní   </a:t>
            </a:r>
          </a:p>
          <a:p>
            <a:pPr>
              <a:buNone/>
            </a:pPr>
            <a:r>
              <a:rPr lang="cs-CZ" sz="2700" dirty="0" smtClean="0"/>
              <a:t>                      mezibankovní platební styk)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829</Words>
  <Application>Microsoft Office PowerPoint</Application>
  <PresentationFormat>Předvádění na obrazovce (4:3)</PresentationFormat>
  <Paragraphs>144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Snímek 1</vt:lpstr>
      <vt:lpstr>ČESKÁ NÁRODNÍ BANKA</vt:lpstr>
      <vt:lpstr>CHARAKTERISTIKA ČNB</vt:lpstr>
      <vt:lpstr>CHARAKTERISTIKA ČNB</vt:lpstr>
      <vt:lpstr>ÚKOLY ČNB</vt:lpstr>
      <vt:lpstr>NÁSTROJE MĚNOVÉ POLITIKY</vt:lpstr>
      <vt:lpstr>NÁSTROJE MĚNOVÉ POLITIKY</vt:lpstr>
      <vt:lpstr>ÚKOLY ČNB</vt:lpstr>
      <vt:lpstr>ÚKOLY ČNB</vt:lpstr>
      <vt:lpstr>ÚKOLY ČNB</vt:lpstr>
      <vt:lpstr>ÚKOLY ČNB</vt:lpstr>
      <vt:lpstr>ÚKOLY - zadání</vt:lpstr>
      <vt:lpstr>ÚKOLY - řešení</vt:lpstr>
      <vt:lpstr>ZDROJE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Kiss</dc:creator>
  <cp:lastModifiedBy>Kiss</cp:lastModifiedBy>
  <cp:revision>45</cp:revision>
  <dcterms:created xsi:type="dcterms:W3CDTF">2013-04-29T18:09:07Z</dcterms:created>
  <dcterms:modified xsi:type="dcterms:W3CDTF">2013-05-28T15:37:06Z</dcterms:modified>
</cp:coreProperties>
</file>