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8" r:id="rId6"/>
    <p:sldId id="269" r:id="rId7"/>
    <p:sldId id="261" r:id="rId8"/>
    <p:sldId id="262" r:id="rId9"/>
    <p:sldId id="263" r:id="rId10"/>
    <p:sldId id="264" r:id="rId11"/>
    <p:sldId id="270" r:id="rId12"/>
    <p:sldId id="265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69AB-3872-4458-B892-554C149DB11A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0E10-36E2-490B-A616-2A5DBCCA2A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27755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Fajtla, Louny, p.o.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Marketingový mix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Osobní prodej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25. 4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2.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osobní prodej. Obsahuje  charakteristiku osobního prodeje, rozdělení prodejního personálu, nástroje motivace prodejců, fáze prodeje  a obchodní taktiky. Součástí je samostatná aktivita žáků.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se základními pojmy z oblasti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osobního prodeje a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formou úkolů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 v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závěru danou 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ÚKOLY - řešení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500" dirty="0" smtClean="0"/>
              <a:t>Uveďte konkrétní obchodní společnost působící v České</a:t>
            </a:r>
          </a:p>
          <a:p>
            <a:pPr marL="514350" indent="-514350">
              <a:buNone/>
            </a:pPr>
            <a:r>
              <a:rPr lang="cs-CZ" sz="2500" dirty="0" smtClean="0"/>
              <a:t>        republice, která má svého obchodní zástupce.</a:t>
            </a:r>
          </a:p>
          <a:p>
            <a:pPr marL="514350" indent="-514350">
              <a:buNone/>
            </a:pPr>
            <a:r>
              <a:rPr lang="cs-CZ" sz="2500" dirty="0" smtClean="0"/>
              <a:t>        (</a:t>
            </a:r>
            <a:r>
              <a:rPr lang="cs-CZ" sz="2500" b="1" dirty="0" smtClean="0"/>
              <a:t>Coca Cola</a:t>
            </a:r>
            <a:r>
              <a:rPr lang="cs-CZ" sz="2500" dirty="0" smtClean="0"/>
              <a:t>)</a:t>
            </a:r>
          </a:p>
          <a:p>
            <a:pPr marL="514350" indent="-514350">
              <a:buNone/>
            </a:pPr>
            <a:endParaRPr lang="cs-CZ" sz="2500" dirty="0" smtClean="0"/>
          </a:p>
          <a:p>
            <a:pPr marL="514350" indent="-514350">
              <a:buNone/>
            </a:pPr>
            <a:r>
              <a:rPr lang="cs-CZ" sz="2500" dirty="0" smtClean="0"/>
              <a:t>2.    Napište, co očekáváte od profesionálního prodavače.</a:t>
            </a:r>
          </a:p>
          <a:p>
            <a:pPr marL="514350" indent="-514350">
              <a:buNone/>
            </a:pPr>
            <a:r>
              <a:rPr lang="cs-CZ" sz="2500" dirty="0" smtClean="0"/>
              <a:t>       (</a:t>
            </a:r>
            <a:r>
              <a:rPr lang="cs-CZ" sz="2500" b="1" dirty="0" smtClean="0"/>
              <a:t>ochota, znalost produktu, poradenství při výběru,   </a:t>
            </a:r>
          </a:p>
          <a:p>
            <a:pPr marL="514350" indent="-514350">
              <a:buNone/>
            </a:pPr>
            <a:r>
              <a:rPr lang="cs-CZ" sz="2500" b="1" dirty="0" smtClean="0"/>
              <a:t>        příjemné vystupování, kvalitní komunikace, příjemný </a:t>
            </a:r>
          </a:p>
          <a:p>
            <a:pPr marL="514350" indent="-514350">
              <a:buNone/>
            </a:pPr>
            <a:r>
              <a:rPr lang="cs-CZ" sz="2500" b="1" dirty="0" smtClean="0"/>
              <a:t>        vzhled</a:t>
            </a:r>
            <a:r>
              <a:rPr lang="cs-CZ" sz="2500" dirty="0" smtClean="0"/>
              <a:t>)</a:t>
            </a:r>
          </a:p>
          <a:p>
            <a:pPr marL="514350" indent="-514350">
              <a:buNone/>
            </a:pP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ÚKOLY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sz="2500" dirty="0" smtClean="0"/>
              <a:t>3.    Navrhněte vlastní vizitku jako prostředek uplatňovaný</a:t>
            </a:r>
          </a:p>
          <a:p>
            <a:pPr marL="514350" indent="-514350">
              <a:buNone/>
            </a:pPr>
            <a:r>
              <a:rPr lang="cs-CZ" sz="2500" dirty="0" smtClean="0"/>
              <a:t>        v seznamovací fázi osobního prodeje. </a:t>
            </a:r>
          </a:p>
          <a:p>
            <a:pPr marL="514350" indent="-514350">
              <a:buNone/>
            </a:pPr>
            <a:r>
              <a:rPr lang="cs-CZ" sz="2500" dirty="0" smtClean="0"/>
              <a:t>       (vlastní tvorba → </a:t>
            </a:r>
            <a:r>
              <a:rPr lang="cs-CZ" sz="2500" b="1" dirty="0" smtClean="0"/>
              <a:t>doporučený obsah</a:t>
            </a:r>
            <a:r>
              <a:rPr lang="cs-CZ" sz="2500" dirty="0" smtClean="0"/>
              <a:t>: </a:t>
            </a:r>
          </a:p>
          <a:p>
            <a:pPr marL="514350" indent="-514350">
              <a:buNone/>
            </a:pPr>
            <a:r>
              <a:rPr lang="cs-CZ" sz="2500" dirty="0" smtClean="0"/>
              <a:t>        kontaktní údaje, informace o činnosti organizace,  </a:t>
            </a:r>
          </a:p>
          <a:p>
            <a:pPr marL="514350" indent="-514350">
              <a:buNone/>
            </a:pPr>
            <a:r>
              <a:rPr lang="cs-CZ" sz="2500" dirty="0" smtClean="0"/>
              <a:t>        informace o nabízených produktech, firemní slogan, </a:t>
            </a:r>
          </a:p>
          <a:p>
            <a:pPr marL="514350" indent="-514350">
              <a:buNone/>
            </a:pPr>
            <a:r>
              <a:rPr lang="cs-CZ" sz="2500" dirty="0" smtClean="0"/>
              <a:t>        další informace, př. rok založení organizace   </a:t>
            </a:r>
          </a:p>
          <a:p>
            <a:pPr marL="514350" indent="-514350">
              <a:buNone/>
            </a:pPr>
            <a:r>
              <a:rPr lang="cs-CZ" sz="2500" smtClean="0"/>
              <a:t>        </a:t>
            </a:r>
            <a:r>
              <a:rPr lang="cs-CZ" sz="2500" dirty="0" smtClean="0"/>
              <a:t>možnost volby </a:t>
            </a:r>
            <a:r>
              <a:rPr lang="cs-CZ" sz="2500" b="1" dirty="0" smtClean="0"/>
              <a:t>jednostranné</a:t>
            </a:r>
            <a:r>
              <a:rPr lang="cs-CZ" sz="2500" dirty="0" smtClean="0"/>
              <a:t> nebo </a:t>
            </a:r>
            <a:r>
              <a:rPr lang="cs-CZ" sz="2500" b="1" dirty="0" smtClean="0"/>
              <a:t>oboustranné vizitky</a:t>
            </a:r>
          </a:p>
          <a:p>
            <a:pPr marL="514350" indent="-514350">
              <a:buNone/>
            </a:pPr>
            <a:r>
              <a:rPr lang="cs-CZ" sz="2500" b="1" dirty="0" smtClean="0"/>
              <a:t>        </a:t>
            </a:r>
            <a:r>
              <a:rPr lang="cs-CZ" sz="2500" dirty="0" smtClean="0"/>
              <a:t>→ využití zadní strany, přitom zanedbatelný rozdíl</a:t>
            </a:r>
          </a:p>
          <a:p>
            <a:pPr marL="514350" indent="-514350">
              <a:buNone/>
            </a:pPr>
            <a:r>
              <a:rPr lang="cs-CZ" sz="2500" dirty="0" smtClean="0"/>
              <a:t>        v nákladech)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smtClean="0"/>
              <a:t>ŠVARCOVÁ, Jena. </a:t>
            </a:r>
            <a:r>
              <a:rPr lang="cs-CZ" sz="2500" i="1" dirty="0" smtClean="0"/>
              <a:t>Ekonomie: stručný přehled : teorie a praxe aktuálně a v souvislostech</a:t>
            </a:r>
            <a:r>
              <a:rPr lang="cs-CZ" sz="2500" dirty="0" smtClean="0"/>
              <a:t>. Zlín: CEED, 2006, 295 s. ISBN 80-903-4333-3. </a:t>
            </a:r>
          </a:p>
          <a:p>
            <a:endParaRPr lang="cs-CZ" sz="2500" dirty="0" smtClean="0"/>
          </a:p>
          <a:p>
            <a:r>
              <a:rPr lang="cs-CZ" sz="2500" dirty="0" smtClean="0"/>
              <a:t>NOVOTNÝ, Zdeněk, Věra DYNTAROVÁ a Radka KAFKOVÁ. </a:t>
            </a:r>
            <a:r>
              <a:rPr lang="cs-CZ" sz="2500" i="1" dirty="0" smtClean="0"/>
              <a:t>Ekonomika 2</a:t>
            </a:r>
            <a:r>
              <a:rPr lang="cs-CZ" sz="2500" dirty="0" smtClean="0"/>
              <a:t>. Břeclav: Střední průmyslová škola Edvarda Beneše a Obchodní akademie Břeclav, 2012. </a:t>
            </a:r>
          </a:p>
          <a:p>
            <a:endParaRPr lang="cs-CZ" sz="2500" dirty="0" smtClean="0"/>
          </a:p>
          <a:p>
            <a:r>
              <a:rPr lang="cs-CZ" sz="2500" dirty="0" smtClean="0"/>
              <a:t>FORET, Miroslav. </a:t>
            </a:r>
            <a:r>
              <a:rPr lang="cs-CZ" sz="2500" i="1" dirty="0" smtClean="0"/>
              <a:t>Marketingová komunikace</a:t>
            </a:r>
            <a:r>
              <a:rPr lang="cs-CZ" sz="2500" dirty="0" smtClean="0"/>
              <a:t>. 3., </a:t>
            </a:r>
            <a:r>
              <a:rPr lang="cs-CZ" sz="2500" dirty="0" err="1" smtClean="0"/>
              <a:t>aktualiz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Brno: </a:t>
            </a:r>
            <a:r>
              <a:rPr lang="cs-CZ" sz="2500" dirty="0" err="1" smtClean="0"/>
              <a:t>Computer</a:t>
            </a:r>
            <a:r>
              <a:rPr lang="cs-CZ" sz="2500" dirty="0" smtClean="0"/>
              <a:t> </a:t>
            </a:r>
            <a:r>
              <a:rPr lang="cs-CZ" sz="2500" dirty="0" err="1" smtClean="0"/>
              <a:t>Press</a:t>
            </a:r>
            <a:r>
              <a:rPr lang="cs-CZ" sz="2500" dirty="0" smtClean="0"/>
              <a:t>, 2011, 486 s. ISBN 978-80-251-3432-0. </a:t>
            </a:r>
            <a:endParaRPr lang="cs-CZ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KARLÍČEK, Miroslav a Petr KRÁL. </a:t>
            </a:r>
            <a:r>
              <a:rPr lang="cs-CZ" sz="2500" i="1" dirty="0" smtClean="0"/>
              <a:t>Marketingová komunikace: jak komunikovat na našem trhu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</a:t>
            </a:r>
            <a:r>
              <a:rPr lang="cs-CZ" sz="2500" dirty="0" err="1" smtClean="0"/>
              <a:t>Grada</a:t>
            </a:r>
            <a:r>
              <a:rPr lang="cs-CZ" sz="2500" dirty="0" smtClean="0"/>
              <a:t>, 2011, 213 s. ISBN 978-80-247-3541-2. </a:t>
            </a:r>
          </a:p>
          <a:p>
            <a:endParaRPr lang="cs-CZ" sz="2500" dirty="0" smtClean="0"/>
          </a:p>
          <a:p>
            <a:r>
              <a:rPr lang="cs-CZ" sz="2500" dirty="0" smtClean="0"/>
              <a:t>KOTLER, </a:t>
            </a:r>
            <a:r>
              <a:rPr lang="cs-CZ" sz="2500" dirty="0" err="1" smtClean="0"/>
              <a:t>Philip</a:t>
            </a:r>
            <a:r>
              <a:rPr lang="cs-CZ" sz="2500" dirty="0" smtClean="0"/>
              <a:t>. </a:t>
            </a:r>
            <a:r>
              <a:rPr lang="cs-CZ" sz="2500" i="1" dirty="0" smtClean="0"/>
              <a:t>Moderní marketing: 4. evropské vydání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</a:t>
            </a:r>
            <a:r>
              <a:rPr lang="cs-CZ" sz="2500" dirty="0" err="1" smtClean="0"/>
              <a:t>Grada</a:t>
            </a:r>
            <a:r>
              <a:rPr lang="cs-CZ" sz="2500" dirty="0" smtClean="0"/>
              <a:t>, 2007, 1041 s. ISBN 978-80-247-1545-2. </a:t>
            </a:r>
            <a:endParaRPr lang="cs-CZ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accent6">
                    <a:lumMod val="75000"/>
                  </a:schemeClr>
                </a:solidFill>
              </a:rPr>
              <a:t>OSOBNÍ PRODEJ</a:t>
            </a:r>
            <a:endParaRPr lang="cs-CZ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CHARAKTERISTIKA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římá komunikace s potencionálním zákazníkem</a:t>
            </a:r>
          </a:p>
          <a:p>
            <a:r>
              <a:rPr lang="cs-CZ" sz="2500" b="1" dirty="0"/>
              <a:t>v</a:t>
            </a:r>
            <a:r>
              <a:rPr lang="cs-CZ" sz="2500" b="1" dirty="0" smtClean="0"/>
              <a:t>ýhoda</a:t>
            </a:r>
            <a:r>
              <a:rPr lang="cs-CZ" sz="2500" dirty="0" smtClean="0"/>
              <a:t>: velká účinnost</a:t>
            </a:r>
          </a:p>
          <a:p>
            <a:r>
              <a:rPr lang="cs-CZ" sz="2500" b="1" dirty="0"/>
              <a:t>n</a:t>
            </a:r>
            <a:r>
              <a:rPr lang="cs-CZ" sz="2500" b="1" dirty="0" smtClean="0"/>
              <a:t>evýhoda</a:t>
            </a:r>
            <a:r>
              <a:rPr lang="cs-CZ" sz="2500" dirty="0" smtClean="0"/>
              <a:t>: vysoké náklady</a:t>
            </a:r>
          </a:p>
          <a:p>
            <a:endParaRPr lang="cs-CZ" sz="2500" dirty="0" smtClean="0"/>
          </a:p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íl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cs-CZ" sz="2500" dirty="0" smtClean="0"/>
              <a:t> 1. </a:t>
            </a:r>
            <a:r>
              <a:rPr lang="cs-CZ" sz="2500" b="1" dirty="0" smtClean="0"/>
              <a:t>prodej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2. tvorba </a:t>
            </a:r>
            <a:r>
              <a:rPr lang="cs-CZ" sz="2500" b="1" dirty="0" smtClean="0"/>
              <a:t>dlouhodobého pozitivního vztahu </a:t>
            </a:r>
            <a:r>
              <a:rPr lang="cs-CZ" sz="2500" dirty="0" smtClean="0"/>
              <a:t>zákazníka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k organizaci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odmínka úspěšnosti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cs-CZ" sz="2500" b="1" dirty="0" smtClean="0"/>
              <a:t>kvalitní komunikace </a:t>
            </a:r>
            <a:r>
              <a:rPr lang="cs-CZ" sz="2500" dirty="0" smtClean="0"/>
              <a:t>prodejního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   personálu</a:t>
            </a:r>
          </a:p>
          <a:p>
            <a:endParaRPr lang="cs-CZ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PRODEJNÍ PERSONÁL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ozdělení: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a) </a:t>
            </a:r>
            <a:r>
              <a:rPr lang="cs-CZ" sz="2500" b="1" i="1" dirty="0" smtClean="0"/>
              <a:t>prodavač</a:t>
            </a:r>
            <a:r>
              <a:rPr lang="cs-CZ" sz="2500" dirty="0" smtClean="0"/>
              <a:t> - obchod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b) </a:t>
            </a:r>
            <a:r>
              <a:rPr lang="cs-CZ" sz="2500" b="1" i="1" dirty="0" smtClean="0"/>
              <a:t>obchodní cestující </a:t>
            </a:r>
            <a:r>
              <a:rPr lang="cs-CZ" sz="2500" dirty="0" smtClean="0"/>
              <a:t>- zaměstnanec organizace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- navštěvuje organizace a zákazníky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   (současné i potenciální)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c) </a:t>
            </a:r>
            <a:r>
              <a:rPr lang="cs-CZ" sz="2500" b="1" i="1" dirty="0" smtClean="0"/>
              <a:t>obchodní zástupce </a:t>
            </a:r>
            <a:r>
              <a:rPr lang="cs-CZ" sz="2500" dirty="0" smtClean="0"/>
              <a:t>= dealer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- smluvní partner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- práce na základě Smlouvy o zprostředkování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- pracuje za provizi (určité procento z objemu prodeje)</a:t>
            </a:r>
          </a:p>
          <a:p>
            <a:endParaRPr lang="cs-CZ" sz="2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PRODEJNÍ PERSONÁL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říprava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cs-CZ" sz="2500" dirty="0" smtClean="0"/>
              <a:t>školení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motivace</a:t>
            </a:r>
          </a:p>
          <a:p>
            <a:pPr>
              <a:buNone/>
            </a:pPr>
            <a:r>
              <a:rPr lang="cs-CZ" sz="2500" dirty="0" smtClean="0"/>
              <a:t>                      vyhodnocování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</a:t>
            </a:r>
          </a:p>
          <a:p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ormy komunikace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cs-CZ" sz="2500" dirty="0" smtClean="0"/>
              <a:t>„tváří v tvář“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</a:t>
            </a:r>
            <a:r>
              <a:rPr lang="cs-CZ" sz="2500" dirty="0"/>
              <a:t>p</a:t>
            </a:r>
            <a:r>
              <a:rPr lang="cs-CZ" sz="2500" dirty="0" smtClean="0"/>
              <a:t>rostřednictvím telefonu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prostřednictvím internetu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MOTIVACE PRODEJCŮ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smtClean="0"/>
              <a:t>provádí </a:t>
            </a:r>
            <a:r>
              <a:rPr lang="cs-CZ" sz="2500" b="1" dirty="0" smtClean="0"/>
              <a:t>manažer prodeje</a:t>
            </a:r>
          </a:p>
          <a:p>
            <a:r>
              <a:rPr lang="cs-CZ" sz="2500" b="1" dirty="0" smtClean="0"/>
              <a:t>nástroje</a:t>
            </a:r>
            <a:r>
              <a:rPr lang="cs-CZ" sz="2500" dirty="0" smtClean="0"/>
              <a:t>: </a:t>
            </a:r>
          </a:p>
          <a:p>
            <a:pPr>
              <a:buNone/>
            </a:pPr>
            <a:r>
              <a:rPr lang="cs-CZ" sz="2500" dirty="0" smtClean="0"/>
              <a:t>     1. 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pracovní prostředí</a:t>
            </a:r>
          </a:p>
          <a:p>
            <a:pPr>
              <a:buNone/>
            </a:pPr>
            <a:r>
              <a:rPr lang="cs-CZ" sz="2500" dirty="0" smtClean="0"/>
              <a:t>     2. 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prodejní kvóty </a:t>
            </a:r>
            <a:r>
              <a:rPr lang="cs-CZ" sz="2500" dirty="0" smtClean="0"/>
              <a:t>= </a:t>
            </a:r>
            <a:r>
              <a:rPr lang="cs-CZ" sz="2500" b="1" dirty="0" smtClean="0"/>
              <a:t>normy pro prodejce</a:t>
            </a:r>
          </a:p>
          <a:p>
            <a:pPr>
              <a:buNone/>
            </a:pPr>
            <a:r>
              <a:rPr lang="cs-CZ" sz="2500" dirty="0" smtClean="0"/>
              <a:t>                                       (jaké </a:t>
            </a:r>
            <a:r>
              <a:rPr lang="cs-CZ" sz="2500" smtClean="0"/>
              <a:t>množství produktů prodat</a:t>
            </a:r>
            <a:r>
              <a:rPr lang="cs-CZ" sz="2500" dirty="0" smtClean="0"/>
              <a:t>)</a:t>
            </a:r>
          </a:p>
          <a:p>
            <a:pPr>
              <a:buNone/>
            </a:pPr>
            <a:r>
              <a:rPr lang="cs-CZ" sz="2500" dirty="0" smtClean="0"/>
              <a:t>                                     - jejich plnění ovlivňuje odměnu za práci</a:t>
            </a:r>
          </a:p>
          <a:p>
            <a:r>
              <a:rPr lang="cs-CZ" sz="2500" dirty="0" smtClean="0"/>
              <a:t>3. 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pozitivní pobídky </a:t>
            </a:r>
            <a:r>
              <a:rPr lang="cs-CZ" sz="2500" dirty="0" smtClean="0"/>
              <a:t>- </a:t>
            </a:r>
            <a:r>
              <a:rPr lang="cs-CZ" sz="2500" b="1" dirty="0" smtClean="0"/>
              <a:t>firemní setkání </a:t>
            </a:r>
            <a:r>
              <a:rPr lang="cs-CZ" sz="2500" dirty="0" smtClean="0"/>
              <a:t>(s top manažery)</a:t>
            </a:r>
          </a:p>
          <a:p>
            <a:pPr>
              <a:buNone/>
            </a:pPr>
            <a:r>
              <a:rPr lang="cs-CZ" sz="2500" dirty="0" smtClean="0"/>
              <a:t>                                           </a:t>
            </a:r>
            <a:r>
              <a:rPr lang="cs-CZ" sz="2500" b="1" dirty="0" smtClean="0"/>
              <a:t>prodejní soutěže </a:t>
            </a:r>
            <a:r>
              <a:rPr lang="cs-CZ" sz="2500" dirty="0" smtClean="0"/>
              <a:t>(aktivnější prodej)</a:t>
            </a:r>
          </a:p>
          <a:p>
            <a:pPr>
              <a:buNone/>
            </a:pPr>
            <a:r>
              <a:rPr lang="cs-CZ" sz="2500" dirty="0" smtClean="0"/>
              <a:t>                                           </a:t>
            </a:r>
            <a:r>
              <a:rPr lang="cs-CZ" sz="2500" b="1" dirty="0" smtClean="0"/>
              <a:t>odměny</a:t>
            </a:r>
            <a:r>
              <a:rPr lang="cs-CZ" sz="2500" dirty="0" smtClean="0"/>
              <a:t> (ve formě ocenění, zboží, </a:t>
            </a:r>
          </a:p>
          <a:p>
            <a:pPr>
              <a:buNone/>
            </a:pPr>
            <a:r>
              <a:rPr lang="cs-CZ" sz="2500" dirty="0" smtClean="0"/>
              <a:t>                                           peněz, dovolené, podílu na zisku)</a:t>
            </a:r>
            <a:endParaRPr lang="cs-CZ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FÁZE PRODEJE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dirty="0" smtClean="0"/>
              <a:t>1.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Průzkum</a:t>
            </a:r>
            <a:r>
              <a:rPr lang="cs-CZ" sz="2500" dirty="0"/>
              <a:t> </a:t>
            </a:r>
            <a:r>
              <a:rPr lang="cs-CZ" sz="2500" dirty="0" smtClean="0"/>
              <a:t>- vytvoření seznamu potenciálních zákazníků</a:t>
            </a:r>
          </a:p>
          <a:p>
            <a:pPr>
              <a:buNone/>
            </a:pPr>
            <a:r>
              <a:rPr lang="cs-CZ" sz="2500" dirty="0" smtClean="0"/>
              <a:t>2.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Kontakty</a:t>
            </a:r>
            <a:r>
              <a:rPr lang="cs-CZ" sz="2500" dirty="0"/>
              <a:t> </a:t>
            </a:r>
            <a:r>
              <a:rPr lang="cs-CZ" sz="2500" dirty="0" smtClean="0"/>
              <a:t>- př. sjednání schůzky, telefonát, mail, dopis</a:t>
            </a:r>
            <a:endParaRPr lang="cs-CZ" sz="2500" b="1" dirty="0" smtClean="0"/>
          </a:p>
          <a:p>
            <a:pPr>
              <a:buNone/>
            </a:pPr>
            <a:r>
              <a:rPr lang="cs-CZ" sz="2500" dirty="0" smtClean="0"/>
              <a:t>3.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Prezentace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500" dirty="0" smtClean="0"/>
              <a:t>- sdělení informací o produktu, použití, </a:t>
            </a:r>
            <a:r>
              <a:rPr lang="cs-CZ" sz="2500" dirty="0" smtClean="0"/>
              <a:t> </a:t>
            </a:r>
            <a:endParaRPr lang="cs-CZ" sz="2500" dirty="0" smtClean="0"/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</a:t>
            </a:r>
            <a:r>
              <a:rPr lang="cs-CZ" sz="2500" dirty="0" smtClean="0"/>
              <a:t>kladné zkušenosti </a:t>
            </a:r>
            <a:r>
              <a:rPr lang="cs-CZ" sz="2500" dirty="0" smtClean="0"/>
              <a:t>jiných zákazníků</a:t>
            </a:r>
          </a:p>
          <a:p>
            <a:pPr>
              <a:buNone/>
            </a:pPr>
            <a:r>
              <a:rPr lang="cs-CZ" sz="2500" dirty="0" smtClean="0"/>
              <a:t>4.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Řešení připomínek </a:t>
            </a:r>
            <a:r>
              <a:rPr lang="cs-CZ" sz="2500" dirty="0" smtClean="0"/>
              <a:t>- rozptýlení </a:t>
            </a:r>
            <a:r>
              <a:rPr lang="cs-CZ" sz="2500" dirty="0" smtClean="0"/>
              <a:t>obav zákazníka</a:t>
            </a: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5.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Uzavření prodeje </a:t>
            </a:r>
            <a:r>
              <a:rPr lang="cs-CZ" sz="2500" dirty="0" smtClean="0"/>
              <a:t>- zákazník souhlasí </a:t>
            </a:r>
            <a:r>
              <a:rPr lang="cs-CZ" sz="2500" dirty="0" smtClean="0"/>
              <a:t>s koupí</a:t>
            </a:r>
            <a:endParaRPr lang="cs-CZ" sz="2500" dirty="0" smtClean="0"/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(př. </a:t>
            </a:r>
            <a:r>
              <a:rPr lang="cs-CZ" sz="2500" dirty="0"/>
              <a:t>p</a:t>
            </a:r>
            <a:r>
              <a:rPr lang="cs-CZ" sz="2500" dirty="0" smtClean="0"/>
              <a:t>ředložení a podpis objednávky)</a:t>
            </a:r>
          </a:p>
          <a:p>
            <a:pPr>
              <a:buNone/>
            </a:pPr>
            <a:r>
              <a:rPr lang="cs-CZ" sz="2500" dirty="0" smtClean="0"/>
              <a:t>6.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Další kontakt </a:t>
            </a:r>
            <a:r>
              <a:rPr lang="cs-CZ" sz="2500" dirty="0" smtClean="0"/>
              <a:t>- při odběru produktu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(př. vysvětlení obsluhy, doprava, instalace)</a:t>
            </a:r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OBCHODNÍ TAKTIKY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noha ve dveřích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</a:p>
          <a:p>
            <a:pPr>
              <a:buNone/>
            </a:pPr>
            <a:r>
              <a:rPr lang="cs-CZ" sz="2500" dirty="0" smtClean="0"/>
              <a:t>     </a:t>
            </a:r>
            <a:r>
              <a:rPr lang="cs-CZ" sz="2500" b="1" dirty="0" smtClean="0"/>
              <a:t>prodejce se snaží zavázat si zákazníka </a:t>
            </a:r>
            <a:r>
              <a:rPr lang="cs-CZ" sz="2500" dirty="0" smtClean="0"/>
              <a:t>→ předvedení produktu, vyzkoušení, dárek, oběd, uzavření koupě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(zákazník musí mít pocit, že jedná ze své vlastní vůle)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přibouchnuté dveře</a:t>
            </a:r>
            <a:r>
              <a:rPr lang="cs-CZ" sz="2500" dirty="0" smtClean="0">
                <a:solidFill>
                  <a:schemeClr val="accent6">
                    <a:lumMod val="50000"/>
                  </a:schemeClr>
                </a:solidFill>
              </a:rPr>
              <a:t>“   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</a:t>
            </a:r>
            <a:r>
              <a:rPr lang="cs-CZ" sz="2500" b="1" dirty="0" smtClean="0"/>
              <a:t>zpočátku nepřiměřený požadavek prodejce </a:t>
            </a:r>
            <a:r>
              <a:rPr lang="cs-CZ" sz="2500" dirty="0" smtClean="0"/>
              <a:t>→ následuje odmítnutí zákazníkem (nesmí se urazit) → mírnější požadavek prodejce </a:t>
            </a:r>
            <a:r>
              <a:rPr lang="cs-CZ" sz="2500" dirty="0" smtClean="0"/>
              <a:t>(</a:t>
            </a:r>
            <a:r>
              <a:rPr lang="cs-CZ" sz="2500" dirty="0" smtClean="0"/>
              <a:t>chtěl ho </a:t>
            </a:r>
            <a:r>
              <a:rPr lang="cs-CZ" sz="2500" dirty="0" smtClean="0"/>
              <a:t>ve </a:t>
            </a:r>
            <a:r>
              <a:rPr lang="cs-CZ" sz="2500" dirty="0" smtClean="0"/>
              <a:t>skutečnosti </a:t>
            </a:r>
            <a:r>
              <a:rPr lang="cs-CZ" sz="2500" dirty="0" smtClean="0"/>
              <a:t>dosáhnout)</a:t>
            </a:r>
          </a:p>
          <a:p>
            <a:pPr>
              <a:buNone/>
            </a:pPr>
            <a:r>
              <a:rPr lang="cs-CZ" sz="2500" smtClean="0"/>
              <a:t> </a:t>
            </a:r>
            <a:r>
              <a:rPr lang="cs-CZ" sz="2500" smtClean="0"/>
              <a:t>   </a:t>
            </a:r>
            <a:r>
              <a:rPr lang="cs-CZ" sz="2500" smtClean="0"/>
              <a:t> → zákazník </a:t>
            </a:r>
            <a:r>
              <a:rPr lang="cs-CZ" sz="2500" dirty="0" smtClean="0"/>
              <a:t>se domnívá, </a:t>
            </a:r>
            <a:r>
              <a:rPr lang="cs-CZ" sz="2500" dirty="0" smtClean="0"/>
              <a:t>že </a:t>
            </a:r>
            <a:r>
              <a:rPr lang="cs-CZ" sz="2500" smtClean="0"/>
              <a:t>získal </a:t>
            </a:r>
            <a:r>
              <a:rPr lang="cs-CZ" sz="2500" smtClean="0"/>
              <a:t>slevu</a:t>
            </a:r>
            <a:endParaRPr 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ÚKOLY - zadání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2500" dirty="0" smtClean="0"/>
              <a:t>Uveďte konkrétní obchodní společnost v České republice, která má svého obchodní zástupce.</a:t>
            </a:r>
          </a:p>
          <a:p>
            <a:pPr marL="514350" indent="-514350">
              <a:buAutoNum type="arabicPeriod"/>
            </a:pPr>
            <a:endParaRPr lang="cs-CZ" sz="2500" dirty="0" smtClean="0"/>
          </a:p>
          <a:p>
            <a:pPr marL="514350" indent="-514350">
              <a:buAutoNum type="arabicPeriod"/>
            </a:pPr>
            <a:r>
              <a:rPr lang="cs-CZ" sz="2500" dirty="0" smtClean="0"/>
              <a:t>Napište, co očekáváte od profesionálního prodavače.</a:t>
            </a:r>
          </a:p>
          <a:p>
            <a:pPr marL="514350" indent="-514350">
              <a:buAutoNum type="arabicPeriod"/>
            </a:pPr>
            <a:endParaRPr lang="cs-CZ" sz="2500" dirty="0" smtClean="0"/>
          </a:p>
          <a:p>
            <a:pPr marL="514350" indent="-514350">
              <a:buAutoNum type="arabicPeriod"/>
            </a:pPr>
            <a:r>
              <a:rPr lang="cs-CZ" sz="2500" dirty="0" smtClean="0"/>
              <a:t>Navrhněte vlastní vizitku jako prostředek uplatňovaný</a:t>
            </a:r>
          </a:p>
          <a:p>
            <a:pPr marL="514350" indent="-514350">
              <a:buNone/>
            </a:pPr>
            <a:r>
              <a:rPr lang="cs-CZ" sz="2500" dirty="0" smtClean="0"/>
              <a:t>        v seznamovací fázi osobního prodeje.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750</Words>
  <Application>Microsoft Office PowerPoint</Application>
  <PresentationFormat>Předvádění na obrazovce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OSOBNÍ PRODEJ</vt:lpstr>
      <vt:lpstr>CHARAKTERISTIKA</vt:lpstr>
      <vt:lpstr>PRODEJNÍ PERSONÁL</vt:lpstr>
      <vt:lpstr>PRODEJNÍ PERSONÁL</vt:lpstr>
      <vt:lpstr>MOTIVACE PRODEJCŮ</vt:lpstr>
      <vt:lpstr>FÁZE PRODEJE</vt:lpstr>
      <vt:lpstr>OBCHODNÍ TAKTIKY</vt:lpstr>
      <vt:lpstr>ÚKOLY - zadání</vt:lpstr>
      <vt:lpstr>ÚKOLY - řešení</vt:lpstr>
      <vt:lpstr>ÚKOLY - řešení</vt:lpstr>
      <vt:lpstr>ZDROJE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Kiss</dc:creator>
  <cp:lastModifiedBy>Kiss</cp:lastModifiedBy>
  <cp:revision>29</cp:revision>
  <dcterms:created xsi:type="dcterms:W3CDTF">2013-04-21T14:53:18Z</dcterms:created>
  <dcterms:modified xsi:type="dcterms:W3CDTF">2013-05-28T14:53:58Z</dcterms:modified>
</cp:coreProperties>
</file>