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72" r:id="rId5"/>
    <p:sldId id="258" r:id="rId6"/>
    <p:sldId id="274" r:id="rId7"/>
    <p:sldId id="270" r:id="rId8"/>
    <p:sldId id="259" r:id="rId9"/>
    <p:sldId id="262" r:id="rId10"/>
    <p:sldId id="263" r:id="rId11"/>
    <p:sldId id="275" r:id="rId12"/>
    <p:sldId id="265" r:id="rId13"/>
    <p:sldId id="266" r:id="rId14"/>
    <p:sldId id="271" r:id="rId15"/>
    <p:sldId id="273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>
        <p:scale>
          <a:sx n="70" d="100"/>
          <a:sy n="70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78310-69DD-457E-B437-35063746A2AD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7439-FB12-474A-8C8D-310D2663547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665B0-1BC9-4420-865E-801BBC6AC229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0B845-5150-4FBA-BF3A-7E8B59212B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43525-B57E-44BB-B1BC-6FE538DFD2B3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48894-985C-4C7B-9C92-1F3D61F9F2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ADB87-A01E-4118-8EFD-E879B8B3DCBF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0BA40-4411-4C23-908E-790FA023AC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8451D-826A-4B16-80F1-E502BD897B82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91E67-A7E2-4065-A06C-BF7B3880B1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F3B6A-A0E2-400A-93DC-2A7AF98977CE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693FB-B28E-4149-8556-7BF4EE6887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CA311-0581-47F9-86C5-B0C8D9CA7566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C6CEF-C7DB-4DEB-A5FA-03CAEC3F7E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E375B-31B4-43BC-8987-0D3F72DEB0C3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51C9C-B5B4-462D-A6F1-D19499CBDD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BF8D2-9FFD-4A32-AD19-C701414950D8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FC845-1458-4CAB-A1BD-8A3BB53799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92468-00A8-4D34-B70C-568CD03C4A8B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E7AC2-AB43-4903-AC59-232138DD1F6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17B69-8475-48A7-9501-95E5006100B3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92F57-E47A-460E-8DE4-2AACAFB1A2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D5B62D-0260-4389-8118-C83084C47A20}" type="datetimeFigureOut">
              <a:rPr lang="cs-CZ" smtClean="0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A605B1-3B25-48E2-85C5-4760C0A4AC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ulka 43"/>
          <p:cNvGraphicFramePr>
            <a:graphicFrameLocks noGrp="1"/>
          </p:cNvGraphicFramePr>
          <p:nvPr/>
        </p:nvGraphicFramePr>
        <p:xfrm>
          <a:off x="1115616" y="764704"/>
          <a:ext cx="7129535" cy="4392489"/>
        </p:xfrm>
        <a:graphic>
          <a:graphicData uri="http://schemas.openxmlformats.org/drawingml/2006/table">
            <a:tbl>
              <a:tblPr/>
              <a:tblGrid>
                <a:gridCol w="1651474"/>
                <a:gridCol w="1998888"/>
                <a:gridCol w="877766"/>
                <a:gridCol w="112447"/>
                <a:gridCol w="114126"/>
                <a:gridCol w="485037"/>
                <a:gridCol w="1065738"/>
                <a:gridCol w="824059"/>
              </a:tblGrid>
              <a:tr h="11425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Fajtla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Stavební technologie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Technické zabezpečení budov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Vnitřní rozvod plynu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Petr Bílek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7.4. 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855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seznamuje žáky třetího ročníku oboru Zedník se vnitřního rozvodu plynu.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855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5" name="Skupina 3"/>
          <p:cNvGrpSpPr>
            <a:grpSpLocks/>
          </p:cNvGrpSpPr>
          <p:nvPr/>
        </p:nvGrpSpPr>
        <p:grpSpPr bwMode="auto">
          <a:xfrm>
            <a:off x="1476375" y="838200"/>
            <a:ext cx="3892550" cy="847725"/>
            <a:chOff x="1475656" y="2133600"/>
            <a:chExt cx="3893393" cy="847725"/>
          </a:xfrm>
        </p:grpSpPr>
        <p:pic>
          <p:nvPicPr>
            <p:cNvPr id="4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210101"/>
            <a:ext cx="813690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2913">
              <a:spcAft>
                <a:spcPts val="1200"/>
              </a:spcAft>
            </a:pPr>
            <a:r>
              <a:rPr lang="cs-CZ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Požadavky na prostupy plynovodu vnější obvodovou zdí :</a:t>
            </a: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2913" eaLnBrk="0" hangingPunct="0">
              <a:buFont typeface="Calibri" pitchFamily="34" charset="0"/>
              <a:buAutoNum type="arabicPeriod"/>
            </a:pP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musí zabránit pronikání plynu a vlhkosti okolo potrubí do budovy</a:t>
            </a:r>
            <a:endParaRPr lang="cs-CZ" sz="23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indent="442913" eaLnBrk="0" hangingPunct="0">
              <a:buFont typeface="Calibri" pitchFamily="34" charset="0"/>
              <a:buAutoNum type="arabicPeriod"/>
            </a:pP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nesmí </a:t>
            </a:r>
            <a:r>
              <a:rPr lang="cs-CZ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narušit statickou funkci </a:t>
            </a: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zdi nebo budovy</a:t>
            </a:r>
            <a:endParaRPr lang="cs-CZ" sz="23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indent="442913" eaLnBrk="0" hangingPunct="0">
              <a:buFont typeface="Calibri" pitchFamily="34" charset="0"/>
              <a:buAutoNum type="arabicPeriod"/>
            </a:pP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ochranná trubka musí být z plynotěsného materiálu </a:t>
            </a:r>
            <a:r>
              <a:rPr lang="cs-CZ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odolná </a:t>
            </a: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proti </a:t>
            </a:r>
            <a:r>
              <a:rPr lang="cs-CZ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korozi</a:t>
            </a:r>
            <a:endParaRPr lang="cs-CZ" sz="23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indent="442913" eaLnBrk="0" hangingPunct="0">
              <a:buFont typeface="Calibri" pitchFamily="34" charset="0"/>
              <a:buAutoNum type="arabicPeriod"/>
            </a:pP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ochranná trubka musí být zabudována pevně a těsně do zdi a přesahovat na každém konci nejméně 10 mm; musí mít dostatečnou </a:t>
            </a:r>
            <a:r>
              <a:rPr lang="cs-CZ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velikost (možné posuny </a:t>
            </a: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plynovodu nebo obvodové </a:t>
            </a:r>
            <a:r>
              <a:rPr lang="cs-CZ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zdi)</a:t>
            </a:r>
            <a:endParaRPr lang="cs-CZ" sz="23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indent="442913" eaLnBrk="0" hangingPunct="0">
              <a:buFont typeface="Calibri" pitchFamily="34" charset="0"/>
              <a:buAutoNum type="arabicPeriod"/>
            </a:pPr>
            <a:r>
              <a:rPr lang="cs-CZ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plynovod musí být v ochranné trubce uložen soustředně a nesmí obsahovat rozebíratelný spoj; musí být opatřen protikorozní ochranou nebo proveden z materiálu odolného proti </a:t>
            </a:r>
            <a:r>
              <a:rPr lang="cs-CZ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korozi</a:t>
            </a:r>
            <a:endParaRPr lang="cs-CZ" sz="23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Plynovod musí být při prostupu konstrukcí uložen do ochranné trubky.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5689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3059832" y="6381328"/>
            <a:ext cx="5048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>
                <a:latin typeface="+mn-lt"/>
              </a:rPr>
              <a:t>Obr. 4: Tlaková zkoušečka těsnosti rozvodu plynu (archiv autora).</a:t>
            </a:r>
            <a:endParaRPr lang="cs-CZ" sz="1400" i="1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 začištěním drážek se těsnost domovního plynovodu zkontroluje tlakovou zkouškou.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Zkoušený úsek je naplněn zkušebním médiem. Po dosažení zkušebního tlaku a jeho ustálení a ustálení teploty se povede odečet tlaku. Tlak je registrován po celou dobu průběhu zkoušky a nebo se zaznamená alespoň počáteční a konečná hodnota tlaku. Při vizuální kontrole se sleduje průsak zkušební kapaliny a nebo unik plynu při použití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pěnotvorných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přípravků nebo detektorů konkrétního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plynu.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75856" y="0"/>
            <a:ext cx="273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Kontrola těsnosti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700808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Rozdělení spotřebičů podle konstrukce (ČSN 06 1002, CR 1749)</a:t>
            </a:r>
          </a:p>
          <a:p>
            <a:endParaRPr lang="cs-CZ" dirty="0"/>
          </a:p>
          <a:p>
            <a:pPr marL="1341438" indent="-1341438"/>
            <a:r>
              <a:rPr lang="cs-CZ" dirty="0" smtClean="0"/>
              <a:t> otevřené spotřebiče skupiny A  - mají sání splovaného vzduchu z místnosti a odvod spalin do stejné místnosti</a:t>
            </a:r>
          </a:p>
          <a:p>
            <a:pPr marL="1341438" indent="-1341438"/>
            <a:r>
              <a:rPr lang="cs-CZ" dirty="0" smtClean="0"/>
              <a:t> otevřené spotřebiče skupiny B - mají sání spalovaného vzduchu z místnosti a odvod spalin do volného prostoru </a:t>
            </a:r>
          </a:p>
          <a:p>
            <a:pPr marL="1341438" indent="-1341438"/>
            <a:r>
              <a:rPr lang="cs-CZ" dirty="0" smtClean="0"/>
              <a:t> skupina C - uzavřené spotřebiče, které mají přívod spalovacího vzduchu, spalovací prostor a odvod spalin jsou plynotěsně odděleny od prostoru, ve kterém je spotřebič umístěn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39900" y="836712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cap="all" dirty="0" smtClean="0"/>
              <a:t>Spotřebiče</a:t>
            </a:r>
            <a:endParaRPr lang="cs-CZ" sz="28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95536" y="3284984"/>
            <a:ext cx="5256584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95536" y="5157192"/>
            <a:ext cx="5256584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5536" y="1700808"/>
            <a:ext cx="5256584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48680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Které z uvedených plynových spotřebičů patří do skupiny A, B a které do skupiny C:</a:t>
            </a:r>
          </a:p>
          <a:p>
            <a:endParaRPr lang="cs-CZ" dirty="0" smtClean="0"/>
          </a:p>
          <a:p>
            <a:pPr algn="ctr"/>
            <a:r>
              <a:rPr lang="cs-CZ" sz="3200" dirty="0" smtClean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588224" y="170080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plynová trouba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28184" y="2132856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uzavřený plynový kotel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588224" y="256490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plynový vařič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516216" y="299695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laboratorní kahan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96136" y="34290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průtokový ohřívač vody karma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516216" y="385175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plynový teplomet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22496" y="422108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lokální plynové topení typu </a:t>
            </a:r>
            <a:r>
              <a:rPr lang="cs-CZ" dirty="0" err="1" smtClean="0"/>
              <a:t>gamat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1700808"/>
            <a:ext cx="18031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Skupina 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588224" y="4725144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plynový sporák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95536" y="3284984"/>
            <a:ext cx="18437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Skupina B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5157192"/>
            <a:ext cx="18437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u="sng" dirty="0" smtClean="0"/>
              <a:t>Skupina C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3858E-6 C -0.03663 0.07147 -0.07309 0.14293 -0.1474 0.14709 C -0.22188 0.15125 -0.39653 0.04695 -0.44722 0.0256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21E-7 C -0.05209 -0.08904 -0.10382 -0.17784 -0.17292 -0.1013 C -0.24202 -0.02475 -0.37414 0.36517 -0.41476 0.45907 " pathEditMode="relative" ptsTypes="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462 L -0.27986 -0.095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5273E-6 C -0.06718 0.13529 -0.13437 0.27081 -0.23732 0.25647 C -0.34027 0.24213 -0.55451 -0.02868 -0.61788 -0.0855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94 C -0.02448 0.19635 -0.04896 0.38923 -0.11545 0.38761 C -0.18177 0.38599 -0.35295 0.05967 -0.39878 -0.0057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9112E-6 L -0.34097 -0.19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-0.42795 0.24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691E-6 L -0.32257 -0.37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628800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Otázky : </a:t>
            </a:r>
          </a:p>
          <a:p>
            <a:endParaRPr lang="cs-CZ" sz="2000" dirty="0" smtClean="0"/>
          </a:p>
          <a:p>
            <a:pPr marL="342900" indent="-342900">
              <a:buAutoNum type="arabicParenR"/>
            </a:pPr>
            <a:r>
              <a:rPr lang="cs-CZ" sz="2000" dirty="0" smtClean="0"/>
              <a:t>Jaký materiál se používá na domovní plynovod ? 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Jaké jsou možnosti vedení vnitřního rozvodu plynu ?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Který materiál se nesmí použít na zazdění (vyplnění drážek) pro potrubí vedené ve zdi ?</a:t>
            </a:r>
          </a:p>
          <a:p>
            <a:pPr marL="342900" indent="-342900">
              <a:buAutoNum type="arabicParenR"/>
            </a:pP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3" y="1052736"/>
            <a:ext cx="77048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defRPr/>
            </a:pPr>
            <a:r>
              <a:rPr lang="cs-CZ" sz="2400" dirty="0" smtClean="0"/>
              <a:t>Správné odpovědi:</a:t>
            </a:r>
          </a:p>
          <a:p>
            <a:pPr marL="457200" indent="-457200">
              <a:defRPr/>
            </a:pPr>
            <a:endParaRPr lang="cs-CZ" dirty="0" smtClean="0"/>
          </a:p>
          <a:p>
            <a:pPr marL="457200" indent="-457200">
              <a:defRPr/>
            </a:pPr>
            <a:r>
              <a:rPr lang="cs-CZ" dirty="0" smtClean="0"/>
              <a:t>1 – </a:t>
            </a:r>
            <a:r>
              <a:rPr lang="cs-CZ" dirty="0" smtClean="0">
                <a:ea typeface="Calibri" pitchFamily="34" charset="0"/>
                <a:cs typeface="Times New Roman" pitchFamily="18" charset="0"/>
              </a:rPr>
              <a:t>ocelové bezešvé trubky, měděné trubky, vícevrstvé plastové potrubí (například ALPEX-GAS), vlnovcové ohebné trubky z antikorozní oceli,  (systém </a:t>
            </a:r>
            <a:r>
              <a:rPr lang="cs-CZ" dirty="0" err="1" smtClean="0"/>
              <a:t>Cats</a:t>
            </a:r>
            <a:r>
              <a:rPr lang="cs-CZ" dirty="0" smtClean="0"/>
              <a:t>),</a:t>
            </a:r>
            <a:endParaRPr lang="cs-CZ" dirty="0" smtClean="0"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cs-CZ" dirty="0" smtClean="0"/>
              <a:t>2 – </a:t>
            </a:r>
            <a:r>
              <a:rPr lang="cs-CZ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 povrchu, </a:t>
            </a:r>
            <a:r>
              <a:rPr lang="cs-CZ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pod omítkou, kombinací obou způsobů, v podlaze , v instalačních kanálech nebo v instalačním potrubí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/>
          </a:p>
          <a:p>
            <a:r>
              <a:rPr lang="cs-CZ" dirty="0" smtClean="0"/>
              <a:t>3 – sádra, malty obsahující sádru další hydroskopické </a:t>
            </a:r>
            <a:r>
              <a:rPr lang="cs-CZ" dirty="0" err="1" smtClean="0"/>
              <a:t>materily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827584" y="1700808"/>
            <a:ext cx="7848872" cy="2304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611560" y="2520281"/>
            <a:ext cx="77724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VNITŘNÍ ROZVOD PLYNU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548681"/>
            <a:ext cx="8229600" cy="5760640"/>
          </a:xfrm>
        </p:spPr>
        <p:txBody>
          <a:bodyPr rtlCol="0">
            <a:normAutofit fontScale="85000" lnSpcReduction="20000"/>
          </a:bodyPr>
          <a:lstStyle/>
          <a:p>
            <a:pPr marL="3175" indent="439738" fontAlgn="auto">
              <a:spcAft>
                <a:spcPts val="600"/>
              </a:spcAft>
              <a:buBlip>
                <a:blip r:embed="rId2"/>
              </a:buBlip>
              <a:defRPr/>
            </a:pPr>
            <a:r>
              <a:rPr lang="cs-CZ" dirty="0" smtClean="0"/>
              <a:t>Domovní plynovody slouží k rozvodu plynu v obytných a ostatních budovách (administrativní budovy, školy, laboratoře, nemocnice atd.).</a:t>
            </a:r>
          </a:p>
          <a:p>
            <a:pPr marL="3175" indent="439738" fontAlgn="auto">
              <a:spcAft>
                <a:spcPts val="600"/>
              </a:spcAft>
              <a:buBlip>
                <a:blip r:embed="rId2"/>
              </a:buBlip>
              <a:defRPr/>
            </a:pPr>
            <a:r>
              <a:rPr lang="cs-CZ" dirty="0" smtClean="0"/>
              <a:t>Domovní plynovod začíná hlavním domovním uzávěrem a končí uzávěry před jednotlivými spotřebiči. </a:t>
            </a:r>
          </a:p>
          <a:p>
            <a:pPr marL="3175" indent="439738" fontAlgn="auto">
              <a:spcAft>
                <a:spcPts val="600"/>
              </a:spcAft>
              <a:buBlip>
                <a:blip r:embed="rId2"/>
              </a:buBlip>
              <a:defRPr/>
            </a:pPr>
            <a:r>
              <a:rPr lang="cs-CZ" dirty="0" smtClean="0"/>
              <a:t>Pro napojení  na veřejný plynovod slouží plynovodní přípojka uložená v zemi. Plynovodní přípojka bývá ukončena na hranici pozemku  hlavním uzávěrem plynu –HUP. </a:t>
            </a:r>
          </a:p>
          <a:p>
            <a:pPr marL="3175" indent="439738" fontAlgn="auto">
              <a:spcAft>
                <a:spcPts val="600"/>
              </a:spcAft>
              <a:buBlip>
                <a:blip r:embed="rId2"/>
              </a:buBlip>
              <a:defRPr/>
            </a:pPr>
            <a:r>
              <a:rPr lang="cs-CZ" dirty="0" smtClean="0"/>
              <a:t>Množství dodaného plynu se měří plynoměry.</a:t>
            </a:r>
          </a:p>
          <a:p>
            <a:pPr marL="3175" indent="439738" fontAlgn="auto">
              <a:spcAft>
                <a:spcPts val="600"/>
              </a:spcAft>
              <a:buBlip>
                <a:blip r:embed="rId2"/>
              </a:buBlip>
              <a:defRPr/>
            </a:pPr>
            <a:r>
              <a:rPr lang="cs-CZ" dirty="0" smtClean="0"/>
              <a:t>Místo napojení přípojky plynu určuje dodavatel plynu. </a:t>
            </a:r>
          </a:p>
          <a:p>
            <a:pPr marL="3175" indent="439738" fontAlgn="auto">
              <a:spcAft>
                <a:spcPts val="600"/>
              </a:spcAft>
              <a:buBlip>
                <a:blip r:embed="rId2"/>
              </a:buBlip>
              <a:defRPr/>
            </a:pPr>
            <a:r>
              <a:rPr lang="cs-CZ" dirty="0" smtClean="0"/>
              <a:t>Před uvedením vnitřního rozvodu plynu do provozu se musí provést tlaková zkouška a revize celého zařízení. Bez tohoto nelze rozvod plynu provozovat.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220072" y="2132856"/>
            <a:ext cx="2818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od připojení na uliční rozvod před HUP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99992" y="6093296"/>
            <a:ext cx="406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>
                <a:latin typeface="+mn-lt"/>
              </a:rPr>
              <a:t>Obr. 1 Části rozvodu plynu v budovách (archiv autora)</a:t>
            </a:r>
            <a:endParaRPr lang="cs-CZ" sz="1400" i="1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700808"/>
            <a:ext cx="3707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Odběrové plynové zařízení –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Plynovodní přípojka –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Vnitřní domovní  plynovod – 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Vnější domovní plynovod –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Domovní rozvod – 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Spotřební rozvod – 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Připojení spotřebiče –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Části rozvodu plynu v budovách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5292080" y="18448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od hlavního uzávěru plynu HUP po spotřebič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20072" y="249289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od prostupu do budovy po uzávěr před spotřebičem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5292080" y="2924944"/>
            <a:ext cx="2228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od HUP k prostupu do budovy</a:t>
            </a:r>
            <a:endParaRPr lang="cs-CZ" sz="1200" dirty="0"/>
          </a:p>
        </p:txBody>
      </p:sp>
      <p:sp>
        <p:nvSpPr>
          <p:cNvPr id="12" name="Obdélník 11"/>
          <p:cNvSpPr/>
          <p:nvPr/>
        </p:nvSpPr>
        <p:spPr>
          <a:xfrm>
            <a:off x="5508104" y="3429000"/>
            <a:ext cx="2219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od HUP k připojení spotřebiče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5184576" y="4149080"/>
            <a:ext cx="327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od uzávěru před plynoměrem po k uzávěru spotřebiče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148064" y="465313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potrubí nebo hadice od uzávěru před spotřebičem ke spotřebiči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5629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971 L -0.54341 0.01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0.04302 L -0.53299 0.063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4186 L -0.53541 0.10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421 L -0.53923 0.137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3 0.02197 L -0.56232 0.14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1873 L -0.52969 0.144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1897 L -0.5198 0.165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93096"/>
            <a:ext cx="2036680" cy="207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-180503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400" b="1" u="sng" dirty="0">
                <a:latin typeface="+mn-lt"/>
                <a:ea typeface="Calibri" pitchFamily="34" charset="0"/>
                <a:cs typeface="Times New Roman" pitchFamily="18" charset="0"/>
              </a:rPr>
              <a:t>Materiál pro  vnitřní plynovod: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>
                <a:latin typeface="+mn-lt"/>
                <a:ea typeface="Calibri" pitchFamily="34" charset="0"/>
                <a:cs typeface="Times New Roman" pitchFamily="18" charset="0"/>
              </a:rPr>
              <a:t>ocelové bezešvé trubky se zaručenou svařitelností, 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cs-CZ" sz="2400" dirty="0">
                <a:latin typeface="+mn-lt"/>
                <a:ea typeface="Calibri" pitchFamily="34" charset="0"/>
                <a:cs typeface="Times New Roman" pitchFamily="18" charset="0"/>
              </a:rPr>
              <a:t>trubky z mědi (nebo jejích slitin) </a:t>
            </a:r>
            <a:r>
              <a:rPr lang="cs-CZ" sz="2400" dirty="0" err="1">
                <a:latin typeface="+mn-lt"/>
                <a:ea typeface="Calibri" pitchFamily="34" charset="0"/>
                <a:cs typeface="Times New Roman" pitchFamily="18" charset="0"/>
              </a:rPr>
              <a:t>pájitelných</a:t>
            </a:r>
            <a:r>
              <a:rPr lang="cs-CZ" sz="2400" dirty="0">
                <a:latin typeface="+mn-lt"/>
                <a:ea typeface="Calibri" pitchFamily="34" charset="0"/>
                <a:cs typeface="Times New Roman" pitchFamily="18" charset="0"/>
              </a:rPr>
              <a:t> natvrdo.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cs-CZ" sz="2400" dirty="0">
                <a:latin typeface="+mn-lt"/>
                <a:ea typeface="Calibri" pitchFamily="34" charset="0"/>
                <a:cs typeface="Times New Roman" pitchFamily="18" charset="0"/>
              </a:rPr>
              <a:t>vícevrstvé, </a:t>
            </a:r>
            <a:r>
              <a:rPr lang="cs-CZ" sz="2400" dirty="0" err="1">
                <a:latin typeface="+mn-lt"/>
                <a:ea typeface="Calibri" pitchFamily="34" charset="0"/>
                <a:cs typeface="Times New Roman" pitchFamily="18" charset="0"/>
              </a:rPr>
              <a:t>plastohliníkové</a:t>
            </a:r>
            <a:r>
              <a:rPr lang="cs-CZ" sz="2400" dirty="0">
                <a:latin typeface="+mn-lt"/>
                <a:ea typeface="Calibri" pitchFamily="34" charset="0"/>
                <a:cs typeface="Times New Roman" pitchFamily="18" charset="0"/>
              </a:rPr>
              <a:t> potrubí </a:t>
            </a:r>
            <a:r>
              <a:rPr lang="cs-CZ" sz="2400" dirty="0" smtClean="0">
                <a:latin typeface="+mn-lt"/>
                <a:ea typeface="Calibri" pitchFamily="34" charset="0"/>
                <a:cs typeface="Times New Roman" pitchFamily="18" charset="0"/>
              </a:rPr>
              <a:t>(například ALPEX-GAS)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cs-CZ" sz="2400" dirty="0" smtClean="0">
                <a:latin typeface="+mn-lt"/>
                <a:ea typeface="Calibri" pitchFamily="34" charset="0"/>
                <a:cs typeface="Times New Roman" pitchFamily="18" charset="0"/>
              </a:rPr>
              <a:t>vlnovcové ohebné trubky z antikorozní oceli (systém </a:t>
            </a:r>
            <a:r>
              <a:rPr lang="cs-CZ" sz="2400" dirty="0" err="1" smtClean="0"/>
              <a:t>Cats</a:t>
            </a:r>
            <a:r>
              <a:rPr lang="cs-CZ" sz="2400" dirty="0" smtClean="0"/>
              <a:t>) </a:t>
            </a:r>
            <a:endParaRPr lang="cs-CZ" sz="24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cs-CZ" sz="2400" dirty="0" smtClean="0">
                <a:latin typeface="+mn-lt"/>
                <a:ea typeface="Calibri" pitchFamily="34" charset="0"/>
                <a:cs typeface="Times New Roman" pitchFamily="18" charset="0"/>
              </a:rPr>
              <a:t>polyetylén   - pouze pro venkovní plynovod</a:t>
            </a:r>
            <a:endParaRPr lang="cs-CZ" sz="2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005064"/>
            <a:ext cx="406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>
                <a:latin typeface="+mn-lt"/>
              </a:rPr>
              <a:t>obr. 2: Třívrstvá plastová </a:t>
            </a:r>
            <a:r>
              <a:rPr lang="cs-CZ" sz="1400" i="1" dirty="0" smtClean="0">
                <a:latin typeface="+mn-lt"/>
              </a:rPr>
              <a:t>trubka </a:t>
            </a:r>
            <a:r>
              <a:rPr lang="cs-CZ" sz="1400" i="1" dirty="0" err="1" smtClean="0">
                <a:latin typeface="+mn-lt"/>
              </a:rPr>
              <a:t>AlPEX</a:t>
            </a:r>
            <a:r>
              <a:rPr lang="cs-CZ" sz="1400" i="1" dirty="0" smtClean="0">
                <a:latin typeface="+mn-lt"/>
                <a:cs typeface="Times New Roman"/>
              </a:rPr>
              <a:t>[archiv </a:t>
            </a:r>
            <a:r>
              <a:rPr lang="cs-CZ" sz="1400" i="1" dirty="0" smtClean="0">
                <a:latin typeface="+mn-lt"/>
                <a:cs typeface="Times New Roman"/>
              </a:rPr>
              <a:t>autora].</a:t>
            </a:r>
            <a:endParaRPr lang="cs-CZ" sz="1400" i="1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92080" y="3861048"/>
            <a:ext cx="3032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+mn-lt"/>
              </a:rPr>
              <a:t>Obr. 3: Měděná trubka (archiv autora).</a:t>
            </a:r>
            <a:endParaRPr lang="cs-CZ" sz="1400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6309320"/>
            <a:ext cx="305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+mn-lt"/>
              </a:rPr>
              <a:t>Obr. 4 </a:t>
            </a:r>
            <a:r>
              <a:rPr lang="cs-CZ" sz="1400" dirty="0" err="1" smtClean="0">
                <a:latin typeface="+mn-lt"/>
              </a:rPr>
              <a:t>vlnovcová</a:t>
            </a:r>
            <a:r>
              <a:rPr lang="cs-CZ" sz="1400" dirty="0" smtClean="0">
                <a:latin typeface="+mn-lt"/>
              </a:rPr>
              <a:t> trubka (archiv autora).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30861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3707904" y="6273225"/>
            <a:ext cx="271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+mn-lt"/>
              </a:rPr>
              <a:t>Obr. 5: Bezešvá ocelová trubka</a:t>
            </a:r>
          </a:p>
          <a:p>
            <a:r>
              <a:rPr lang="cs-CZ" sz="1600" i="1" dirty="0" smtClean="0">
                <a:latin typeface="+mn-lt"/>
              </a:rPr>
              <a:t> (archiv autora</a:t>
            </a:r>
            <a:endParaRPr lang="cs-CZ" sz="1600" i="1" dirty="0">
              <a:latin typeface="+mn-lt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372200" y="6309320"/>
            <a:ext cx="292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+mn-lt"/>
              </a:rPr>
              <a:t>Obr. 5: Svařovaná ocelová trubka</a:t>
            </a:r>
          </a:p>
          <a:p>
            <a:r>
              <a:rPr lang="cs-CZ" sz="1600" i="1" dirty="0" smtClean="0">
                <a:latin typeface="+mn-lt"/>
              </a:rPr>
              <a:t>(archiv autora)</a:t>
            </a:r>
            <a:endParaRPr lang="cs-CZ" sz="1600" i="1" dirty="0">
              <a:latin typeface="+mn-lt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6012" y="4797152"/>
            <a:ext cx="1747988" cy="15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132856"/>
            <a:ext cx="40246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20888"/>
            <a:ext cx="37147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184118"/>
            <a:ext cx="8496944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Výběr materiálu pro rozvod plynu se řídí: 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55600" indent="-355600" eaLnBrk="0" hangingPunct="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účelem použití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(pro vytápění, přípravu pokrmů, ohřev  vody, technologické nebo zdravotní  zařízení) 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55600" indent="-355600" eaLnBrk="0" hangingPunct="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druhem plynu, (zemní plyn, svítiplyn, propan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butan, technické plyny)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55600" indent="-355600" eaLnBrk="0" hangingPunct="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provozním přetlakem,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55600" indent="-355600" eaLnBrk="0" hangingPunct="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životností potrubí (především z hlediska koroze),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55600" indent="-355600" eaLnBrk="0" hangingPunct="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dlouhodobou těsností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0"/>
            <a:ext cx="77048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Vedení rozvodu 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plynu:</a:t>
            </a:r>
            <a:endParaRPr lang="cs-CZ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cs-CZ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povrchu  </a:t>
            </a:r>
            <a:endParaRPr lang="cs-CZ" sz="2400" dirty="0">
              <a:latin typeface="Calibri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cs-CZ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pod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omítkou (okolí potrubí nesmí být z agresivního nebo hydroskopického materiálu – </a:t>
            </a:r>
            <a:r>
              <a:rPr lang="cs-CZ" sz="240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např</a:t>
            </a:r>
            <a:r>
              <a:rPr lang="cs-CZ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škvára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 sádra)</a:t>
            </a:r>
            <a:endParaRPr lang="cs-CZ" sz="2400" dirty="0">
              <a:latin typeface="Calibri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cs-CZ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kombinací obou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způsobů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 podlaze – třívrstvé plastové potrubí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cs-CZ" sz="2400" dirty="0" smtClean="0">
                <a:latin typeface="Calibri" pitchFamily="34" charset="0"/>
              </a:rPr>
              <a:t>v odvětrávaných ochranných trubkách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rot="10800000" flipV="1">
            <a:off x="504056" y="3612069"/>
            <a:ext cx="7884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Plynovod uvnitř budov se vede přednostně větranými prostory 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Plynovod nesmí být uložen do agresivního materiálu jako je škvára, popel apod., ani nesmí být zabetonován.  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Vedení pod omítkou se volí pouze v nejnutnějších případech. Přitom je nutné chránit plynovod proti korozi třívrstvým nátěrem,  plastovou izolací, chráničkou nebo jiným  způsobem.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Na vyplnění drážek se nesmí použít sádra nebo jiný  materiál s vysokou hygroskopicitou (zvýšené riziko korozi).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V plynovodu pod omítkou nesmí být instalovány armatury a rozebíratelné spoje..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524750" cy="457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043608" y="5733256"/>
            <a:ext cx="3422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>
                <a:latin typeface="+mn-lt"/>
              </a:rPr>
              <a:t>Obr. 3: Vedení rozvodu plynu (archiv autora).</a:t>
            </a:r>
            <a:endParaRPr lang="cs-CZ" sz="1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287" y="692696"/>
            <a:ext cx="874871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898525"/>
            <a:r>
              <a:rPr lang="cs-CZ" sz="2800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Plynové </a:t>
            </a:r>
            <a:r>
              <a:rPr lang="cs-CZ" sz="2800" b="1" i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potrubí nesm</a:t>
            </a:r>
            <a:r>
              <a:rPr lang="cs-CZ" sz="2800" b="1" i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800" b="1" i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být vedeno:</a:t>
            </a:r>
            <a:endParaRPr lang="cs-CZ" sz="28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výtahových 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acht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ch, větrac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acht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ch, světl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ch, v 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acht</a:t>
            </a:r>
            <a:r>
              <a:rPr lang="cs-CZ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lang="cs-CZ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shoz odpadků,</a:t>
            </a:r>
            <a:endParaRPr lang="cs-CZ" sz="2200" dirty="0"/>
          </a:p>
          <a:p>
            <a:pPr marL="457200" indent="-457200" eaLnBrk="0" hangingPunct="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nepř</a:t>
            </a:r>
            <a:r>
              <a:rPr lang="cs-CZ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stupnými 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m</a:t>
            </a:r>
            <a:r>
              <a:rPr 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sty (za stabilně zabudovanými předměty),</a:t>
            </a:r>
            <a:endParaRPr lang="cs-CZ" sz="2200" dirty="0"/>
          </a:p>
          <a:p>
            <a:pPr marL="457200" indent="-457200" eaLnBrk="0" hangingPunct="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kom</a:t>
            </a:r>
            <a:r>
              <a:rPr lang="cs-CZ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novým 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zdivem a kom</a:t>
            </a:r>
            <a:r>
              <a:rPr 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novými průduchy,</a:t>
            </a:r>
            <a:endParaRPr lang="cs-CZ" sz="2200" dirty="0"/>
          </a:p>
          <a:p>
            <a:pPr marL="457200" indent="-457200" eaLnBrk="0" hangingPunct="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půdami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, kde nejsou obytn</a:t>
            </a:r>
            <a:r>
              <a:rPr 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é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prostory,</a:t>
            </a:r>
            <a:endParaRPr lang="cs-CZ" sz="2200" dirty="0"/>
          </a:p>
          <a:p>
            <a:pPr marL="457200" indent="-457200" eaLnBrk="0" hangingPunct="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prostorami 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jin</a:t>
            </a:r>
            <a:r>
              <a:rPr 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é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ho uživatele,</a:t>
            </a:r>
            <a:endParaRPr lang="cs-CZ" sz="2200" dirty="0"/>
          </a:p>
          <a:p>
            <a:pPr marL="457200" indent="-457200" eaLnBrk="0" hangingPunct="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chr</a:t>
            </a:r>
            <a:r>
              <a:rPr lang="cs-CZ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á</a:t>
            </a: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něnými </a:t>
            </a:r>
            <a:r>
              <a:rPr lang="cs-CZ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ú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nikovými cestami,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v </a:t>
            </a:r>
            <a:r>
              <a:rPr lang="cs-CZ" sz="22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prostorech, kde může dojít k jeho mechanickému poškození</a:t>
            </a:r>
            <a:r>
              <a:rPr lang="cs-CZ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>
                <a:latin typeface="Calibri" pitchFamily="34" charset="0"/>
              </a:rPr>
              <a:t>v </a:t>
            </a:r>
            <a:r>
              <a:rPr lang="cs-CZ" sz="2200" dirty="0">
                <a:latin typeface="Calibri" pitchFamily="34" charset="0"/>
              </a:rPr>
              <a:t>místech nepřístupných pro kontrolu a údržbu,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>
                <a:latin typeface="Calibri" pitchFamily="34" charset="0"/>
              </a:rPr>
              <a:t>bez </a:t>
            </a:r>
            <a:r>
              <a:rPr lang="cs-CZ" sz="2200" dirty="0">
                <a:latin typeface="Calibri" pitchFamily="34" charset="0"/>
              </a:rPr>
              <a:t>chráničky dutými a nepřístupnými konstrukcemi (dutinou ve stropním panelu atd.), obvodovými zdmi a základy,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>
                <a:latin typeface="Calibri" pitchFamily="34" charset="0"/>
              </a:rPr>
              <a:t>v </a:t>
            </a:r>
            <a:r>
              <a:rPr lang="cs-CZ" sz="2200" dirty="0">
                <a:latin typeface="Calibri" pitchFamily="34" charset="0"/>
              </a:rPr>
              <a:t>podlaze bez jakékoliv ochrany </a:t>
            </a:r>
            <a:r>
              <a:rPr lang="cs-CZ" sz="2200" dirty="0" smtClean="0">
                <a:latin typeface="Calibri" pitchFamily="34" charset="0"/>
              </a:rPr>
              <a:t>(plynovod je </a:t>
            </a:r>
            <a:r>
              <a:rPr lang="cs-CZ" sz="2200" dirty="0">
                <a:latin typeface="Calibri" pitchFamily="34" charset="0"/>
              </a:rPr>
              <a:t>dovoleno vést v podlaze nebytových prostorů za předpokladu, že bude uložen do kanálku, který bude chráněn proti korozi, bude opatřen odnímatelným krytem nebo dlaždicemi a nebude na něm žádný rozebíratelný spoj ani armatura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1065</Words>
  <Application>Microsoft Office PowerPoint</Application>
  <PresentationFormat>Předvádění na obrazovce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VNITŘNÍ ROZVOD PLYNU </dc:title>
  <dc:creator>vlastnik</dc:creator>
  <cp:lastModifiedBy>petr</cp:lastModifiedBy>
  <cp:revision>114</cp:revision>
  <dcterms:created xsi:type="dcterms:W3CDTF">2013-04-05T19:24:15Z</dcterms:created>
  <dcterms:modified xsi:type="dcterms:W3CDTF">2013-05-27T08:22:39Z</dcterms:modified>
</cp:coreProperties>
</file>